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2"/>
  </p:notesMasterIdLst>
  <p:sldIdLst>
    <p:sldId id="256" r:id="rId3"/>
    <p:sldId id="257" r:id="rId4"/>
    <p:sldId id="258" r:id="rId5"/>
    <p:sldId id="261" r:id="rId6"/>
    <p:sldId id="269" r:id="rId7"/>
    <p:sldId id="418" r:id="rId8"/>
    <p:sldId id="270" r:id="rId9"/>
    <p:sldId id="380" r:id="rId10"/>
    <p:sldId id="379" r:id="rId11"/>
    <p:sldId id="272" r:id="rId12"/>
    <p:sldId id="273" r:id="rId13"/>
    <p:sldId id="437" r:id="rId14"/>
    <p:sldId id="274" r:id="rId15"/>
    <p:sldId id="381" r:id="rId16"/>
    <p:sldId id="275" r:id="rId17"/>
    <p:sldId id="276" r:id="rId18"/>
    <p:sldId id="280" r:id="rId19"/>
    <p:sldId id="365" r:id="rId20"/>
    <p:sldId id="281" r:id="rId21"/>
    <p:sldId id="415" r:id="rId22"/>
    <p:sldId id="284" r:id="rId23"/>
    <p:sldId id="396" r:id="rId24"/>
    <p:sldId id="392" r:id="rId25"/>
    <p:sldId id="283" r:id="rId26"/>
    <p:sldId id="422" r:id="rId27"/>
    <p:sldId id="382" r:id="rId28"/>
    <p:sldId id="260" r:id="rId29"/>
    <p:sldId id="432" r:id="rId30"/>
    <p:sldId id="293" r:id="rId31"/>
    <p:sldId id="294" r:id="rId32"/>
    <p:sldId id="436" r:id="rId33"/>
    <p:sldId id="285" r:id="rId34"/>
    <p:sldId id="296" r:id="rId35"/>
    <p:sldId id="287" r:id="rId36"/>
    <p:sldId id="288" r:id="rId37"/>
    <p:sldId id="428" r:id="rId38"/>
    <p:sldId id="286" r:id="rId39"/>
    <p:sldId id="279" r:id="rId40"/>
    <p:sldId id="383" r:id="rId41"/>
    <p:sldId id="278" r:id="rId42"/>
    <p:sldId id="295" r:id="rId43"/>
    <p:sldId id="290" r:id="rId44"/>
    <p:sldId id="423" r:id="rId45"/>
    <p:sldId id="389" r:id="rId46"/>
    <p:sldId id="291" r:id="rId47"/>
    <p:sldId id="384" r:id="rId48"/>
    <p:sldId id="388" r:id="rId49"/>
    <p:sldId id="350" r:id="rId50"/>
    <p:sldId id="348" r:id="rId51"/>
    <p:sldId id="420" r:id="rId52"/>
    <p:sldId id="349" r:id="rId53"/>
    <p:sldId id="435" r:id="rId54"/>
    <p:sldId id="263" r:id="rId55"/>
    <p:sldId id="264" r:id="rId56"/>
    <p:sldId id="266" r:id="rId57"/>
    <p:sldId id="417" r:id="rId58"/>
    <p:sldId id="268" r:id="rId59"/>
    <p:sldId id="306" r:id="rId60"/>
    <p:sldId id="262" r:id="rId61"/>
    <p:sldId id="302" r:id="rId62"/>
    <p:sldId id="265" r:id="rId63"/>
    <p:sldId id="297" r:id="rId64"/>
    <p:sldId id="298" r:id="rId65"/>
    <p:sldId id="299" r:id="rId66"/>
    <p:sldId id="300" r:id="rId67"/>
    <p:sldId id="301" r:id="rId68"/>
    <p:sldId id="430" r:id="rId69"/>
    <p:sldId id="393" r:id="rId70"/>
    <p:sldId id="377" r:id="rId71"/>
    <p:sldId id="303" r:id="rId72"/>
    <p:sldId id="304" r:id="rId73"/>
    <p:sldId id="305" r:id="rId74"/>
    <p:sldId id="394" r:id="rId75"/>
    <p:sldId id="307" r:id="rId76"/>
    <p:sldId id="308" r:id="rId77"/>
    <p:sldId id="366" r:id="rId78"/>
    <p:sldId id="309" r:id="rId79"/>
    <p:sldId id="371" r:id="rId80"/>
    <p:sldId id="310" r:id="rId81"/>
    <p:sldId id="354" r:id="rId82"/>
    <p:sldId id="311" r:id="rId83"/>
    <p:sldId id="369" r:id="rId84"/>
    <p:sldId id="431" r:id="rId85"/>
    <p:sldId id="313" r:id="rId86"/>
    <p:sldId id="355" r:id="rId87"/>
    <p:sldId id="314" r:id="rId88"/>
    <p:sldId id="315" r:id="rId89"/>
    <p:sldId id="316" r:id="rId90"/>
    <p:sldId id="317" r:id="rId91"/>
    <p:sldId id="414" r:id="rId92"/>
    <p:sldId id="429" r:id="rId93"/>
    <p:sldId id="318" r:id="rId94"/>
    <p:sldId id="319" r:id="rId95"/>
    <p:sldId id="320" r:id="rId96"/>
    <p:sldId id="321" r:id="rId97"/>
    <p:sldId id="322" r:id="rId98"/>
    <p:sldId id="390" r:id="rId99"/>
    <p:sldId id="434" r:id="rId100"/>
    <p:sldId id="375" r:id="rId101"/>
    <p:sldId id="358" r:id="rId102"/>
    <p:sldId id="356" r:id="rId103"/>
    <p:sldId id="413" r:id="rId104"/>
    <p:sldId id="323" r:id="rId105"/>
    <p:sldId id="325" r:id="rId106"/>
    <p:sldId id="426" r:id="rId107"/>
    <p:sldId id="386" r:id="rId108"/>
    <p:sldId id="385" r:id="rId109"/>
    <p:sldId id="324" r:id="rId110"/>
    <p:sldId id="326" r:id="rId111"/>
    <p:sldId id="367" r:id="rId112"/>
    <p:sldId id="327" r:id="rId113"/>
    <p:sldId id="330" r:id="rId114"/>
    <p:sldId id="328" r:id="rId115"/>
    <p:sldId id="364" r:id="rId116"/>
    <p:sldId id="312" r:id="rId117"/>
    <p:sldId id="331" r:id="rId118"/>
    <p:sldId id="332" r:id="rId119"/>
    <p:sldId id="334" r:id="rId120"/>
    <p:sldId id="387" r:id="rId121"/>
    <p:sldId id="335" r:id="rId122"/>
    <p:sldId id="333" r:id="rId123"/>
    <p:sldId id="421" r:id="rId124"/>
    <p:sldId id="424" r:id="rId125"/>
    <p:sldId id="391" r:id="rId126"/>
    <p:sldId id="370" r:id="rId127"/>
    <p:sldId id="376" r:id="rId128"/>
    <p:sldId id="336" r:id="rId129"/>
    <p:sldId id="337" r:id="rId130"/>
    <p:sldId id="338" r:id="rId131"/>
    <p:sldId id="339" r:id="rId132"/>
    <p:sldId id="351" r:id="rId133"/>
    <p:sldId id="340" r:id="rId134"/>
    <p:sldId id="399" r:id="rId135"/>
    <p:sldId id="407" r:id="rId136"/>
    <p:sldId id="408" r:id="rId137"/>
    <p:sldId id="410" r:id="rId138"/>
    <p:sldId id="404" r:id="rId139"/>
    <p:sldId id="406" r:id="rId140"/>
    <p:sldId id="409" r:id="rId141"/>
    <p:sldId id="411" r:id="rId142"/>
    <p:sldId id="405" r:id="rId143"/>
    <p:sldId id="400" r:id="rId144"/>
    <p:sldId id="401" r:id="rId145"/>
    <p:sldId id="402" r:id="rId146"/>
    <p:sldId id="433" r:id="rId147"/>
    <p:sldId id="403" r:id="rId148"/>
    <p:sldId id="412" r:id="rId149"/>
    <p:sldId id="398" r:id="rId150"/>
    <p:sldId id="397" r:id="rId151"/>
    <p:sldId id="341" r:id="rId152"/>
    <p:sldId id="419" r:id="rId153"/>
    <p:sldId id="344" r:id="rId154"/>
    <p:sldId id="342" r:id="rId155"/>
    <p:sldId id="395" r:id="rId156"/>
    <p:sldId id="345" r:id="rId157"/>
    <p:sldId id="346" r:id="rId158"/>
    <p:sldId id="352" r:id="rId159"/>
    <p:sldId id="353" r:id="rId160"/>
    <p:sldId id="357" r:id="rId1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1B443D-81C7-408A-835E-7AC089403F50}">
          <p14:sldIdLst>
            <p14:sldId id="256"/>
            <p14:sldId id="257"/>
            <p14:sldId id="258"/>
            <p14:sldId id="261"/>
            <p14:sldId id="269"/>
            <p14:sldId id="418"/>
            <p14:sldId id="270"/>
            <p14:sldId id="380"/>
            <p14:sldId id="379"/>
            <p14:sldId id="272"/>
            <p14:sldId id="273"/>
            <p14:sldId id="437"/>
            <p14:sldId id="274"/>
            <p14:sldId id="381"/>
            <p14:sldId id="275"/>
            <p14:sldId id="276"/>
            <p14:sldId id="280"/>
            <p14:sldId id="365"/>
            <p14:sldId id="281"/>
            <p14:sldId id="415"/>
            <p14:sldId id="284"/>
            <p14:sldId id="396"/>
            <p14:sldId id="392"/>
            <p14:sldId id="283"/>
            <p14:sldId id="422"/>
            <p14:sldId id="382"/>
            <p14:sldId id="260"/>
            <p14:sldId id="432"/>
            <p14:sldId id="293"/>
            <p14:sldId id="294"/>
            <p14:sldId id="436"/>
            <p14:sldId id="285"/>
            <p14:sldId id="296"/>
            <p14:sldId id="287"/>
            <p14:sldId id="288"/>
            <p14:sldId id="428"/>
            <p14:sldId id="286"/>
            <p14:sldId id="279"/>
            <p14:sldId id="383"/>
            <p14:sldId id="278"/>
            <p14:sldId id="295"/>
            <p14:sldId id="290"/>
            <p14:sldId id="423"/>
            <p14:sldId id="389"/>
            <p14:sldId id="291"/>
            <p14:sldId id="384"/>
            <p14:sldId id="388"/>
            <p14:sldId id="350"/>
            <p14:sldId id="348"/>
            <p14:sldId id="420"/>
            <p14:sldId id="349"/>
            <p14:sldId id="435"/>
            <p14:sldId id="263"/>
            <p14:sldId id="264"/>
            <p14:sldId id="266"/>
            <p14:sldId id="417"/>
            <p14:sldId id="268"/>
            <p14:sldId id="306"/>
            <p14:sldId id="262"/>
            <p14:sldId id="302"/>
            <p14:sldId id="265"/>
            <p14:sldId id="297"/>
            <p14:sldId id="298"/>
            <p14:sldId id="299"/>
            <p14:sldId id="300"/>
            <p14:sldId id="301"/>
            <p14:sldId id="430"/>
            <p14:sldId id="393"/>
            <p14:sldId id="377"/>
            <p14:sldId id="303"/>
            <p14:sldId id="304"/>
            <p14:sldId id="305"/>
            <p14:sldId id="394"/>
            <p14:sldId id="307"/>
            <p14:sldId id="308"/>
            <p14:sldId id="366"/>
            <p14:sldId id="309"/>
            <p14:sldId id="371"/>
            <p14:sldId id="310"/>
            <p14:sldId id="354"/>
            <p14:sldId id="311"/>
            <p14:sldId id="369"/>
            <p14:sldId id="431"/>
            <p14:sldId id="313"/>
            <p14:sldId id="355"/>
            <p14:sldId id="314"/>
            <p14:sldId id="315"/>
            <p14:sldId id="316"/>
            <p14:sldId id="317"/>
            <p14:sldId id="414"/>
            <p14:sldId id="429"/>
            <p14:sldId id="318"/>
            <p14:sldId id="319"/>
            <p14:sldId id="320"/>
            <p14:sldId id="321"/>
            <p14:sldId id="322"/>
            <p14:sldId id="390"/>
            <p14:sldId id="434"/>
            <p14:sldId id="375"/>
            <p14:sldId id="358"/>
            <p14:sldId id="356"/>
            <p14:sldId id="413"/>
            <p14:sldId id="323"/>
            <p14:sldId id="325"/>
            <p14:sldId id="426"/>
            <p14:sldId id="386"/>
            <p14:sldId id="385"/>
            <p14:sldId id="324"/>
            <p14:sldId id="326"/>
            <p14:sldId id="367"/>
            <p14:sldId id="327"/>
            <p14:sldId id="330"/>
            <p14:sldId id="328"/>
            <p14:sldId id="364"/>
            <p14:sldId id="312"/>
            <p14:sldId id="331"/>
            <p14:sldId id="332"/>
            <p14:sldId id="334"/>
            <p14:sldId id="387"/>
            <p14:sldId id="335"/>
            <p14:sldId id="333"/>
            <p14:sldId id="421"/>
            <p14:sldId id="424"/>
            <p14:sldId id="391"/>
            <p14:sldId id="370"/>
            <p14:sldId id="376"/>
            <p14:sldId id="336"/>
            <p14:sldId id="337"/>
            <p14:sldId id="338"/>
            <p14:sldId id="339"/>
            <p14:sldId id="351"/>
            <p14:sldId id="340"/>
            <p14:sldId id="399"/>
            <p14:sldId id="407"/>
            <p14:sldId id="408"/>
            <p14:sldId id="410"/>
            <p14:sldId id="404"/>
            <p14:sldId id="406"/>
            <p14:sldId id="409"/>
            <p14:sldId id="411"/>
            <p14:sldId id="405"/>
            <p14:sldId id="400"/>
            <p14:sldId id="401"/>
            <p14:sldId id="402"/>
            <p14:sldId id="433"/>
            <p14:sldId id="403"/>
            <p14:sldId id="412"/>
            <p14:sldId id="398"/>
            <p14:sldId id="397"/>
            <p14:sldId id="341"/>
            <p14:sldId id="419"/>
            <p14:sldId id="344"/>
            <p14:sldId id="342"/>
            <p14:sldId id="395"/>
            <p14:sldId id="345"/>
            <p14:sldId id="346"/>
            <p14:sldId id="352"/>
            <p14:sldId id="353"/>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sh, Jennifer" initials="WJ" lastIdx="1" clrIdx="0">
    <p:extLst>
      <p:ext uri="{19B8F6BF-5375-455C-9EA6-DF929625EA0E}">
        <p15:presenceInfo xmlns:p15="http://schemas.microsoft.com/office/powerpoint/2012/main" userId="S::jennifer.walsh@salford.gov.uk::a1710dc1-a198-45e6-9a5b-b8ebc728d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9DAC"/>
    <a:srgbClr val="5CA532"/>
    <a:srgbClr val="FFFFFF"/>
    <a:srgbClr val="85124A"/>
    <a:srgbClr val="BC5B17"/>
    <a:srgbClr val="0563C1"/>
    <a:srgbClr val="E40D7E"/>
    <a:srgbClr val="CFE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8" autoAdjust="0"/>
    <p:restoredTop sz="93836" autoAdjust="0"/>
  </p:normalViewPr>
  <p:slideViewPr>
    <p:cSldViewPr snapToGrid="0">
      <p:cViewPr varScale="1">
        <p:scale>
          <a:sx n="95" d="100"/>
          <a:sy n="95" d="100"/>
        </p:scale>
        <p:origin x="108" y="2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7F5D-5E9F-4E35-94E4-891C96A1F21E}" type="datetimeFigureOut">
              <a:rPr lang="en-GB" smtClean="0"/>
              <a:t>25/04/2025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8E80C-09AC-44F2-8A02-3EC93FD681DF}" type="slidenum">
              <a:rPr lang="en-GB" smtClean="0"/>
              <a:t>‹#›</a:t>
            </a:fld>
            <a:endParaRPr lang="en-GB" dirty="0"/>
          </a:p>
        </p:txBody>
      </p:sp>
    </p:spTree>
    <p:extLst>
      <p:ext uri="{BB962C8B-B14F-4D97-AF65-F5344CB8AC3E}">
        <p14:creationId xmlns:p14="http://schemas.microsoft.com/office/powerpoint/2010/main" val="189562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a:t>
            </a:fld>
            <a:endParaRPr lang="en-GB" dirty="0"/>
          </a:p>
        </p:txBody>
      </p:sp>
    </p:spTree>
    <p:extLst>
      <p:ext uri="{BB962C8B-B14F-4D97-AF65-F5344CB8AC3E}">
        <p14:creationId xmlns:p14="http://schemas.microsoft.com/office/powerpoint/2010/main" val="120685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25</a:t>
            </a:fld>
            <a:endParaRPr lang="en-GB" dirty="0"/>
          </a:p>
        </p:txBody>
      </p:sp>
    </p:spTree>
    <p:extLst>
      <p:ext uri="{BB962C8B-B14F-4D97-AF65-F5344CB8AC3E}">
        <p14:creationId xmlns:p14="http://schemas.microsoft.com/office/powerpoint/2010/main" val="308934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26</a:t>
            </a:fld>
            <a:endParaRPr lang="en-GB" dirty="0"/>
          </a:p>
        </p:txBody>
      </p:sp>
    </p:spTree>
    <p:extLst>
      <p:ext uri="{BB962C8B-B14F-4D97-AF65-F5344CB8AC3E}">
        <p14:creationId xmlns:p14="http://schemas.microsoft.com/office/powerpoint/2010/main" val="335123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27</a:t>
            </a:fld>
            <a:endParaRPr lang="en-GB" dirty="0"/>
          </a:p>
        </p:txBody>
      </p:sp>
    </p:spTree>
    <p:extLst>
      <p:ext uri="{BB962C8B-B14F-4D97-AF65-F5344CB8AC3E}">
        <p14:creationId xmlns:p14="http://schemas.microsoft.com/office/powerpoint/2010/main" val="19969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28</a:t>
            </a:fld>
            <a:endParaRPr lang="en-GB" dirty="0"/>
          </a:p>
        </p:txBody>
      </p:sp>
    </p:spTree>
    <p:extLst>
      <p:ext uri="{BB962C8B-B14F-4D97-AF65-F5344CB8AC3E}">
        <p14:creationId xmlns:p14="http://schemas.microsoft.com/office/powerpoint/2010/main" val="393659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30</a:t>
            </a:fld>
            <a:endParaRPr lang="en-GB" dirty="0"/>
          </a:p>
        </p:txBody>
      </p:sp>
    </p:spTree>
    <p:extLst>
      <p:ext uri="{BB962C8B-B14F-4D97-AF65-F5344CB8AC3E}">
        <p14:creationId xmlns:p14="http://schemas.microsoft.com/office/powerpoint/2010/main" val="253367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6647-E3E7-938C-90DC-0F923D442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0ACAA-68EE-D466-5B74-065702B39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08642-710A-6336-888E-C346A29672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5047CD-6441-D30C-C7AC-11F06DFACCA5}"/>
              </a:ext>
            </a:extLst>
          </p:cNvPr>
          <p:cNvSpPr>
            <a:spLocks noGrp="1"/>
          </p:cNvSpPr>
          <p:nvPr>
            <p:ph type="sldNum" sz="quarter" idx="5"/>
          </p:nvPr>
        </p:nvSpPr>
        <p:spPr/>
        <p:txBody>
          <a:bodyPr/>
          <a:lstStyle/>
          <a:p>
            <a:fld id="{9198E80C-09AC-44F2-8A02-3EC93FD681DF}" type="slidenum">
              <a:rPr lang="en-GB" smtClean="0"/>
              <a:t>31</a:t>
            </a:fld>
            <a:endParaRPr lang="en-GB" dirty="0"/>
          </a:p>
        </p:txBody>
      </p:sp>
    </p:spTree>
    <p:extLst>
      <p:ext uri="{BB962C8B-B14F-4D97-AF65-F5344CB8AC3E}">
        <p14:creationId xmlns:p14="http://schemas.microsoft.com/office/powerpoint/2010/main" val="401090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32</a:t>
            </a:fld>
            <a:endParaRPr lang="en-GB" dirty="0"/>
          </a:p>
        </p:txBody>
      </p:sp>
    </p:spTree>
    <p:extLst>
      <p:ext uri="{BB962C8B-B14F-4D97-AF65-F5344CB8AC3E}">
        <p14:creationId xmlns:p14="http://schemas.microsoft.com/office/powerpoint/2010/main" val="383436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33</a:t>
            </a:fld>
            <a:endParaRPr lang="en-GB" dirty="0"/>
          </a:p>
        </p:txBody>
      </p:sp>
    </p:spTree>
    <p:extLst>
      <p:ext uri="{BB962C8B-B14F-4D97-AF65-F5344CB8AC3E}">
        <p14:creationId xmlns:p14="http://schemas.microsoft.com/office/powerpoint/2010/main" val="194108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35</a:t>
            </a:fld>
            <a:endParaRPr lang="en-GB" dirty="0"/>
          </a:p>
        </p:txBody>
      </p:sp>
    </p:spTree>
    <p:extLst>
      <p:ext uri="{BB962C8B-B14F-4D97-AF65-F5344CB8AC3E}">
        <p14:creationId xmlns:p14="http://schemas.microsoft.com/office/powerpoint/2010/main" val="248529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36</a:t>
            </a:fld>
            <a:endParaRPr lang="en-GB" dirty="0"/>
          </a:p>
        </p:txBody>
      </p:sp>
    </p:spTree>
    <p:extLst>
      <p:ext uri="{BB962C8B-B14F-4D97-AF65-F5344CB8AC3E}">
        <p14:creationId xmlns:p14="http://schemas.microsoft.com/office/powerpoint/2010/main" val="277560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a:t>
            </a:fld>
            <a:endParaRPr lang="en-GB" dirty="0"/>
          </a:p>
        </p:txBody>
      </p:sp>
    </p:spTree>
    <p:extLst>
      <p:ext uri="{BB962C8B-B14F-4D97-AF65-F5344CB8AC3E}">
        <p14:creationId xmlns:p14="http://schemas.microsoft.com/office/powerpoint/2010/main" val="73689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37</a:t>
            </a:fld>
            <a:endParaRPr lang="en-GB" dirty="0"/>
          </a:p>
        </p:txBody>
      </p:sp>
    </p:spTree>
    <p:extLst>
      <p:ext uri="{BB962C8B-B14F-4D97-AF65-F5344CB8AC3E}">
        <p14:creationId xmlns:p14="http://schemas.microsoft.com/office/powerpoint/2010/main" val="295650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38</a:t>
            </a:fld>
            <a:endParaRPr lang="en-GB" dirty="0"/>
          </a:p>
        </p:txBody>
      </p:sp>
    </p:spTree>
    <p:extLst>
      <p:ext uri="{BB962C8B-B14F-4D97-AF65-F5344CB8AC3E}">
        <p14:creationId xmlns:p14="http://schemas.microsoft.com/office/powerpoint/2010/main" val="123518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47</a:t>
            </a:fld>
            <a:endParaRPr lang="en-GB" dirty="0"/>
          </a:p>
        </p:txBody>
      </p:sp>
    </p:spTree>
    <p:extLst>
      <p:ext uri="{BB962C8B-B14F-4D97-AF65-F5344CB8AC3E}">
        <p14:creationId xmlns:p14="http://schemas.microsoft.com/office/powerpoint/2010/main" val="2458338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49</a:t>
            </a:fld>
            <a:endParaRPr lang="en-GB" dirty="0"/>
          </a:p>
        </p:txBody>
      </p:sp>
    </p:spTree>
    <p:extLst>
      <p:ext uri="{BB962C8B-B14F-4D97-AF65-F5344CB8AC3E}">
        <p14:creationId xmlns:p14="http://schemas.microsoft.com/office/powerpoint/2010/main" val="11392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50</a:t>
            </a:fld>
            <a:endParaRPr lang="en-GB" dirty="0"/>
          </a:p>
        </p:txBody>
      </p:sp>
    </p:spTree>
    <p:extLst>
      <p:ext uri="{BB962C8B-B14F-4D97-AF65-F5344CB8AC3E}">
        <p14:creationId xmlns:p14="http://schemas.microsoft.com/office/powerpoint/2010/main" val="1550659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51</a:t>
            </a:fld>
            <a:endParaRPr lang="en-GB" dirty="0"/>
          </a:p>
        </p:txBody>
      </p:sp>
    </p:spTree>
    <p:extLst>
      <p:ext uri="{BB962C8B-B14F-4D97-AF65-F5344CB8AC3E}">
        <p14:creationId xmlns:p14="http://schemas.microsoft.com/office/powerpoint/2010/main" val="393769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52</a:t>
            </a:fld>
            <a:endParaRPr lang="en-GB" dirty="0"/>
          </a:p>
        </p:txBody>
      </p:sp>
    </p:spTree>
    <p:extLst>
      <p:ext uri="{BB962C8B-B14F-4D97-AF65-F5344CB8AC3E}">
        <p14:creationId xmlns:p14="http://schemas.microsoft.com/office/powerpoint/2010/main" val="401383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53</a:t>
            </a:fld>
            <a:endParaRPr lang="en-GB" dirty="0"/>
          </a:p>
        </p:txBody>
      </p:sp>
    </p:spTree>
    <p:extLst>
      <p:ext uri="{BB962C8B-B14F-4D97-AF65-F5344CB8AC3E}">
        <p14:creationId xmlns:p14="http://schemas.microsoft.com/office/powerpoint/2010/main" val="2793279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59</a:t>
            </a:fld>
            <a:endParaRPr lang="en-GB" dirty="0"/>
          </a:p>
        </p:txBody>
      </p:sp>
    </p:spTree>
    <p:extLst>
      <p:ext uri="{BB962C8B-B14F-4D97-AF65-F5344CB8AC3E}">
        <p14:creationId xmlns:p14="http://schemas.microsoft.com/office/powerpoint/2010/main" val="3916414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63</a:t>
            </a:fld>
            <a:endParaRPr lang="en-GB" dirty="0"/>
          </a:p>
        </p:txBody>
      </p:sp>
    </p:spTree>
    <p:extLst>
      <p:ext uri="{BB962C8B-B14F-4D97-AF65-F5344CB8AC3E}">
        <p14:creationId xmlns:p14="http://schemas.microsoft.com/office/powerpoint/2010/main" val="123567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a:t>
            </a:fld>
            <a:endParaRPr lang="en-GB" dirty="0"/>
          </a:p>
        </p:txBody>
      </p:sp>
    </p:spTree>
    <p:extLst>
      <p:ext uri="{BB962C8B-B14F-4D97-AF65-F5344CB8AC3E}">
        <p14:creationId xmlns:p14="http://schemas.microsoft.com/office/powerpoint/2010/main" val="402178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71</a:t>
            </a:fld>
            <a:endParaRPr lang="en-GB" dirty="0"/>
          </a:p>
        </p:txBody>
      </p:sp>
    </p:spTree>
    <p:extLst>
      <p:ext uri="{BB962C8B-B14F-4D97-AF65-F5344CB8AC3E}">
        <p14:creationId xmlns:p14="http://schemas.microsoft.com/office/powerpoint/2010/main" val="890184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86</a:t>
            </a:fld>
            <a:endParaRPr lang="en-GB" dirty="0"/>
          </a:p>
        </p:txBody>
      </p:sp>
    </p:spTree>
    <p:extLst>
      <p:ext uri="{BB962C8B-B14F-4D97-AF65-F5344CB8AC3E}">
        <p14:creationId xmlns:p14="http://schemas.microsoft.com/office/powerpoint/2010/main" val="1125976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93</a:t>
            </a:fld>
            <a:endParaRPr lang="en-GB" dirty="0"/>
          </a:p>
        </p:txBody>
      </p:sp>
    </p:spTree>
    <p:extLst>
      <p:ext uri="{BB962C8B-B14F-4D97-AF65-F5344CB8AC3E}">
        <p14:creationId xmlns:p14="http://schemas.microsoft.com/office/powerpoint/2010/main" val="3154908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101</a:t>
            </a:fld>
            <a:endParaRPr lang="en-GB" dirty="0"/>
          </a:p>
        </p:txBody>
      </p:sp>
    </p:spTree>
    <p:extLst>
      <p:ext uri="{BB962C8B-B14F-4D97-AF65-F5344CB8AC3E}">
        <p14:creationId xmlns:p14="http://schemas.microsoft.com/office/powerpoint/2010/main" val="642455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108</a:t>
            </a:fld>
            <a:endParaRPr lang="en-GB" dirty="0"/>
          </a:p>
        </p:txBody>
      </p:sp>
    </p:spTree>
    <p:extLst>
      <p:ext uri="{BB962C8B-B14F-4D97-AF65-F5344CB8AC3E}">
        <p14:creationId xmlns:p14="http://schemas.microsoft.com/office/powerpoint/2010/main" val="3528061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110</a:t>
            </a:fld>
            <a:endParaRPr lang="en-GB" dirty="0"/>
          </a:p>
        </p:txBody>
      </p:sp>
    </p:spTree>
    <p:extLst>
      <p:ext uri="{BB962C8B-B14F-4D97-AF65-F5344CB8AC3E}">
        <p14:creationId xmlns:p14="http://schemas.microsoft.com/office/powerpoint/2010/main" val="1930068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112</a:t>
            </a:fld>
            <a:endParaRPr lang="en-GB" dirty="0"/>
          </a:p>
        </p:txBody>
      </p:sp>
    </p:spTree>
    <p:extLst>
      <p:ext uri="{BB962C8B-B14F-4D97-AF65-F5344CB8AC3E}">
        <p14:creationId xmlns:p14="http://schemas.microsoft.com/office/powerpoint/2010/main" val="178044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113</a:t>
            </a:fld>
            <a:endParaRPr lang="en-GB" dirty="0"/>
          </a:p>
        </p:txBody>
      </p:sp>
    </p:spTree>
    <p:extLst>
      <p:ext uri="{BB962C8B-B14F-4D97-AF65-F5344CB8AC3E}">
        <p14:creationId xmlns:p14="http://schemas.microsoft.com/office/powerpoint/2010/main" val="2068543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114</a:t>
            </a:fld>
            <a:endParaRPr lang="en-GB" dirty="0"/>
          </a:p>
        </p:txBody>
      </p:sp>
    </p:spTree>
    <p:extLst>
      <p:ext uri="{BB962C8B-B14F-4D97-AF65-F5344CB8AC3E}">
        <p14:creationId xmlns:p14="http://schemas.microsoft.com/office/powerpoint/2010/main" val="4073314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119</a:t>
            </a:fld>
            <a:endParaRPr lang="en-GB" dirty="0"/>
          </a:p>
        </p:txBody>
      </p:sp>
    </p:spTree>
    <p:extLst>
      <p:ext uri="{BB962C8B-B14F-4D97-AF65-F5344CB8AC3E}">
        <p14:creationId xmlns:p14="http://schemas.microsoft.com/office/powerpoint/2010/main" val="39270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a:t>
            </a:fld>
            <a:endParaRPr lang="en-GB" dirty="0"/>
          </a:p>
        </p:txBody>
      </p:sp>
    </p:spTree>
    <p:extLst>
      <p:ext uri="{BB962C8B-B14F-4D97-AF65-F5344CB8AC3E}">
        <p14:creationId xmlns:p14="http://schemas.microsoft.com/office/powerpoint/2010/main" val="1837800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133</a:t>
            </a:fld>
            <a:endParaRPr lang="en-GB" dirty="0"/>
          </a:p>
        </p:txBody>
      </p:sp>
    </p:spTree>
    <p:extLst>
      <p:ext uri="{BB962C8B-B14F-4D97-AF65-F5344CB8AC3E}">
        <p14:creationId xmlns:p14="http://schemas.microsoft.com/office/powerpoint/2010/main" val="707000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134</a:t>
            </a:fld>
            <a:endParaRPr lang="en-GB" dirty="0"/>
          </a:p>
        </p:txBody>
      </p:sp>
    </p:spTree>
    <p:extLst>
      <p:ext uri="{BB962C8B-B14F-4D97-AF65-F5344CB8AC3E}">
        <p14:creationId xmlns:p14="http://schemas.microsoft.com/office/powerpoint/2010/main" val="4042644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135</a:t>
            </a:fld>
            <a:endParaRPr lang="en-GB" dirty="0"/>
          </a:p>
        </p:txBody>
      </p:sp>
    </p:spTree>
    <p:extLst>
      <p:ext uri="{BB962C8B-B14F-4D97-AF65-F5344CB8AC3E}">
        <p14:creationId xmlns:p14="http://schemas.microsoft.com/office/powerpoint/2010/main" val="2798607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136</a:t>
            </a:fld>
            <a:endParaRPr lang="en-GB" dirty="0"/>
          </a:p>
        </p:txBody>
      </p:sp>
    </p:spTree>
    <p:extLst>
      <p:ext uri="{BB962C8B-B14F-4D97-AF65-F5344CB8AC3E}">
        <p14:creationId xmlns:p14="http://schemas.microsoft.com/office/powerpoint/2010/main" val="2506501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137</a:t>
            </a:fld>
            <a:endParaRPr lang="en-GB" dirty="0"/>
          </a:p>
        </p:txBody>
      </p:sp>
    </p:spTree>
    <p:extLst>
      <p:ext uri="{BB962C8B-B14F-4D97-AF65-F5344CB8AC3E}">
        <p14:creationId xmlns:p14="http://schemas.microsoft.com/office/powerpoint/2010/main" val="1090142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138</a:t>
            </a:fld>
            <a:endParaRPr lang="en-GB" dirty="0"/>
          </a:p>
        </p:txBody>
      </p:sp>
    </p:spTree>
    <p:extLst>
      <p:ext uri="{BB962C8B-B14F-4D97-AF65-F5344CB8AC3E}">
        <p14:creationId xmlns:p14="http://schemas.microsoft.com/office/powerpoint/2010/main" val="3183256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139</a:t>
            </a:fld>
            <a:endParaRPr lang="en-GB" dirty="0"/>
          </a:p>
        </p:txBody>
      </p:sp>
    </p:spTree>
    <p:extLst>
      <p:ext uri="{BB962C8B-B14F-4D97-AF65-F5344CB8AC3E}">
        <p14:creationId xmlns:p14="http://schemas.microsoft.com/office/powerpoint/2010/main" val="3349244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140</a:t>
            </a:fld>
            <a:endParaRPr lang="en-GB" dirty="0"/>
          </a:p>
        </p:txBody>
      </p:sp>
    </p:spTree>
    <p:extLst>
      <p:ext uri="{BB962C8B-B14F-4D97-AF65-F5344CB8AC3E}">
        <p14:creationId xmlns:p14="http://schemas.microsoft.com/office/powerpoint/2010/main" val="1556255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141</a:t>
            </a:fld>
            <a:endParaRPr lang="en-GB" dirty="0"/>
          </a:p>
        </p:txBody>
      </p:sp>
    </p:spTree>
    <p:extLst>
      <p:ext uri="{BB962C8B-B14F-4D97-AF65-F5344CB8AC3E}">
        <p14:creationId xmlns:p14="http://schemas.microsoft.com/office/powerpoint/2010/main" val="1815904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142</a:t>
            </a:fld>
            <a:endParaRPr lang="en-GB" dirty="0"/>
          </a:p>
        </p:txBody>
      </p:sp>
    </p:spTree>
    <p:extLst>
      <p:ext uri="{BB962C8B-B14F-4D97-AF65-F5344CB8AC3E}">
        <p14:creationId xmlns:p14="http://schemas.microsoft.com/office/powerpoint/2010/main" val="178857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a:t>
            </a:fld>
            <a:endParaRPr lang="en-GB" dirty="0"/>
          </a:p>
        </p:txBody>
      </p:sp>
    </p:spTree>
    <p:extLst>
      <p:ext uri="{BB962C8B-B14F-4D97-AF65-F5344CB8AC3E}">
        <p14:creationId xmlns:p14="http://schemas.microsoft.com/office/powerpoint/2010/main" val="258322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143</a:t>
            </a:fld>
            <a:endParaRPr lang="en-GB" dirty="0"/>
          </a:p>
        </p:txBody>
      </p:sp>
    </p:spTree>
    <p:extLst>
      <p:ext uri="{BB962C8B-B14F-4D97-AF65-F5344CB8AC3E}">
        <p14:creationId xmlns:p14="http://schemas.microsoft.com/office/powerpoint/2010/main" val="10297750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144</a:t>
            </a:fld>
            <a:endParaRPr lang="en-GB" dirty="0"/>
          </a:p>
        </p:txBody>
      </p:sp>
    </p:spTree>
    <p:extLst>
      <p:ext uri="{BB962C8B-B14F-4D97-AF65-F5344CB8AC3E}">
        <p14:creationId xmlns:p14="http://schemas.microsoft.com/office/powerpoint/2010/main" val="12750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145</a:t>
            </a:fld>
            <a:endParaRPr lang="en-GB" dirty="0"/>
          </a:p>
        </p:txBody>
      </p:sp>
    </p:spTree>
    <p:extLst>
      <p:ext uri="{BB962C8B-B14F-4D97-AF65-F5344CB8AC3E}">
        <p14:creationId xmlns:p14="http://schemas.microsoft.com/office/powerpoint/2010/main" val="4105656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146</a:t>
            </a:fld>
            <a:endParaRPr lang="en-GB" dirty="0"/>
          </a:p>
        </p:txBody>
      </p:sp>
    </p:spTree>
    <p:extLst>
      <p:ext uri="{BB962C8B-B14F-4D97-AF65-F5344CB8AC3E}">
        <p14:creationId xmlns:p14="http://schemas.microsoft.com/office/powerpoint/2010/main" val="1764469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147</a:t>
            </a:fld>
            <a:endParaRPr lang="en-GB" dirty="0"/>
          </a:p>
        </p:txBody>
      </p:sp>
    </p:spTree>
    <p:extLst>
      <p:ext uri="{BB962C8B-B14F-4D97-AF65-F5344CB8AC3E}">
        <p14:creationId xmlns:p14="http://schemas.microsoft.com/office/powerpoint/2010/main" val="20652455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148</a:t>
            </a:fld>
            <a:endParaRPr lang="en-GB" dirty="0"/>
          </a:p>
        </p:txBody>
      </p:sp>
    </p:spTree>
    <p:extLst>
      <p:ext uri="{BB962C8B-B14F-4D97-AF65-F5344CB8AC3E}">
        <p14:creationId xmlns:p14="http://schemas.microsoft.com/office/powerpoint/2010/main" val="1421505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149</a:t>
            </a:fld>
            <a:endParaRPr lang="en-GB" dirty="0"/>
          </a:p>
        </p:txBody>
      </p:sp>
    </p:spTree>
    <p:extLst>
      <p:ext uri="{BB962C8B-B14F-4D97-AF65-F5344CB8AC3E}">
        <p14:creationId xmlns:p14="http://schemas.microsoft.com/office/powerpoint/2010/main" val="1575820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152</a:t>
            </a:fld>
            <a:endParaRPr lang="en-GB" dirty="0"/>
          </a:p>
        </p:txBody>
      </p:sp>
    </p:spTree>
    <p:extLst>
      <p:ext uri="{BB962C8B-B14F-4D97-AF65-F5344CB8AC3E}">
        <p14:creationId xmlns:p14="http://schemas.microsoft.com/office/powerpoint/2010/main" val="504783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153</a:t>
            </a:fld>
            <a:endParaRPr lang="en-GB" dirty="0"/>
          </a:p>
        </p:txBody>
      </p:sp>
    </p:spTree>
    <p:extLst>
      <p:ext uri="{BB962C8B-B14F-4D97-AF65-F5344CB8AC3E}">
        <p14:creationId xmlns:p14="http://schemas.microsoft.com/office/powerpoint/2010/main" val="3430048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154</a:t>
            </a:fld>
            <a:endParaRPr lang="en-GB" dirty="0"/>
          </a:p>
        </p:txBody>
      </p:sp>
    </p:spTree>
    <p:extLst>
      <p:ext uri="{BB962C8B-B14F-4D97-AF65-F5344CB8AC3E}">
        <p14:creationId xmlns:p14="http://schemas.microsoft.com/office/powerpoint/2010/main" val="53036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a:t>
            </a:fld>
            <a:endParaRPr lang="en-GB" dirty="0"/>
          </a:p>
        </p:txBody>
      </p:sp>
    </p:spTree>
    <p:extLst>
      <p:ext uri="{BB962C8B-B14F-4D97-AF65-F5344CB8AC3E}">
        <p14:creationId xmlns:p14="http://schemas.microsoft.com/office/powerpoint/2010/main" val="2741121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155</a:t>
            </a:fld>
            <a:endParaRPr lang="en-GB" dirty="0"/>
          </a:p>
        </p:txBody>
      </p:sp>
    </p:spTree>
    <p:extLst>
      <p:ext uri="{BB962C8B-B14F-4D97-AF65-F5344CB8AC3E}">
        <p14:creationId xmlns:p14="http://schemas.microsoft.com/office/powerpoint/2010/main" val="2219497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156</a:t>
            </a:fld>
            <a:endParaRPr lang="en-GB" dirty="0"/>
          </a:p>
        </p:txBody>
      </p:sp>
    </p:spTree>
    <p:extLst>
      <p:ext uri="{BB962C8B-B14F-4D97-AF65-F5344CB8AC3E}">
        <p14:creationId xmlns:p14="http://schemas.microsoft.com/office/powerpoint/2010/main" val="1497739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EB548-0579-4511-8CA9-EE1691D34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55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159</a:t>
            </a:fld>
            <a:endParaRPr lang="en-GB" dirty="0"/>
          </a:p>
        </p:txBody>
      </p:sp>
    </p:spTree>
    <p:extLst>
      <p:ext uri="{BB962C8B-B14F-4D97-AF65-F5344CB8AC3E}">
        <p14:creationId xmlns:p14="http://schemas.microsoft.com/office/powerpoint/2010/main" val="161035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16</a:t>
            </a:fld>
            <a:endParaRPr lang="en-GB" dirty="0"/>
          </a:p>
        </p:txBody>
      </p:sp>
    </p:spTree>
    <p:extLst>
      <p:ext uri="{BB962C8B-B14F-4D97-AF65-F5344CB8AC3E}">
        <p14:creationId xmlns:p14="http://schemas.microsoft.com/office/powerpoint/2010/main" val="15222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19</a:t>
            </a:fld>
            <a:endParaRPr lang="en-GB" dirty="0"/>
          </a:p>
        </p:txBody>
      </p:sp>
    </p:spTree>
    <p:extLst>
      <p:ext uri="{BB962C8B-B14F-4D97-AF65-F5344CB8AC3E}">
        <p14:creationId xmlns:p14="http://schemas.microsoft.com/office/powerpoint/2010/main" val="346279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24</a:t>
            </a:fld>
            <a:endParaRPr lang="en-GB" dirty="0"/>
          </a:p>
        </p:txBody>
      </p:sp>
    </p:spTree>
    <p:extLst>
      <p:ext uri="{BB962C8B-B14F-4D97-AF65-F5344CB8AC3E}">
        <p14:creationId xmlns:p14="http://schemas.microsoft.com/office/powerpoint/2010/main" val="5304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A44C-6D6C-44EB-BADA-F6AE2083B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9B0833-3CF1-495E-B2F7-5D0279A76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1D1CD2-638A-4EC2-AACA-FC9698C7472C}"/>
              </a:ext>
            </a:extLst>
          </p:cNvPr>
          <p:cNvSpPr>
            <a:spLocks noGrp="1"/>
          </p:cNvSpPr>
          <p:nvPr>
            <p:ph type="dt" sz="half" idx="10"/>
          </p:nvPr>
        </p:nvSpPr>
        <p:spPr/>
        <p:txBody>
          <a:bodyPr/>
          <a:lstStyle/>
          <a:p>
            <a:fld id="{7629827C-93C3-485B-81CD-E69A518D3003}" type="datetime1">
              <a:rPr lang="en-GB" smtClean="0"/>
              <a:t>25/04/2025</a:t>
            </a:fld>
            <a:endParaRPr lang="en-GB" dirty="0"/>
          </a:p>
        </p:txBody>
      </p:sp>
      <p:sp>
        <p:nvSpPr>
          <p:cNvPr id="5" name="Footer Placeholder 4">
            <a:extLst>
              <a:ext uri="{FF2B5EF4-FFF2-40B4-BE49-F238E27FC236}">
                <a16:creationId xmlns:a16="http://schemas.microsoft.com/office/drawing/2014/main" id="{5B25B997-7E4E-4CD7-BD07-B82C733FD0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FDDCA-FB33-45F0-8641-7EC1BF9BBA23}"/>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4806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8870-ACEE-448F-9BC6-D59D96DE0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6DD30-912C-47C8-9E05-8787EE710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3C80B-AE14-4822-90C1-CB0DEA69A771}"/>
              </a:ext>
            </a:extLst>
          </p:cNvPr>
          <p:cNvSpPr>
            <a:spLocks noGrp="1"/>
          </p:cNvSpPr>
          <p:nvPr>
            <p:ph type="dt" sz="half" idx="10"/>
          </p:nvPr>
        </p:nvSpPr>
        <p:spPr/>
        <p:txBody>
          <a:bodyPr/>
          <a:lstStyle/>
          <a:p>
            <a:fld id="{986DC492-6F7E-40DB-A7A3-2EF8CF89D64C}" type="datetime1">
              <a:rPr lang="en-GB" smtClean="0"/>
              <a:t>25/04/2025</a:t>
            </a:fld>
            <a:endParaRPr lang="en-GB" dirty="0"/>
          </a:p>
        </p:txBody>
      </p:sp>
      <p:sp>
        <p:nvSpPr>
          <p:cNvPr id="5" name="Footer Placeholder 4">
            <a:extLst>
              <a:ext uri="{FF2B5EF4-FFF2-40B4-BE49-F238E27FC236}">
                <a16:creationId xmlns:a16="http://schemas.microsoft.com/office/drawing/2014/main" id="{898FD65C-A68E-4068-9017-E80ACE5B8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C73857-0647-4258-9F26-BC83DB7FB0A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30223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98315-F3C1-4B75-8A14-35A9EECE6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B6FFC-7442-4AD8-9D8B-57BC66985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0E9CC-703B-43E7-83AA-D6833ED87083}"/>
              </a:ext>
            </a:extLst>
          </p:cNvPr>
          <p:cNvSpPr>
            <a:spLocks noGrp="1"/>
          </p:cNvSpPr>
          <p:nvPr>
            <p:ph type="dt" sz="half" idx="10"/>
          </p:nvPr>
        </p:nvSpPr>
        <p:spPr/>
        <p:txBody>
          <a:bodyPr/>
          <a:lstStyle/>
          <a:p>
            <a:fld id="{11B2A6F4-B9BE-4739-A704-E74E00C26596}" type="datetime1">
              <a:rPr lang="en-GB" smtClean="0"/>
              <a:t>25/04/2025</a:t>
            </a:fld>
            <a:endParaRPr lang="en-GB" dirty="0"/>
          </a:p>
        </p:txBody>
      </p:sp>
      <p:sp>
        <p:nvSpPr>
          <p:cNvPr id="5" name="Footer Placeholder 4">
            <a:extLst>
              <a:ext uri="{FF2B5EF4-FFF2-40B4-BE49-F238E27FC236}">
                <a16:creationId xmlns:a16="http://schemas.microsoft.com/office/drawing/2014/main" id="{9B75DD75-C05A-41B0-9CC5-CC20978ADD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999037-0026-47C2-A710-05B0AD1A13F4}"/>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0813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2CD3E-8869-4D39-A8BD-409CF4A93320}" type="datetime1">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7092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B683-1457-433A-9421-C0220D7CD02C}" type="datetime1">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88604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C7975-2AA5-453C-9302-8D30D94E3989}" type="datetime1">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17757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1F1640-56F3-44A7-B6B9-81B9E96B24DF}" type="datetime1">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51676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E8E898-E677-440E-BD05-3275D0659CAE}" type="datetime1">
              <a:rPr lang="en-GB" smtClean="0"/>
              <a:t>25/04/2025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57986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57949-B31E-4271-9CFB-BCCADC9ACB11}" type="datetime1">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70656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37D60-314B-4CE3-BDAC-25E925DC07C6}" type="datetime1">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5418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001A8-33AD-46AD-A273-5FAEB50D19E7}" type="datetime1">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02661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A2D-B8B6-4A51-95FD-5210E0BD2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EA367-27BE-4E9A-B642-473893FD0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1A311-128F-4A60-9F9E-57A12E3283CF}"/>
              </a:ext>
            </a:extLst>
          </p:cNvPr>
          <p:cNvSpPr>
            <a:spLocks noGrp="1"/>
          </p:cNvSpPr>
          <p:nvPr>
            <p:ph type="dt" sz="half" idx="10"/>
          </p:nvPr>
        </p:nvSpPr>
        <p:spPr/>
        <p:txBody>
          <a:bodyPr/>
          <a:lstStyle/>
          <a:p>
            <a:fld id="{AC8D72B5-0381-4C76-BA75-F8C05BC4A85F}" type="datetime1">
              <a:rPr lang="en-GB" smtClean="0"/>
              <a:t>25/04/2025</a:t>
            </a:fld>
            <a:endParaRPr lang="en-GB" dirty="0"/>
          </a:p>
        </p:txBody>
      </p:sp>
      <p:sp>
        <p:nvSpPr>
          <p:cNvPr id="5" name="Footer Placeholder 4">
            <a:extLst>
              <a:ext uri="{FF2B5EF4-FFF2-40B4-BE49-F238E27FC236}">
                <a16:creationId xmlns:a16="http://schemas.microsoft.com/office/drawing/2014/main" id="{06E98548-62B8-42DE-843C-B217A5DB1B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77CE96-2EC9-44F7-8AAC-EF78DA8FE8CF}"/>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105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4A97A-26CB-4982-9612-9E7A0BF7F762}" type="datetime1">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630544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E6A88E-1DA8-4805-A692-C41FAF5BC35F}" type="datetime1">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76199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7A5AB-EC1D-426F-B639-5BDD15950DD9}" type="datetime1">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63741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8B6-DEA9-4178-9170-D40D1C1BC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27A4D1-490D-41F6-BC7A-B346F680E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8B9EA-5DC3-4523-A499-3A9784575CAE}"/>
              </a:ext>
            </a:extLst>
          </p:cNvPr>
          <p:cNvSpPr>
            <a:spLocks noGrp="1"/>
          </p:cNvSpPr>
          <p:nvPr>
            <p:ph type="dt" sz="half" idx="10"/>
          </p:nvPr>
        </p:nvSpPr>
        <p:spPr/>
        <p:txBody>
          <a:bodyPr/>
          <a:lstStyle/>
          <a:p>
            <a:fld id="{1A9DFA12-35B8-46E4-AAA7-129DBE59FF5C}" type="datetime1">
              <a:rPr lang="en-GB" smtClean="0"/>
              <a:t>25/04/2025</a:t>
            </a:fld>
            <a:endParaRPr lang="en-GB" dirty="0"/>
          </a:p>
        </p:txBody>
      </p:sp>
      <p:sp>
        <p:nvSpPr>
          <p:cNvPr id="5" name="Footer Placeholder 4">
            <a:extLst>
              <a:ext uri="{FF2B5EF4-FFF2-40B4-BE49-F238E27FC236}">
                <a16:creationId xmlns:a16="http://schemas.microsoft.com/office/drawing/2014/main" id="{6EC132C7-BF78-4DA3-A0F6-336F152D15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BF467E-07EE-478A-9D80-408D2B57522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52102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05E5-B374-40F3-B91D-58F7E4C8E3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9C2331-1812-47F3-8F75-F0D676943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2A5652-4D1E-4D9F-A9D9-38B3B662F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E2CCDE-CD1A-4622-B069-856884C35292}"/>
              </a:ext>
            </a:extLst>
          </p:cNvPr>
          <p:cNvSpPr>
            <a:spLocks noGrp="1"/>
          </p:cNvSpPr>
          <p:nvPr>
            <p:ph type="dt" sz="half" idx="10"/>
          </p:nvPr>
        </p:nvSpPr>
        <p:spPr/>
        <p:txBody>
          <a:bodyPr/>
          <a:lstStyle/>
          <a:p>
            <a:fld id="{9BE3BCD0-38E6-474B-8D15-73ABCC9482FB}" type="datetime1">
              <a:rPr lang="en-GB" smtClean="0"/>
              <a:t>25/04/2025</a:t>
            </a:fld>
            <a:endParaRPr lang="en-GB" dirty="0"/>
          </a:p>
        </p:txBody>
      </p:sp>
      <p:sp>
        <p:nvSpPr>
          <p:cNvPr id="6" name="Footer Placeholder 5">
            <a:extLst>
              <a:ext uri="{FF2B5EF4-FFF2-40B4-BE49-F238E27FC236}">
                <a16:creationId xmlns:a16="http://schemas.microsoft.com/office/drawing/2014/main" id="{BD194D48-920E-41B6-B48C-371301EDAA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DE2AD5-86A4-4731-9A7A-FF411E208F15}"/>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054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771A-03DC-4458-8A7A-C35D4F7B62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7EE55-3667-4170-A964-D9D483717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DA06F-9A36-42A7-B2B5-1DE8A74FE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FAC596-DD93-4459-9138-50A56BED6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5D9DB-0B85-4C30-8385-78A2BA887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250CDE-9CA3-4252-932E-A2BAA6B8B3C3}"/>
              </a:ext>
            </a:extLst>
          </p:cNvPr>
          <p:cNvSpPr>
            <a:spLocks noGrp="1"/>
          </p:cNvSpPr>
          <p:nvPr>
            <p:ph type="dt" sz="half" idx="10"/>
          </p:nvPr>
        </p:nvSpPr>
        <p:spPr/>
        <p:txBody>
          <a:bodyPr/>
          <a:lstStyle/>
          <a:p>
            <a:fld id="{8CF27F5B-ADD1-44DB-9761-D8C4EC71F584}" type="datetime1">
              <a:rPr lang="en-GB" smtClean="0"/>
              <a:t>25/04/2025</a:t>
            </a:fld>
            <a:endParaRPr lang="en-GB" dirty="0"/>
          </a:p>
        </p:txBody>
      </p:sp>
      <p:sp>
        <p:nvSpPr>
          <p:cNvPr id="8" name="Footer Placeholder 7">
            <a:extLst>
              <a:ext uri="{FF2B5EF4-FFF2-40B4-BE49-F238E27FC236}">
                <a16:creationId xmlns:a16="http://schemas.microsoft.com/office/drawing/2014/main" id="{D808747E-6A33-4BBC-BAA4-53F90C5DE30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12987D8-8827-4576-9208-EC87F1318F1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9632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8635-712A-41EA-B883-8FBF2C9064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0AD71-75BF-47D2-B5F8-1AFE86EE6FD2}"/>
              </a:ext>
            </a:extLst>
          </p:cNvPr>
          <p:cNvSpPr>
            <a:spLocks noGrp="1"/>
          </p:cNvSpPr>
          <p:nvPr>
            <p:ph type="dt" sz="half" idx="10"/>
          </p:nvPr>
        </p:nvSpPr>
        <p:spPr/>
        <p:txBody>
          <a:bodyPr/>
          <a:lstStyle/>
          <a:p>
            <a:fld id="{3FE6E7A6-F2EF-4556-9BF6-F72B7BF2D9A8}" type="datetime1">
              <a:rPr lang="en-GB" smtClean="0"/>
              <a:t>25/04/2025</a:t>
            </a:fld>
            <a:endParaRPr lang="en-GB" dirty="0"/>
          </a:p>
        </p:txBody>
      </p:sp>
      <p:sp>
        <p:nvSpPr>
          <p:cNvPr id="4" name="Footer Placeholder 3">
            <a:extLst>
              <a:ext uri="{FF2B5EF4-FFF2-40B4-BE49-F238E27FC236}">
                <a16:creationId xmlns:a16="http://schemas.microsoft.com/office/drawing/2014/main" id="{3BFCD148-F2A8-4E97-A56C-F9FD14F930F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9906216-BC30-4892-97D6-432BDD7F71B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24696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B908-1639-4D35-86E6-A2B2E2A1A638}"/>
              </a:ext>
            </a:extLst>
          </p:cNvPr>
          <p:cNvSpPr>
            <a:spLocks noGrp="1"/>
          </p:cNvSpPr>
          <p:nvPr>
            <p:ph type="dt" sz="half" idx="10"/>
          </p:nvPr>
        </p:nvSpPr>
        <p:spPr/>
        <p:txBody>
          <a:bodyPr/>
          <a:lstStyle/>
          <a:p>
            <a:fld id="{0A69D331-5B29-4249-9363-E6CF2B6128F2}" type="datetime1">
              <a:rPr lang="en-GB" smtClean="0"/>
              <a:t>25/04/2025</a:t>
            </a:fld>
            <a:endParaRPr lang="en-GB" dirty="0"/>
          </a:p>
        </p:txBody>
      </p:sp>
      <p:sp>
        <p:nvSpPr>
          <p:cNvPr id="3" name="Footer Placeholder 2">
            <a:extLst>
              <a:ext uri="{FF2B5EF4-FFF2-40B4-BE49-F238E27FC236}">
                <a16:creationId xmlns:a16="http://schemas.microsoft.com/office/drawing/2014/main" id="{1D7C0EDB-C727-4E53-9138-96CB6C1B668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C9878B1-C451-4FBC-91BC-399388D08FAE}"/>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36293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9E2F-B338-4B04-85A7-DBA7EDFA2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4FF0A6-9647-402A-99E7-B80708490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83283-3F32-4236-8CCC-CD95F79E2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2365E-B6A5-4F1C-93B6-1D6379EA9B58}"/>
              </a:ext>
            </a:extLst>
          </p:cNvPr>
          <p:cNvSpPr>
            <a:spLocks noGrp="1"/>
          </p:cNvSpPr>
          <p:nvPr>
            <p:ph type="dt" sz="half" idx="10"/>
          </p:nvPr>
        </p:nvSpPr>
        <p:spPr/>
        <p:txBody>
          <a:bodyPr/>
          <a:lstStyle/>
          <a:p>
            <a:fld id="{E8CDF8C2-F179-4C2A-831A-74159E4CD152}" type="datetime1">
              <a:rPr lang="en-GB" smtClean="0"/>
              <a:t>25/04/2025</a:t>
            </a:fld>
            <a:endParaRPr lang="en-GB" dirty="0"/>
          </a:p>
        </p:txBody>
      </p:sp>
      <p:sp>
        <p:nvSpPr>
          <p:cNvPr id="6" name="Footer Placeholder 5">
            <a:extLst>
              <a:ext uri="{FF2B5EF4-FFF2-40B4-BE49-F238E27FC236}">
                <a16:creationId xmlns:a16="http://schemas.microsoft.com/office/drawing/2014/main" id="{B9DED1FF-8BE1-48EE-801D-E3378D21FD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4B6806-3129-4FDD-A607-7F8DC0E605DA}"/>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5766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3524-3F60-45C1-8249-C7A138A8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C63251-C8E8-4228-BBF7-8BA358FFC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5778766-2136-4D53-B8A7-63E66E98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05F72-4F52-4CB7-932B-B32D9970DDE3}"/>
              </a:ext>
            </a:extLst>
          </p:cNvPr>
          <p:cNvSpPr>
            <a:spLocks noGrp="1"/>
          </p:cNvSpPr>
          <p:nvPr>
            <p:ph type="dt" sz="half" idx="10"/>
          </p:nvPr>
        </p:nvSpPr>
        <p:spPr/>
        <p:txBody>
          <a:bodyPr/>
          <a:lstStyle/>
          <a:p>
            <a:fld id="{B6F6C4CD-4CBC-449E-82CC-E29B0E7071AE}" type="datetime1">
              <a:rPr lang="en-GB" smtClean="0"/>
              <a:t>25/04/2025</a:t>
            </a:fld>
            <a:endParaRPr lang="en-GB" dirty="0"/>
          </a:p>
        </p:txBody>
      </p:sp>
      <p:sp>
        <p:nvSpPr>
          <p:cNvPr id="6" name="Footer Placeholder 5">
            <a:extLst>
              <a:ext uri="{FF2B5EF4-FFF2-40B4-BE49-F238E27FC236}">
                <a16:creationId xmlns:a16="http://schemas.microsoft.com/office/drawing/2014/main" id="{A4E9FC2F-5F9D-45F0-B4D9-DA17280DC3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163FB9-2E85-408A-9C7D-6F425E780962}"/>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3530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8F68-C594-416C-85C9-CBEA97926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FCE09F-14D4-4B1D-BCCE-5803623F2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7CB10-2A1B-4AC2-B786-F0A7FE47D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7E6EC-CFDF-47FA-AC70-90B55540B5CA}" type="datetime1">
              <a:rPr lang="en-GB" smtClean="0"/>
              <a:t>25/04/2025</a:t>
            </a:fld>
            <a:endParaRPr lang="en-GB" dirty="0"/>
          </a:p>
        </p:txBody>
      </p:sp>
      <p:sp>
        <p:nvSpPr>
          <p:cNvPr id="5" name="Footer Placeholder 4">
            <a:extLst>
              <a:ext uri="{FF2B5EF4-FFF2-40B4-BE49-F238E27FC236}">
                <a16:creationId xmlns:a16="http://schemas.microsoft.com/office/drawing/2014/main" id="{401863C3-C7FC-42EF-908E-AD2D742B1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5AEC8D-ACDC-4DC7-B8D4-5E56EE21E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D0DFE-D947-4B90-A61E-3CEF8DFD50AE}" type="slidenum">
              <a:rPr lang="en-GB" smtClean="0"/>
              <a:t>‹#›</a:t>
            </a:fld>
            <a:endParaRPr lang="en-GB" dirty="0"/>
          </a:p>
        </p:txBody>
      </p:sp>
    </p:spTree>
    <p:extLst>
      <p:ext uri="{BB962C8B-B14F-4D97-AF65-F5344CB8AC3E}">
        <p14:creationId xmlns:p14="http://schemas.microsoft.com/office/powerpoint/2010/main" val="427243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86DEF-2B81-4131-BFB6-FE10184450FE}" type="datetime1">
              <a:rPr lang="en-GB" smtClean="0"/>
              <a:t>25/04/2025</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152340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image" Target="../media/image1.png"/><Relationship Id="rId7" Type="http://schemas.openxmlformats.org/officeDocument/2006/relationships/slide" Target="slide15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29.xml"/><Relationship Id="rId5" Type="http://schemas.openxmlformats.org/officeDocument/2006/relationships/slide" Target="slide3.xml"/><Relationship Id="rId10" Type="http://schemas.openxmlformats.org/officeDocument/2006/relationships/image" Target="../media/image2.jpeg"/><Relationship Id="rId4" Type="http://schemas.openxmlformats.org/officeDocument/2006/relationships/slide" Target="slide2.xml"/><Relationship Id="rId9" Type="http://schemas.openxmlformats.org/officeDocument/2006/relationships/slide" Target="slide159.xml"/></Relationships>
</file>

<file path=ppt/slides/_rels/slide10.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hyperlink" Target="https://childrensportalehm.salford.gov.uk/web/portal/pages/home" TargetMode="External"/><Relationship Id="rId18" Type="http://schemas.openxmlformats.org/officeDocument/2006/relationships/slide" Target="slide56.xml"/><Relationship Id="rId3" Type="http://schemas.openxmlformats.org/officeDocument/2006/relationships/slide" Target="slide55.xml"/><Relationship Id="rId7" Type="http://schemas.openxmlformats.org/officeDocument/2006/relationships/hyperlink" Target="https://gmintegratedcare.org.uk/find-a-service/" TargetMode="External"/><Relationship Id="rId12" Type="http://schemas.openxmlformats.org/officeDocument/2006/relationships/slide" Target="slide93.xml"/><Relationship Id="rId17" Type="http://schemas.openxmlformats.org/officeDocument/2006/relationships/hyperlink" Target="mailto:EPS@Salford.gov.uk" TargetMode="External"/><Relationship Id="rId2" Type="http://schemas.openxmlformats.org/officeDocument/2006/relationships/hyperlink" Target="https://directory.salford.gov.uk/kb5/salford/directory/localoffer.page?localofferchannel=0" TargetMode="External"/><Relationship Id="rId16" Type="http://schemas.openxmlformats.org/officeDocument/2006/relationships/slide" Target="slide70.xm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7.xml"/><Relationship Id="rId11" Type="http://schemas.openxmlformats.org/officeDocument/2006/relationships/slide" Target="slide52.xml"/><Relationship Id="rId5" Type="http://schemas.openxmlformats.org/officeDocument/2006/relationships/hyperlink" Target="mailto:cmm-tr.Salford-CAMHS@nhs.net" TargetMode="External"/><Relationship Id="rId15" Type="http://schemas.openxmlformats.org/officeDocument/2006/relationships/hyperlink" Target="mailto:Paeds.referrals@srft.nhs.uk" TargetMode="External"/><Relationship Id="rId10" Type="http://schemas.openxmlformats.org/officeDocument/2006/relationships/hyperlink" Target="mailto:siass@salford.gov.uk" TargetMode="External"/><Relationship Id="rId19" Type="http://schemas.openxmlformats.org/officeDocument/2006/relationships/hyperlink" Target="mailto:schoolsadmin@caritassalford.org.uk" TargetMode="External"/><Relationship Id="rId4" Type="http://schemas.openxmlformats.org/officeDocument/2006/relationships/slide" Target="slide53.xml"/><Relationship Id="rId9" Type="http://schemas.openxmlformats.org/officeDocument/2006/relationships/slide" Target="slide111.xml"/><Relationship Id="rId14" Type="http://schemas.openxmlformats.org/officeDocument/2006/relationships/slide" Target="slide62.xml"/></Relationships>
</file>

<file path=ppt/slides/_rels/slide100.xml.rels><?xml version="1.0" encoding="UTF-8" standalone="yes"?>
<Relationships xmlns="http://schemas.openxmlformats.org/package/2006/relationships"><Relationship Id="rId3" Type="http://schemas.openxmlformats.org/officeDocument/2006/relationships/hyperlink" Target="mailto:victoria@rioferdinandfoundation.com" TargetMode="External"/><Relationship Id="rId2" Type="http://schemas.openxmlformats.org/officeDocument/2006/relationships/hyperlink" Target="https://www.google.co.uk/maps/place/Frederick+Rd,+Salford+M6+6FP/@53.4927438,-2.274344,19z/data=!4m5!3m4!1s0x487bae2e9b92a927:0xba0e8a904f238ed4!8m2!3d53.4929528!4d-2.274362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rioferdinandfoundation.co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Route29General@salford.gov.u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yzone.salford.gov.uk/knowledge-zone/how-we-do-things/route29-formerly-known-as-no-wrong-door/"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barnardos.org.uk/what-we-do/services/salford-childrens-rights-service" TargetMode="External"/><Relationship Id="rId2" Type="http://schemas.openxmlformats.org/officeDocument/2006/relationships/hyperlink" Target="mailto:scrs@barnardo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s://www.salford.gov.uk/familyhubs" TargetMode="External"/><Relationship Id="rId2" Type="http://schemas.openxmlformats.org/officeDocument/2006/relationships/hyperlink" Target="https://childrensportalehm.salford.gov.uk/web/portal/pages/booking/ehor#s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early-help-for-families/early-help-service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gmmh.nhs.uk/salford-early-intervention-team-eit/" TargetMode="External"/><Relationship Id="rId2" Type="http://schemas.openxmlformats.org/officeDocument/2006/relationships/hyperlink" Target="https://maps.app.goo.gl/AtfUcGFWJsFPKMcA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6.xml.rels><?xml version="1.0" encoding="UTF-8" standalone="yes"?>
<Relationships xmlns="http://schemas.openxmlformats.org/package/2006/relationships"><Relationship Id="rId3" Type="http://schemas.openxmlformats.org/officeDocument/2006/relationships/hyperlink" Target="mailto:youthservices@salfordfoundation.org.uk" TargetMode="External"/><Relationship Id="rId2" Type="http://schemas.openxmlformats.org/officeDocument/2006/relationships/hyperlink" Target="https://www.google.com/maps/place/Salford+M5+4BD/@53.4810738,-2.279686,18z/data=!4m5!3m4!1s0x487bae3b5b715313:0xc44217e81fafebce!8m2!3d53.4813089!4d-2.27939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foundation.org.uk/"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mailto:salfordfoyer@placesforpeople.co.uk" TargetMode="External"/><Relationship Id="rId2" Type="http://schemas.openxmlformats.org/officeDocument/2006/relationships/hyperlink" Target="https://www.google.com/maps/place/Lower+Seedley+Rd,+Salford+M6+5WX/@53.4886918,-2.2961332,17z/data=!3m1!4b1!4m5!3m4!1s0x487bae37e1d53a49:0x4b80c65a6069e179!8m2!3d53.4886918!4d-2.293944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livingplus.co.uk/"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google.com/maps/place/Locklands+Ln,+Irlam,+Manchester+M44+6RB/@53.4470628,-2.4215486,16z/data=!4m5!3m4!1s0x487babd35125356b:0x4ea4d6906a039183!8m2!3d53.4470259!4d-2.4190968"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salfordheartcare.co.uk/newsabout-salford-heart-care/bereavement-support-group/" TargetMode="External"/><Relationship Id="rId4" Type="http://schemas.openxmlformats.org/officeDocument/2006/relationships/hyperlink" Target="mailto:admin@salfordheartcare.co.uk"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mailto:Housing.advicecentre@salford.gov.uk" TargetMode="External"/><Relationship Id="rId2" Type="http://schemas.openxmlformats.org/officeDocument/2006/relationships/hyperlink" Target="https://www.google.com/maps/place/Wesley+St,+Swinton,+Manchester+M27+6AD/@53.5134865,-2.3426714,17z/data=!3m1!4b1!4m5!3m4!1s0x487baf16a9d0eb4d:0x31e8803ffab82269!8m2!3d53.5134865!4d-2.3404827"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housing/housing-advice-and-support/salford-housing-options-point-sho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ereavement-trust.org.uk/" TargetMode="External"/><Relationship Id="rId13" Type="http://schemas.openxmlformats.org/officeDocument/2006/relationships/hyperlink" Target="http://www.hopeagain.org.uk/" TargetMode="External"/><Relationship Id="rId18" Type="http://schemas.openxmlformats.org/officeDocument/2006/relationships/hyperlink" Target="http://www.childbereavementuk.org/" TargetMode="External"/><Relationship Id="rId3" Type="http://schemas.openxmlformats.org/officeDocument/2006/relationships/slide" Target="slide58.xml"/><Relationship Id="rId21" Type="http://schemas.openxmlformats.org/officeDocument/2006/relationships/hyperlink" Target="https://www.tcf.org.uk/" TargetMode="External"/><Relationship Id="rId7" Type="http://schemas.openxmlformats.org/officeDocument/2006/relationships/hyperlink" Target="mailto:admin@salfordheartcare.co.uk" TargetMode="External"/><Relationship Id="rId12" Type="http://schemas.openxmlformats.org/officeDocument/2006/relationships/hyperlink" Target="http://hopeagain.org.uk/" TargetMode="External"/><Relationship Id="rId17" Type="http://schemas.openxmlformats.org/officeDocument/2006/relationships/hyperlink" Target="https://www.childbereavementuk.org/" TargetMode="External"/><Relationship Id="rId2" Type="http://schemas.openxmlformats.org/officeDocument/2006/relationships/hyperlink" Target="https://www.cruse.org.uk/" TargetMode="External"/><Relationship Id="rId16" Type="http://schemas.openxmlformats.org/officeDocument/2006/relationships/hyperlink" Target="mailto:gmicb-sal.gm.bs@nhs.net" TargetMode="External"/><Relationship Id="rId20" Type="http://schemas.openxmlformats.org/officeDocument/2006/relationships/hyperlink" Target="mailto:admin@suicidebereavementuk.com" TargetMode="External"/><Relationship Id="rId1" Type="http://schemas.openxmlformats.org/officeDocument/2006/relationships/slideLayout" Target="../slideLayouts/slideLayout7.xml"/><Relationship Id="rId6" Type="http://schemas.openxmlformats.org/officeDocument/2006/relationships/slide" Target="slide108.xml"/><Relationship Id="rId11" Type="http://schemas.openxmlformats.org/officeDocument/2006/relationships/hyperlink" Target="mailto:EPS@Salford.gov.uk" TargetMode="External"/><Relationship Id="rId24" Type="http://schemas.openxmlformats.org/officeDocument/2006/relationships/slide" Target="slide3.xml"/><Relationship Id="rId5" Type="http://schemas.openxmlformats.org/officeDocument/2006/relationships/hyperlink" Target="#Bereavement_Care"/><Relationship Id="rId15" Type="http://schemas.openxmlformats.org/officeDocument/2006/relationships/slide" Target="slide76.xml"/><Relationship Id="rId23" Type="http://schemas.openxmlformats.org/officeDocument/2006/relationships/hyperlink" Target="mailto:schoolsadmin@caritassalford.org.uk" TargetMode="External"/><Relationship Id="rId10" Type="http://schemas.openxmlformats.org/officeDocument/2006/relationships/slide" Target="slide64.xml"/><Relationship Id="rId19" Type="http://schemas.openxmlformats.org/officeDocument/2006/relationships/slide" Target="slide123.xml"/><Relationship Id="rId4" Type="http://schemas.openxmlformats.org/officeDocument/2006/relationships/hyperlink" Target="mailto:childbereavement@gaddum.org.uk" TargetMode="External"/><Relationship Id="rId9" Type="http://schemas.openxmlformats.org/officeDocument/2006/relationships/hyperlink" Target="https://www.winstonswish.org/" TargetMode="External"/><Relationship Id="rId14" Type="http://schemas.openxmlformats.org/officeDocument/2006/relationships/slide" Target="slide70.xml"/><Relationship Id="rId22" Type="http://schemas.openxmlformats.org/officeDocument/2006/relationships/slide" Target="slide56.xml"/></Relationships>
</file>

<file path=ppt/slides/_rels/slide110.xml.rels><?xml version="1.0" encoding="UTF-8" standalone="yes"?>
<Relationships xmlns="http://schemas.openxmlformats.org/package/2006/relationships"><Relationship Id="rId3" Type="http://schemas.openxmlformats.org/officeDocument/2006/relationships/hyperlink" Target="https://43ba76e4-aaad-4b5c-911d-7487143f80bd.filesusr.com/ugd/e38ca3_eeebbc23467c46f9b93c33023292a6de.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womensaid.org/sidass" TargetMode="External"/><Relationship Id="rId4" Type="http://schemas.openxmlformats.org/officeDocument/2006/relationships/hyperlink" Target="https://43ba76e4-aaad-4b5c-911d-7487143f80bd.filesusr.com/ugd/e38ca3_3895e52f8176433bb960d2f612b17051.pdf"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salford.gov.uk/schools-and-learning/info-for-parents-students-and-teachers/special-educational-needs/salford-information-advice-and-support-services-siass/" TargetMode="External"/><Relationship Id="rId2" Type="http://schemas.openxmlformats.org/officeDocument/2006/relationships/hyperlink" Target="mailto:sias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2.xml.rels><?xml version="1.0" encoding="UTF-8" standalone="yes"?>
<Relationships xmlns="http://schemas.openxmlformats.org/package/2006/relationships"><Relationship Id="rId3" Type="http://schemas.openxmlformats.org/officeDocument/2006/relationships/hyperlink" Target="https://childrensportalehm.salford.gov.uk/web/portal/pages/home" TargetMode="External"/><Relationship Id="rId7"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www.gaddumcentre.co.uk/" TargetMode="External"/><Relationship Id="rId5" Type="http://schemas.openxmlformats.org/officeDocument/2006/relationships/hyperlink" Target="mailto:salford.carers@gaddum.org.uk" TargetMode="External"/><Relationship Id="rId4" Type="http://schemas.openxmlformats.org/officeDocument/2006/relationships/hyperlink" Target="https://www.google.com/maps/place/St+George's+Way,+Salford+M6+6SU/@53.4957309,-2.2834889,17z/data=!3m1!4b1!4m5!3m4!1s0x487bae3258abc395:0x33db19b9db83396d!8m2!3d53.4956929!4d-2.2813733"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mailto:Mft.salford-camhs-caredforchildren@nhs.net"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James.hyman@mft.nhs.uk" TargetMode="External"/><Relationship Id="rId4" Type="http://schemas.openxmlformats.org/officeDocument/2006/relationships/hyperlink" Target="mailto:Deborah.leadbetter@mft.nhs.uk"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google.co.uk/maps/place/St+Simon+St,+Salford+M3+7ES/@53.4894358,-2.2580375,18z/data=!4m5!3m4!1s0x487bb1d0c634c2a9:0x151462766454533e!8m2!3d53.4897265!4d-2.2579702"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gov.uk/yjs" TargetMode="External"/><Relationship Id="rId4" Type="http://schemas.openxmlformats.org/officeDocument/2006/relationships/hyperlink" Target="mailto:soc.yot@salford.gov.uk"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google.com/maps/place/London+St,+Salford+M6+6QT/data=!4m2!3m1!1s0x487bae2d8f43bdff:0x14034a87d5ca8e7d?ved=2ahUKEwj52cqr-P7gAhUERxUIHThYDvkQ8gEwCnoECAYQBA" TargetMode="External"/><Relationship Id="rId2" Type="http://schemas.openxmlformats.org/officeDocument/2006/relationships/hyperlink" Target="https://www.salford.gov.uk/childconcern"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youth-zone/"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irectory.salford.gov.uk/kb5/salford/directory/service.page?id=JXnfvAUhEaI&amp;localofferchannel=0" TargetMode="External"/><Relationship Id="rId3" Type="http://schemas.openxmlformats.org/officeDocument/2006/relationships/hyperlink" Target="mailto:Snwest1@nhs.net" TargetMode="External"/><Relationship Id="rId7" Type="http://schemas.openxmlformats.org/officeDocument/2006/relationships/hyperlink" Target="mailto:Sn.Eccles@nhs.net" TargetMode="External"/><Relationship Id="rId2" Type="http://schemas.openxmlformats.org/officeDocument/2006/relationships/hyperlink" Target="mailto:Sn.Central@nhs.net" TargetMode="External"/><Relationship Id="rId1" Type="http://schemas.openxmlformats.org/officeDocument/2006/relationships/slideLayout" Target="../slideLayouts/slideLayout7.xml"/><Relationship Id="rId6" Type="http://schemas.openxmlformats.org/officeDocument/2006/relationships/hyperlink" Target="mailto:Sn.Swinton@nhs.net" TargetMode="External"/><Relationship Id="rId5" Type="http://schemas.openxmlformats.org/officeDocument/2006/relationships/hyperlink" Target="mailto:Sn.Broughton@nhs.net" TargetMode="External"/><Relationship Id="rId4" Type="http://schemas.openxmlformats.org/officeDocument/2006/relationships/hyperlink" Target="mailto:Sn.Irlam@nhs.nett" TargetMode="External"/><Relationship Id="rId9" Type="http://schemas.openxmlformats.org/officeDocument/2006/relationships/slide" Target="slide3.xm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hs.uk/services/service-directory/shine-sexual-health-service-salford-clinic/N10509012"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six-degrees.org.uk/contact-us/" TargetMode="External"/><Relationship Id="rId2" Type="http://schemas.openxmlformats.org/officeDocument/2006/relationships/hyperlink" Target="mailto:sixdegrees@nhs.net"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9.xml.rels><?xml version="1.0" encoding="UTF-8" standalone="yes"?>
<Relationships xmlns="http://schemas.openxmlformats.org/package/2006/relationships"><Relationship Id="rId3" Type="http://schemas.openxmlformats.org/officeDocument/2006/relationships/hyperlink" Target="mailto:safeguarding.nhssalford@nhs.net"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hyperlink" Target="#Bereavement_Care"/><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kooth.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speakupsalford.nhs.uk/" TargetMode="External"/><Relationship Id="rId2" Type="http://schemas.openxmlformats.org/officeDocument/2006/relationships/hyperlink" Target="mailto:saltadmin@nca.nhs.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1.xml.rels><?xml version="1.0" encoding="UTF-8" standalone="yes"?>
<Relationships xmlns="http://schemas.openxmlformats.org/package/2006/relationships"><Relationship Id="rId3" Type="http://schemas.openxmlformats.org/officeDocument/2006/relationships/hyperlink" Target="mailto:info@startinsalford.org.uk" TargetMode="External"/><Relationship Id="rId2" Type="http://schemas.openxmlformats.org/officeDocument/2006/relationships/hyperlink" Target="https://www.google.com/maps/place/Broad+St,+Salford+M6+5BZ/@53.4905911,-2.2851923,17z/data=!3m1!4b1!4m5!3m4!1s0x487bae310550e39d:0x10e2083f688c2561!8m2!3d53.4905911!4d-2.2830036"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tartinspiringminds.org.uk/" TargetMode="Externa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trengtheningfamilies@salford.gov.uk"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admin@suicidebereavementuk.com" TargetMode="Externa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hyperlink" Target="mailto:Paige.steers@thelowry.com" TargetMode="External"/><Relationship Id="rId2" Type="http://schemas.openxmlformats.org/officeDocument/2006/relationships/hyperlink" Target="https://www.google.co.uk/maps/place/Salford+M50+3AZ/@53.4688749,-2.3105253,14.5z/data=!4m5!3m4!1s0x487bae6c0c30db97:0xd3bfd8725cc4bf86!8m2!3d53.4707572!4d-2.2940704"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thelowry.com/" TargetMode="External"/><Relationship Id="rId4" Type="http://schemas.openxmlformats.org/officeDocument/2006/relationships/hyperlink" Target="mailto:getcreative@thelowry.com"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talklistenchange.org.uk/" TargetMode="External"/><Relationship Id="rId2" Type="http://schemas.openxmlformats.org/officeDocument/2006/relationships/hyperlink" Target="mailto:bridgingtochange@talklistenchange.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6.xml.rels><?xml version="1.0" encoding="UTF-8" standalone="yes"?>
<Relationships xmlns="http://schemas.openxmlformats.org/package/2006/relationships"><Relationship Id="rId3" Type="http://schemas.openxmlformats.org/officeDocument/2006/relationships/hyperlink" Target="mailto:virtualschoolteam@salford.gov.uk" TargetMode="External"/><Relationship Id="rId2" Type="http://schemas.openxmlformats.org/officeDocument/2006/relationships/hyperlink" Target="https://www.salford.gov.uk/schools-and-learning/looked-after-children/training-and-development/"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looked-after-children/" TargetMode="Externa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srft.nhs.uk/about-us/depts/vyps/" TargetMode="Externa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mailto:Tom.cole@salford.gov.uk" TargetMode="External"/><Relationship Id="rId2" Type="http://schemas.openxmlformats.org/officeDocument/2006/relationships/hyperlink" Target="https://www.google.com/maps/place/London+St,+Salford+M6+6QT/data=!4m2!3m1!1s0x487bae2d8f43bdff:0x14034a87d5ca8e7d?ved=2ahUKEwjsnPjp-_7gAhUMShUIHU2GB5cQ8gEwCnoECAY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9.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1087,-2.2389287,17z/data=!3m1!4b1!4m5!3m4!1s0x487bb193378c4a9b:0xfc57c7360db0f640!8m2!3d53.4709214!4d-2.23684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theproudtrust.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alford.gov.uk/hatecrime" TargetMode="External"/><Relationship Id="rId13" Type="http://schemas.openxmlformats.org/officeDocument/2006/relationships/hyperlink" Target="https://www.kidscape.org.uk/" TargetMode="External"/><Relationship Id="rId3" Type="http://schemas.openxmlformats.org/officeDocument/2006/relationships/slide" Target="slide47.xml"/><Relationship Id="rId7" Type="http://schemas.openxmlformats.org/officeDocument/2006/relationships/hyperlink" Target="http://www.onlinesupport.42ndstreet.org.uk/" TargetMode="External"/><Relationship Id="rId12" Type="http://schemas.openxmlformats.org/officeDocument/2006/relationships/hyperlink" Target="mailto:schoolsadmin@caritassalford.org.uk" TargetMode="External"/><Relationship Id="rId2" Type="http://schemas.openxmlformats.org/officeDocument/2006/relationships/hyperlink" Target="https://www.nationalbullyinghelpline.co.uk/" TargetMode="External"/><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hyperlink" Target="http://www.ecrime-action.co.uk/" TargetMode="External"/><Relationship Id="rId15" Type="http://schemas.openxmlformats.org/officeDocument/2006/relationships/hyperlink" Target="http://www.kooth.com/" TargetMode="External"/><Relationship Id="rId10" Type="http://schemas.openxmlformats.org/officeDocument/2006/relationships/hyperlink" Target="http://www.bullying.co.uk/" TargetMode="External"/><Relationship Id="rId4" Type="http://schemas.openxmlformats.org/officeDocument/2006/relationships/hyperlink" Target="mailto:theteam@42ndstreet.org.uk" TargetMode="External"/><Relationship Id="rId9" Type="http://schemas.openxmlformats.org/officeDocument/2006/relationships/hyperlink" Target="https://www.bullying.co.uk/" TargetMode="External"/><Relationship Id="rId14" Type="http://schemas.openxmlformats.org/officeDocument/2006/relationships/slide" Target="slide85.xml"/></Relationships>
</file>

<file path=ppt/slides/_rels/slide130.xml.rels><?xml version="1.0" encoding="UTF-8" standalone="yes"?>
<Relationships xmlns="http://schemas.openxmlformats.org/package/2006/relationships"><Relationship Id="rId3" Type="http://schemas.openxmlformats.org/officeDocument/2006/relationships/hyperlink" Target="https://maps.app.goo.gl/7gAXowjRrjeocLjV8" TargetMode="External"/><Relationship Id="rId2" Type="http://schemas.openxmlformats.org/officeDocument/2006/relationships/hyperlink" Target="https://www.google.co.uk/maps/place/Bridgewater+St,+Little+Hulton,+Manchester+M38+9WD/@53.5295976,-2.4113884,17z/data=!3m1!4b1!4m5!3m4!1s0x487ba89a41c52595:0x3bbe39990973a77c!8m2!3d53.5299321!4d-2.4091483"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google.co.uk/maps/place/London+St,+Salford+M6+6QT/@53.4952243,-2.2799283,17z/data=!3m1!4b1!4m5!3m4!1s0x487bae2d8f43bdff:0x14034a87d5ca8e7d!8m2!3d53.4951901!4d-2.2785636" TargetMode="External"/><Relationship Id="rId4" Type="http://schemas.openxmlformats.org/officeDocument/2006/relationships/hyperlink" Target="https://maps.app.goo.gl/zzis1iSdXLuWnE8d6"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health.improvement@salford.gov.uk"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3.xml"/><Relationship Id="rId7" Type="http://schemas.openxmlformats.org/officeDocument/2006/relationships/slide" Target="slide14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slide" Target="slide138.xml"/><Relationship Id="rId11" Type="http://schemas.openxmlformats.org/officeDocument/2006/relationships/slide" Target="slide148.xml"/><Relationship Id="rId5" Type="http://schemas.openxmlformats.org/officeDocument/2006/relationships/slide" Target="slide137.xml"/><Relationship Id="rId10" Type="http://schemas.openxmlformats.org/officeDocument/2006/relationships/slide" Target="slide147.xml"/><Relationship Id="rId4" Type="http://schemas.openxmlformats.org/officeDocument/2006/relationships/slide" Target="slide134.xml"/><Relationship Id="rId9" Type="http://schemas.openxmlformats.org/officeDocument/2006/relationships/slide" Target="slide146.xml"/></Relationships>
</file>

<file path=ppt/slides/_rels/slide134.xml.rels><?xml version="1.0" encoding="UTF-8" standalone="yes"?>
<Relationships xmlns="http://schemas.openxmlformats.org/package/2006/relationships"><Relationship Id="rId3" Type="http://schemas.openxmlformats.org/officeDocument/2006/relationships/hyperlink" Target="https://www.42ndstreet.org.uk/professionals/training-workshop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35.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s://www.childbereavementuk.org/webinars"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38.xml.rels><?xml version="1.0" encoding="UTF-8" standalone="yes"?>
<Relationships xmlns="http://schemas.openxmlformats.org/package/2006/relationships"><Relationship Id="rId3" Type="http://schemas.openxmlformats.org/officeDocument/2006/relationships/hyperlink" Target="https://www.kooth.com/"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39.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stopitnow.org.uk/helpline/" TargetMode="External"/><Relationship Id="rId13" Type="http://schemas.openxmlformats.org/officeDocument/2006/relationships/slide" Target="slide3.xml"/><Relationship Id="rId3" Type="http://schemas.openxmlformats.org/officeDocument/2006/relationships/slide" Target="slide103.xml"/><Relationship Id="rId7" Type="http://schemas.openxmlformats.org/officeDocument/2006/relationships/hyperlink" Target="https://www.stopitnow.org.uk/helpline" TargetMode="External"/><Relationship Id="rId12" Type="http://schemas.openxmlformats.org/officeDocument/2006/relationships/hyperlink" Target="https://www.salford.gov.uk/children-and-families/early-help-for-families/"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11" Type="http://schemas.openxmlformats.org/officeDocument/2006/relationships/slide" Target="slide68.xml"/><Relationship Id="rId5" Type="http://schemas.openxmlformats.org/officeDocument/2006/relationships/slide" Target="slide96.xml"/><Relationship Id="rId10" Type="http://schemas.openxmlformats.org/officeDocument/2006/relationships/hyperlink" Target="mailto:safeguarding.nhssalford@nhs.net" TargetMode="External"/><Relationship Id="rId4" Type="http://schemas.openxmlformats.org/officeDocument/2006/relationships/hyperlink" Target="mailto:ComplexSafeguardingTeam@salfordcitycouncil.onmicrosoft.com" TargetMode="External"/><Relationship Id="rId9" Type="http://schemas.openxmlformats.org/officeDocument/2006/relationships/slide" Target="slide119.xml"/></Relationships>
</file>

<file path=ppt/slides/_rels/slide140.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hyperlink" Target="https://www.place2be.org.uk/"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2.xml.rels><?xml version="1.0" encoding="UTF-8" standalone="yes"?>
<Relationships xmlns="http://schemas.openxmlformats.org/package/2006/relationships"><Relationship Id="rId3" Type="http://schemas.openxmlformats.org/officeDocument/2006/relationships/hyperlink" Target="https://www.pitreferrals.or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3.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hyperlink" Target="https://rsph.gomocentral.com/content/8ff86d9843fbb1395c001ca3d3991c8268e6/web"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6.xml.rels><?xml version="1.0" encoding="UTF-8" standalone="yes"?>
<Relationships xmlns="http://schemas.openxmlformats.org/package/2006/relationships"><Relationship Id="rId3" Type="http://schemas.openxmlformats.org/officeDocument/2006/relationships/hyperlink" Target="https://mft.nhs.uk/rmch/salford-camhs/"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7.xml.rels><?xml version="1.0" encoding="UTF-8" standalone="yes"?>
<Relationships xmlns="http://schemas.openxmlformats.org/package/2006/relationships"><Relationship Id="rId3" Type="http://schemas.openxmlformats.org/officeDocument/2006/relationships/hyperlink" Target="https://www.partnersinsalford.org/salford-0-25-advisory-board/salford-thrive-ehwb/training-events/"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8.xml.rels><?xml version="1.0" encoding="UTF-8" standalone="yes"?>
<Relationships xmlns="http://schemas.openxmlformats.org/package/2006/relationships"><Relationship Id="rId3" Type="http://schemas.openxmlformats.org/officeDocument/2006/relationships/hyperlink" Target="https://www.salford.gov.uk/schools-and-learning/looked-after-children/"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133.xml"/></Relationships>
</file>

<file path=ppt/slides/_rels/slide149.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elefriends.org.uk/" TargetMode="External"/><Relationship Id="rId13" Type="http://schemas.openxmlformats.org/officeDocument/2006/relationships/hyperlink" Target="mailto:salford@careerconnect.org.uk" TargetMode="External"/><Relationship Id="rId18" Type="http://schemas.openxmlformats.org/officeDocument/2006/relationships/slide" Target="slide94.xml"/><Relationship Id="rId3" Type="http://schemas.openxmlformats.org/officeDocument/2006/relationships/hyperlink" Target="https://www.childline.org.uk/" TargetMode="External"/><Relationship Id="rId21" Type="http://schemas.openxmlformats.org/officeDocument/2006/relationships/slide" Target="slide56.xml"/><Relationship Id="rId7" Type="http://schemas.openxmlformats.org/officeDocument/2006/relationships/hyperlink" Target="mailto:cmm-tr.Salford-CAMHS@nhs.net" TargetMode="External"/><Relationship Id="rId12" Type="http://schemas.openxmlformats.org/officeDocument/2006/relationships/slide" Target="slide63.xml"/><Relationship Id="rId17" Type="http://schemas.openxmlformats.org/officeDocument/2006/relationships/hyperlink" Target="mailto:pitreferrals@salford.gov.uk" TargetMode="External"/><Relationship Id="rId25" Type="http://schemas.openxmlformats.org/officeDocument/2006/relationships/slide" Target="slide3.xml"/><Relationship Id="rId2" Type="http://schemas.openxmlformats.org/officeDocument/2006/relationships/notesSlide" Target="../notesSlides/notesSlide6.xml"/><Relationship Id="rId16" Type="http://schemas.openxmlformats.org/officeDocument/2006/relationships/slide" Target="slide92.xml"/><Relationship Id="rId20" Type="http://schemas.openxmlformats.org/officeDocument/2006/relationships/hyperlink" Target="mailto:victoria@rioferdinandfoundation.com" TargetMode="Externa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hyperlink" Target="mailto:theteam@42ndstreet.org.uk" TargetMode="External"/><Relationship Id="rId24" Type="http://schemas.openxmlformats.org/officeDocument/2006/relationships/hyperlink" Target="http://www.kooth.com/" TargetMode="External"/><Relationship Id="rId5" Type="http://schemas.openxmlformats.org/officeDocument/2006/relationships/slide" Target="slide55.xml"/><Relationship Id="rId15" Type="http://schemas.openxmlformats.org/officeDocument/2006/relationships/hyperlink" Target="http://www.onlinesupport.42ndstreet.org.uk/" TargetMode="External"/><Relationship Id="rId23" Type="http://schemas.openxmlformats.org/officeDocument/2006/relationships/slide" Target="slide85.xml"/><Relationship Id="rId10" Type="http://schemas.openxmlformats.org/officeDocument/2006/relationships/slide" Target="slide47.xml"/><Relationship Id="rId19" Type="http://schemas.openxmlformats.org/officeDocument/2006/relationships/slide" Target="slide99.xml"/><Relationship Id="rId4" Type="http://schemas.openxmlformats.org/officeDocument/2006/relationships/hyperlink" Target="http://www.childline.org.uk/" TargetMode="External"/><Relationship Id="rId9" Type="http://schemas.openxmlformats.org/officeDocument/2006/relationships/hyperlink" Target="https://youngminds.org.uk/" TargetMode="External"/><Relationship Id="rId14" Type="http://schemas.openxmlformats.org/officeDocument/2006/relationships/slide" Target="slide48.xml"/><Relationship Id="rId22" Type="http://schemas.openxmlformats.org/officeDocument/2006/relationships/hyperlink" Target="mailto:schoolsadmin@caritassalford.org.uk" TargetMode="External"/></Relationships>
</file>

<file path=ppt/slides/_rels/slide150.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87.xml"/><Relationship Id="rId18" Type="http://schemas.openxmlformats.org/officeDocument/2006/relationships/slide" Target="slide117.xml"/><Relationship Id="rId26" Type="http://schemas.openxmlformats.org/officeDocument/2006/relationships/slide" Target="slide155.xml"/><Relationship Id="rId3" Type="http://schemas.openxmlformats.org/officeDocument/2006/relationships/slide" Target="slide55.xml"/><Relationship Id="rId21" Type="http://schemas.openxmlformats.org/officeDocument/2006/relationships/slide" Target="slide121.xml"/><Relationship Id="rId7" Type="http://schemas.openxmlformats.org/officeDocument/2006/relationships/slide" Target="slide69.xml"/><Relationship Id="rId12" Type="http://schemas.openxmlformats.org/officeDocument/2006/relationships/slide" Target="slide89.xml"/><Relationship Id="rId17" Type="http://schemas.openxmlformats.org/officeDocument/2006/relationships/slide" Target="slide116.xml"/><Relationship Id="rId25" Type="http://schemas.openxmlformats.org/officeDocument/2006/relationships/slide" Target="slide152.xml"/><Relationship Id="rId2" Type="http://schemas.openxmlformats.org/officeDocument/2006/relationships/slide" Target="slide51.xml"/><Relationship Id="rId16" Type="http://schemas.openxmlformats.org/officeDocument/2006/relationships/slide" Target="slide95.xml"/><Relationship Id="rId20" Type="http://schemas.openxmlformats.org/officeDocument/2006/relationships/slide" Target="slide101.xml"/><Relationship Id="rId1" Type="http://schemas.openxmlformats.org/officeDocument/2006/relationships/slideLayout" Target="../slideLayouts/slideLayout7.xml"/><Relationship Id="rId6" Type="http://schemas.openxmlformats.org/officeDocument/2006/relationships/slide" Target="slide79.xml"/><Relationship Id="rId11" Type="http://schemas.openxmlformats.org/officeDocument/2006/relationships/slide" Target="slide126.xml"/><Relationship Id="rId24" Type="http://schemas.openxmlformats.org/officeDocument/2006/relationships/image" Target="../media/image8.png"/><Relationship Id="rId5" Type="http://schemas.openxmlformats.org/officeDocument/2006/relationships/slide" Target="slide63.xml"/><Relationship Id="rId15" Type="http://schemas.openxmlformats.org/officeDocument/2006/relationships/slide" Target="slide94.xml"/><Relationship Id="rId23" Type="http://schemas.openxmlformats.org/officeDocument/2006/relationships/slide" Target="slide3.xml"/><Relationship Id="rId28" Type="http://schemas.openxmlformats.org/officeDocument/2006/relationships/slide" Target="slide156.xml"/><Relationship Id="rId10" Type="http://schemas.openxmlformats.org/officeDocument/2006/relationships/slide" Target="slide115.xml"/><Relationship Id="rId19" Type="http://schemas.openxmlformats.org/officeDocument/2006/relationships/slide" Target="slide111.xml"/><Relationship Id="rId4" Type="http://schemas.openxmlformats.org/officeDocument/2006/relationships/slide" Target="slide72.xml"/><Relationship Id="rId9" Type="http://schemas.openxmlformats.org/officeDocument/2006/relationships/hyperlink" Target="#GM_Victims_Services"/><Relationship Id="rId14" Type="http://schemas.openxmlformats.org/officeDocument/2006/relationships/slide" Target="slide93.xml"/><Relationship Id="rId22" Type="http://schemas.openxmlformats.org/officeDocument/2006/relationships/slide" Target="slide112.xml"/><Relationship Id="rId27" Type="http://schemas.openxmlformats.org/officeDocument/2006/relationships/hyperlink" Target="#Getting_advice"/></Relationships>
</file>

<file path=ppt/slides/_rels/slide15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22.xml"/><Relationship Id="rId7" Type="http://schemas.openxmlformats.org/officeDocument/2006/relationships/slide" Target="slide3.xml"/><Relationship Id="rId12" Type="http://schemas.openxmlformats.org/officeDocument/2006/relationships/slide" Target="slide156.xml"/><Relationship Id="rId2"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hyperlink" Target="#Getting_advice"/><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3.xml"/><Relationship Id="rId9" Type="http://schemas.openxmlformats.org/officeDocument/2006/relationships/slide" Target="slide152.xml"/></Relationships>
</file>

<file path=ppt/slides/_rels/slide152.xml.rels><?xml version="1.0" encoding="UTF-8" standalone="yes"?>
<Relationships xmlns="http://schemas.openxmlformats.org/package/2006/relationships"><Relationship Id="rId13" Type="http://schemas.openxmlformats.org/officeDocument/2006/relationships/slide" Target="slide58.xml"/><Relationship Id="rId18" Type="http://schemas.openxmlformats.org/officeDocument/2006/relationships/slide" Target="slide101.xml"/><Relationship Id="rId26" Type="http://schemas.openxmlformats.org/officeDocument/2006/relationships/slide" Target="slide81.xml"/><Relationship Id="rId3" Type="http://schemas.openxmlformats.org/officeDocument/2006/relationships/slide" Target="slide49.xml"/><Relationship Id="rId21" Type="http://schemas.openxmlformats.org/officeDocument/2006/relationships/slide" Target="slide66.xml"/><Relationship Id="rId7" Type="http://schemas.openxmlformats.org/officeDocument/2006/relationships/slide" Target="slide55.xml"/><Relationship Id="rId12" Type="http://schemas.openxmlformats.org/officeDocument/2006/relationships/slide" Target="slide62.xml"/><Relationship Id="rId17" Type="http://schemas.openxmlformats.org/officeDocument/2006/relationships/slide" Target="slide63.xml"/><Relationship Id="rId25" Type="http://schemas.openxmlformats.org/officeDocument/2006/relationships/slide" Target="slide89.xml"/><Relationship Id="rId33" Type="http://schemas.openxmlformats.org/officeDocument/2006/relationships/slide" Target="slide3.xml"/><Relationship Id="rId2" Type="http://schemas.openxmlformats.org/officeDocument/2006/relationships/notesSlide" Target="../notesSlides/notesSlide57.xml"/><Relationship Id="rId16" Type="http://schemas.openxmlformats.org/officeDocument/2006/relationships/slide" Target="slide61.xml"/><Relationship Id="rId20" Type="http://schemas.openxmlformats.org/officeDocument/2006/relationships/slide" Target="slide70.xml"/><Relationship Id="rId29" Type="http://schemas.openxmlformats.org/officeDocument/2006/relationships/slide" Target="slide85.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108.xml"/><Relationship Id="rId24" Type="http://schemas.openxmlformats.org/officeDocument/2006/relationships/slide" Target="slide76.xml"/><Relationship Id="rId32" Type="http://schemas.openxmlformats.org/officeDocument/2006/relationships/slide" Target="slide86.xml"/><Relationship Id="rId5" Type="http://schemas.openxmlformats.org/officeDocument/2006/relationships/slide" Target="slide59.xml"/><Relationship Id="rId15" Type="http://schemas.openxmlformats.org/officeDocument/2006/relationships/slide" Target="slide69.xml"/><Relationship Id="rId23" Type="http://schemas.openxmlformats.org/officeDocument/2006/relationships/slide" Target="slide79.xml"/><Relationship Id="rId28" Type="http://schemas.openxmlformats.org/officeDocument/2006/relationships/slide" Target="slide87.xml"/><Relationship Id="rId10" Type="http://schemas.openxmlformats.org/officeDocument/2006/relationships/slide" Target="slide72.xml"/><Relationship Id="rId19" Type="http://schemas.openxmlformats.org/officeDocument/2006/relationships/slide" Target="slide60.xml"/><Relationship Id="rId31" Type="http://schemas.openxmlformats.org/officeDocument/2006/relationships/slide" Target="slide83.xml"/><Relationship Id="rId4" Type="http://schemas.openxmlformats.org/officeDocument/2006/relationships/slide" Target="slide122.xml"/><Relationship Id="rId9" Type="http://schemas.openxmlformats.org/officeDocument/2006/relationships/slide" Target="slide54.xml"/><Relationship Id="rId14" Type="http://schemas.openxmlformats.org/officeDocument/2006/relationships/slide" Target="slide80.xml"/><Relationship Id="rId22" Type="http://schemas.openxmlformats.org/officeDocument/2006/relationships/slide" Target="slide77.xml"/><Relationship Id="rId27" Type="http://schemas.openxmlformats.org/officeDocument/2006/relationships/slide" Target="slide98.xml"/><Relationship Id="rId30" Type="http://schemas.openxmlformats.org/officeDocument/2006/relationships/slide" Target="slide88.xml"/><Relationship Id="rId8" Type="http://schemas.openxmlformats.org/officeDocument/2006/relationships/slide" Target="slide53.xml"/></Relationships>
</file>

<file path=ppt/slides/_rels/slide153.xml.rels><?xml version="1.0" encoding="UTF-8" standalone="yes"?>
<Relationships xmlns="http://schemas.openxmlformats.org/package/2006/relationships"><Relationship Id="rId8" Type="http://schemas.openxmlformats.org/officeDocument/2006/relationships/slide" Target="slide93.xml"/><Relationship Id="rId13" Type="http://schemas.openxmlformats.org/officeDocument/2006/relationships/slide" Target="slide120.xml"/><Relationship Id="rId18" Type="http://schemas.openxmlformats.org/officeDocument/2006/relationships/slide" Target="slide106.xml"/><Relationship Id="rId3" Type="http://schemas.openxmlformats.org/officeDocument/2006/relationships/slide" Target="slide82.xml"/><Relationship Id="rId21" Type="http://schemas.openxmlformats.org/officeDocument/2006/relationships/slide" Target="slide115.xml"/><Relationship Id="rId7" Type="http://schemas.openxmlformats.org/officeDocument/2006/relationships/slide" Target="slide103.xml"/><Relationship Id="rId12" Type="http://schemas.openxmlformats.org/officeDocument/2006/relationships/slide" Target="slide96.xml"/><Relationship Id="rId17" Type="http://schemas.openxmlformats.org/officeDocument/2006/relationships/slide" Target="slide100.xml"/><Relationship Id="rId25" Type="http://schemas.openxmlformats.org/officeDocument/2006/relationships/slide" Target="slide3.xml"/><Relationship Id="rId2" Type="http://schemas.openxmlformats.org/officeDocument/2006/relationships/notesSlide" Target="../notesSlides/notesSlide58.xml"/><Relationship Id="rId16" Type="http://schemas.openxmlformats.org/officeDocument/2006/relationships/slide" Target="slide121.xml"/><Relationship Id="rId20"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116.xml"/><Relationship Id="rId24" Type="http://schemas.openxmlformats.org/officeDocument/2006/relationships/slide" Target="slide112.xml"/><Relationship Id="rId5" Type="http://schemas.openxmlformats.org/officeDocument/2006/relationships/slide" Target="slide104.xml"/><Relationship Id="rId15" Type="http://schemas.openxmlformats.org/officeDocument/2006/relationships/slide" Target="slide113.xml"/><Relationship Id="rId23" Type="http://schemas.openxmlformats.org/officeDocument/2006/relationships/slide" Target="slide126.xml"/><Relationship Id="rId10" Type="http://schemas.openxmlformats.org/officeDocument/2006/relationships/slide" Target="slide118.xml"/><Relationship Id="rId19" Type="http://schemas.openxmlformats.org/officeDocument/2006/relationships/slide" Target="slide119.xml"/><Relationship Id="rId4" Type="http://schemas.openxmlformats.org/officeDocument/2006/relationships/slide" Target="slide56.xml"/><Relationship Id="rId9" Type="http://schemas.openxmlformats.org/officeDocument/2006/relationships/slide" Target="slide94.xml"/><Relationship Id="rId14" Type="http://schemas.openxmlformats.org/officeDocument/2006/relationships/slide" Target="slide111.xml"/><Relationship Id="rId22" Type="http://schemas.openxmlformats.org/officeDocument/2006/relationships/slide" Target="slide124.xml"/></Relationships>
</file>

<file path=ppt/slides/_rels/slide154.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70.xml"/><Relationship Id="rId18" Type="http://schemas.openxmlformats.org/officeDocument/2006/relationships/slide" Target="slide81.xml"/><Relationship Id="rId3" Type="http://schemas.openxmlformats.org/officeDocument/2006/relationships/slide" Target="slide49.xml"/><Relationship Id="rId21" Type="http://schemas.openxmlformats.org/officeDocument/2006/relationships/slide" Target="slide3.xml"/><Relationship Id="rId7" Type="http://schemas.openxmlformats.org/officeDocument/2006/relationships/slide" Target="slide61.xml"/><Relationship Id="rId12" Type="http://schemas.openxmlformats.org/officeDocument/2006/relationships/slide" Target="slide60.xml"/><Relationship Id="rId17" Type="http://schemas.openxmlformats.org/officeDocument/2006/relationships/slide" Target="slide122.xml"/><Relationship Id="rId2" Type="http://schemas.openxmlformats.org/officeDocument/2006/relationships/notesSlide" Target="../notesSlides/notesSlide59.xml"/><Relationship Id="rId16" Type="http://schemas.openxmlformats.org/officeDocument/2006/relationships/slide" Target="slide71.xml"/><Relationship Id="rId20" Type="http://schemas.openxmlformats.org/officeDocument/2006/relationships/slide" Target="slide76.xm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65.xml"/><Relationship Id="rId10" Type="http://schemas.openxmlformats.org/officeDocument/2006/relationships/slide" Target="slide64.xml"/><Relationship Id="rId19" Type="http://schemas.openxmlformats.org/officeDocument/2006/relationships/slide" Target="slide82.xml"/><Relationship Id="rId4" Type="http://schemas.openxmlformats.org/officeDocument/2006/relationships/slide" Target="slide59.xml"/><Relationship Id="rId9" Type="http://schemas.openxmlformats.org/officeDocument/2006/relationships/slide" Target="slide58.xml"/><Relationship Id="rId14" Type="http://schemas.openxmlformats.org/officeDocument/2006/relationships/slide" Target="slide66.xml"/></Relationships>
</file>

<file path=ppt/slides/_rels/slide155.xml.rels><?xml version="1.0" encoding="UTF-8" standalone="yes"?>
<Relationships xmlns="http://schemas.openxmlformats.org/package/2006/relationships"><Relationship Id="rId8" Type="http://schemas.openxmlformats.org/officeDocument/2006/relationships/slide" Target="slide127.xml"/><Relationship Id="rId13" Type="http://schemas.openxmlformats.org/officeDocument/2006/relationships/slide" Target="slide52.xml"/><Relationship Id="rId3" Type="http://schemas.openxmlformats.org/officeDocument/2006/relationships/slide" Target="slide92.xml"/><Relationship Id="rId7" Type="http://schemas.openxmlformats.org/officeDocument/2006/relationships/slide" Target="slide113.xml"/><Relationship Id="rId12"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119.xml"/><Relationship Id="rId11" Type="http://schemas.openxmlformats.org/officeDocument/2006/relationships/slide" Target="slide124.xml"/><Relationship Id="rId5" Type="http://schemas.openxmlformats.org/officeDocument/2006/relationships/slide" Target="slide116.xml"/><Relationship Id="rId10" Type="http://schemas.openxmlformats.org/officeDocument/2006/relationships/slide" Target="slide115.xml"/><Relationship Id="rId4" Type="http://schemas.openxmlformats.org/officeDocument/2006/relationships/slide" Target="slide96.xml"/><Relationship Id="rId9" Type="http://schemas.openxmlformats.org/officeDocument/2006/relationships/slide" Target="slide106.xml"/><Relationship Id="rId14" Type="http://schemas.openxmlformats.org/officeDocument/2006/relationships/slide" Target="slide56.xml"/></Relationships>
</file>

<file path=ppt/slides/_rels/slide156.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84.xml"/><Relationship Id="rId18" Type="http://schemas.openxmlformats.org/officeDocument/2006/relationships/slide" Target="slide127.xml"/><Relationship Id="rId3" Type="http://schemas.openxmlformats.org/officeDocument/2006/relationships/slide" Target="slide53.xml"/><Relationship Id="rId21" Type="http://schemas.openxmlformats.org/officeDocument/2006/relationships/slide" Target="slide119.xml"/><Relationship Id="rId7" Type="http://schemas.openxmlformats.org/officeDocument/2006/relationships/slide" Target="slide57.xml"/><Relationship Id="rId12" Type="http://schemas.openxmlformats.org/officeDocument/2006/relationships/slide" Target="slide75.xml"/><Relationship Id="rId17" Type="http://schemas.openxmlformats.org/officeDocument/2006/relationships/slide" Target="slide103.xml"/><Relationship Id="rId2" Type="http://schemas.openxmlformats.org/officeDocument/2006/relationships/notesSlide" Target="../notesSlides/notesSlide61.xml"/><Relationship Id="rId16" Type="http://schemas.openxmlformats.org/officeDocument/2006/relationships/slide" Target="slide104.xml"/><Relationship Id="rId20" Type="http://schemas.openxmlformats.org/officeDocument/2006/relationships/slide" Target="slide122.xml"/><Relationship Id="rId1" Type="http://schemas.openxmlformats.org/officeDocument/2006/relationships/slideLayout" Target="../slideLayouts/slideLayout7.xml"/><Relationship Id="rId6" Type="http://schemas.openxmlformats.org/officeDocument/2006/relationships/slide" Target="slide61.xml"/><Relationship Id="rId11" Type="http://schemas.openxmlformats.org/officeDocument/2006/relationships/slide" Target="slide73.xml"/><Relationship Id="rId5" Type="http://schemas.openxmlformats.org/officeDocument/2006/relationships/slide" Target="slide62.xml"/><Relationship Id="rId15" Type="http://schemas.openxmlformats.org/officeDocument/2006/relationships/slide" Target="slide96.xml"/><Relationship Id="rId23" Type="http://schemas.openxmlformats.org/officeDocument/2006/relationships/slide" Target="slide3.xml"/><Relationship Id="rId10" Type="http://schemas.openxmlformats.org/officeDocument/2006/relationships/slide" Target="slide71.xml"/><Relationship Id="rId19" Type="http://schemas.openxmlformats.org/officeDocument/2006/relationships/slide" Target="slide101.xml"/><Relationship Id="rId4" Type="http://schemas.openxmlformats.org/officeDocument/2006/relationships/slide" Target="slide59.xml"/><Relationship Id="rId9" Type="http://schemas.openxmlformats.org/officeDocument/2006/relationships/slide" Target="slide65.xml"/><Relationship Id="rId14" Type="http://schemas.openxmlformats.org/officeDocument/2006/relationships/slide" Target="slide92.xml"/><Relationship Id="rId22" Type="http://schemas.openxmlformats.org/officeDocument/2006/relationships/slide" Target="slide115.xml"/></Relationships>
</file>

<file path=ppt/slides/_rels/slide157.xml.rels><?xml version="1.0" encoding="UTF-8" standalone="yes"?>
<Relationships xmlns="http://schemas.openxmlformats.org/package/2006/relationships"><Relationship Id="rId8" Type="http://schemas.openxmlformats.org/officeDocument/2006/relationships/hyperlink" Target="mailto:jo@samaritans.org" TargetMode="External"/><Relationship Id="rId13" Type="http://schemas.openxmlformats.org/officeDocument/2006/relationships/slide" Target="slide3.xml"/><Relationship Id="rId3" Type="http://schemas.microsoft.com/office/2007/relationships/hdphoto" Target="../media/hdphoto1.wdp"/><Relationship Id="rId7" Type="http://schemas.openxmlformats.org/officeDocument/2006/relationships/hyperlink" Target="https://www.giveusashout.org/" TargetMode="External"/><Relationship Id="rId12" Type="http://schemas.openxmlformats.org/officeDocument/2006/relationships/hyperlink" Target="https://www.nationalbullyinghelpline.co.uk/"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themix.org.uk/" TargetMode="External"/><Relationship Id="rId11" Type="http://schemas.openxmlformats.org/officeDocument/2006/relationships/hyperlink" Target="http://www.papyrus-uk.org/" TargetMode="External"/><Relationship Id="rId5" Type="http://schemas.openxmlformats.org/officeDocument/2006/relationships/hyperlink" Target="https://www.childline.org.uk/" TargetMode="External"/><Relationship Id="rId10" Type="http://schemas.openxmlformats.org/officeDocument/2006/relationships/hyperlink" Target="mailto:pat@papyrus-uk.org" TargetMode="External"/><Relationship Id="rId4" Type="http://schemas.openxmlformats.org/officeDocument/2006/relationships/hyperlink" Target="http://www.youngminds.org.uk/" TargetMode="External"/><Relationship Id="rId9" Type="http://schemas.openxmlformats.org/officeDocument/2006/relationships/hyperlink" Target="http://www.samaritans.org/" TargetMode="External"/></Relationships>
</file>

<file path=ppt/slides/_rels/slide158.xml.rels><?xml version="1.0" encoding="UTF-8" standalone="yes"?>
<Relationships xmlns="http://schemas.openxmlformats.org/package/2006/relationships"><Relationship Id="rId8" Type="http://schemas.openxmlformats.org/officeDocument/2006/relationships/hyperlink" Target="https://www.nopanic.org.uk/" TargetMode="External"/><Relationship Id="rId13" Type="http://schemas.openxmlformats.org/officeDocument/2006/relationships/hyperlink" Target="https://www.beateatingdisorders.org.uk/" TargetMode="External"/><Relationship Id="rId18" Type="http://schemas.openxmlformats.org/officeDocument/2006/relationships/slide" Target="slide3.xml"/><Relationship Id="rId3" Type="http://schemas.openxmlformats.org/officeDocument/2006/relationships/hyperlink" Target="http://www.hopeagain.org.uk/" TargetMode="External"/><Relationship Id="rId7" Type="http://schemas.openxmlformats.org/officeDocument/2006/relationships/hyperlink" Target="http://www.childbereavementuk.org/" TargetMode="External"/><Relationship Id="rId12" Type="http://schemas.openxmlformats.org/officeDocument/2006/relationships/hyperlink" Target="https://www.talktofrank.com/" TargetMode="External"/><Relationship Id="rId17" Type="http://schemas.openxmlformats.org/officeDocument/2006/relationships/hyperlink" Target="http://www.nacoa.org.uk/" TargetMode="External"/><Relationship Id="rId2" Type="http://schemas.openxmlformats.org/officeDocument/2006/relationships/notesSlide" Target="../notesSlides/notesSlide62.xml"/><Relationship Id="rId16" Type="http://schemas.openxmlformats.org/officeDocument/2006/relationships/hyperlink" Target="mailto:helpline@nacoa.org.uk" TargetMode="External"/><Relationship Id="rId1" Type="http://schemas.openxmlformats.org/officeDocument/2006/relationships/slideLayout" Target="../slideLayouts/slideLayout13.xml"/><Relationship Id="rId6" Type="http://schemas.openxmlformats.org/officeDocument/2006/relationships/hyperlink" Target="mailto:support@childbereavementuk.org" TargetMode="External"/><Relationship Id="rId11" Type="http://schemas.openxmlformats.org/officeDocument/2006/relationships/hyperlink" Target="mailto:frank@talktofrank.com" TargetMode="External"/><Relationship Id="rId5" Type="http://schemas.openxmlformats.org/officeDocument/2006/relationships/hyperlink" Target="https://www.winstonswish.org/" TargetMode="External"/><Relationship Id="rId15" Type="http://schemas.openxmlformats.org/officeDocument/2006/relationships/hyperlink" Target="http://www.anorexiabulimiacare.org.uk/" TargetMode="External"/><Relationship Id="rId10" Type="http://schemas.openxmlformats.org/officeDocument/2006/relationships/hyperlink" Target="https://www.anxietyuk.org.uk/" TargetMode="External"/><Relationship Id="rId4" Type="http://schemas.openxmlformats.org/officeDocument/2006/relationships/hyperlink" Target="mailto:ask@winstonswish.org" TargetMode="External"/><Relationship Id="rId9" Type="http://schemas.openxmlformats.org/officeDocument/2006/relationships/hyperlink" Target="mailto:support@anxietyuk.org.uk" TargetMode="External"/><Relationship Id="rId14" Type="http://schemas.openxmlformats.org/officeDocument/2006/relationships/hyperlink" Target="mailto:support@anorexiabulimiacare.org.uk" TargetMode="External"/></Relationships>
</file>

<file path=ppt/slides/_rels/slide1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71.xml"/><Relationship Id="rId13" Type="http://schemas.openxmlformats.org/officeDocument/2006/relationships/hyperlink" Target="http://www.youngminds.org.uk/" TargetMode="External"/><Relationship Id="rId18" Type="http://schemas.openxmlformats.org/officeDocument/2006/relationships/slide" Target="slide118.xml"/><Relationship Id="rId26" Type="http://schemas.openxmlformats.org/officeDocument/2006/relationships/hyperlink" Target="http://www.kooth.com/" TargetMode="External"/><Relationship Id="rId3" Type="http://schemas.openxmlformats.org/officeDocument/2006/relationships/hyperlink" Target="https://www.childline.org.uk/" TargetMode="External"/><Relationship Id="rId21" Type="http://schemas.openxmlformats.org/officeDocument/2006/relationships/hyperlink" Target="http://www.gmintegratedcare.org.uk/" TargetMode="External"/><Relationship Id="rId7" Type="http://schemas.openxmlformats.org/officeDocument/2006/relationships/hyperlink" Target="https://www.samaritans.org/" TargetMode="External"/><Relationship Id="rId12" Type="http://schemas.openxmlformats.org/officeDocument/2006/relationships/hyperlink" Target="https://youngminds.org.uk/" TargetMode="External"/><Relationship Id="rId17" Type="http://schemas.openxmlformats.org/officeDocument/2006/relationships/hyperlink" Target="http://www.studentsagainstdepression.org/" TargetMode="External"/><Relationship Id="rId25" Type="http://schemas.openxmlformats.org/officeDocument/2006/relationships/slide" Target="slide85.xml"/><Relationship Id="rId2" Type="http://schemas.openxmlformats.org/officeDocument/2006/relationships/notesSlide" Target="../notesSlides/notesSlide7.xml"/><Relationship Id="rId16" Type="http://schemas.openxmlformats.org/officeDocument/2006/relationships/hyperlink" Target="https://www.studentsagainstdepression.org/" TargetMode="External"/><Relationship Id="rId20" Type="http://schemas.openxmlformats.org/officeDocument/2006/relationships/slide" Target="slide77.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hyperlink" Target="mailto:cmm-tr.Salford-CAMHS@nhs.net" TargetMode="External"/><Relationship Id="rId24" Type="http://schemas.openxmlformats.org/officeDocument/2006/relationships/slide" Target="slide3.xml"/><Relationship Id="rId5" Type="http://schemas.openxmlformats.org/officeDocument/2006/relationships/slide" Target="slide55.xml"/><Relationship Id="rId15" Type="http://schemas.openxmlformats.org/officeDocument/2006/relationships/hyperlink" Target="mailto:theteam@42ndstreet.org.uk" TargetMode="External"/><Relationship Id="rId23" Type="http://schemas.openxmlformats.org/officeDocument/2006/relationships/hyperlink" Target="mailto:schoolsadmin@caritassalford.org.uk" TargetMode="External"/><Relationship Id="rId10" Type="http://schemas.openxmlformats.org/officeDocument/2006/relationships/slide" Target="slide53.xml"/><Relationship Id="rId19" Type="http://schemas.openxmlformats.org/officeDocument/2006/relationships/hyperlink" Target="mailto:sixdegrees@nhs.net" TargetMode="External"/><Relationship Id="rId4" Type="http://schemas.openxmlformats.org/officeDocument/2006/relationships/hyperlink" Target="http://www.childline.org.uk/" TargetMode="External"/><Relationship Id="rId9" Type="http://schemas.openxmlformats.org/officeDocument/2006/relationships/hyperlink" Target="mailto:EPS@Salford.gov.uk" TargetMode="External"/><Relationship Id="rId14" Type="http://schemas.openxmlformats.org/officeDocument/2006/relationships/slide" Target="slide47.xml"/><Relationship Id="rId22" Type="http://schemas.openxmlformats.org/officeDocument/2006/relationships/slide" Target="slide56.xml"/></Relationships>
</file>

<file path=ppt/slides/_rels/slide1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hyperlink" Target="mailto:theteam@42ndstreet.org.uk" TargetMode="External"/><Relationship Id="rId18" Type="http://schemas.openxmlformats.org/officeDocument/2006/relationships/slide" Target="slide70.xml"/><Relationship Id="rId3" Type="http://schemas.openxmlformats.org/officeDocument/2006/relationships/hyperlink" Target="http://www.salford.gov.uk/children-and-families/early-help-for-families" TargetMode="External"/><Relationship Id="rId7" Type="http://schemas.openxmlformats.org/officeDocument/2006/relationships/hyperlink" Target="mailto:pitreferrals@salford.gov.uk" TargetMode="External"/><Relationship Id="rId12" Type="http://schemas.openxmlformats.org/officeDocument/2006/relationships/slide" Target="slide47.xml"/><Relationship Id="rId17" Type="http://schemas.openxmlformats.org/officeDocument/2006/relationships/slide" Target="slide82.xml"/><Relationship Id="rId2" Type="http://schemas.openxmlformats.org/officeDocument/2006/relationships/slide" Target="slide66.xml"/><Relationship Id="rId16" Type="http://schemas.openxmlformats.org/officeDocument/2006/relationships/hyperlink" Target="mailto:schoolsadmin@caritassalford.org.uk" TargetMode="Externa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94.xml"/><Relationship Id="rId11" Type="http://schemas.openxmlformats.org/officeDocument/2006/relationships/slide" Target="slide54.xml"/><Relationship Id="rId5" Type="http://schemas.openxmlformats.org/officeDocument/2006/relationships/hyperlink" Target="mailto:Paeds.referrals@srft.nhs.uk" TargetMode="External"/><Relationship Id="rId15" Type="http://schemas.openxmlformats.org/officeDocument/2006/relationships/slide" Target="slide56.xml"/><Relationship Id="rId10" Type="http://schemas.openxmlformats.org/officeDocument/2006/relationships/hyperlink" Target="mailto:cmm-tr.Salford-CAMHS@nhs.net" TargetMode="External"/><Relationship Id="rId19" Type="http://schemas.openxmlformats.org/officeDocument/2006/relationships/hyperlink" Target="mailto:EPS@Salford.gov.uk" TargetMode="External"/><Relationship Id="rId4" Type="http://schemas.openxmlformats.org/officeDocument/2006/relationships/slide" Target="slide62.xml"/><Relationship Id="rId9" Type="http://schemas.openxmlformats.org/officeDocument/2006/relationships/slide" Target="slide53.xml"/><Relationship Id="rId14" Type="http://schemas.openxmlformats.org/officeDocument/2006/relationships/slide" Target="slide73.xml"/></Relationships>
</file>

<file path=ppt/slides/_rels/slide18.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110.xml"/><Relationship Id="rId7" Type="http://schemas.openxmlformats.org/officeDocument/2006/relationships/hyperlink" Target="mailto:bridgingtochange@talklistenchange.org.uk" TargetMode="External"/><Relationship Id="rId2" Type="http://schemas.openxmlformats.org/officeDocument/2006/relationships/hyperlink" Target="http://www.womensaid.org.uk/" TargetMode="External"/><Relationship Id="rId1" Type="http://schemas.openxmlformats.org/officeDocument/2006/relationships/slideLayout" Target="../slideLayouts/slideLayout7.xml"/><Relationship Id="rId6" Type="http://schemas.openxmlformats.org/officeDocument/2006/relationships/slide" Target="slide125.xml"/><Relationship Id="rId11" Type="http://schemas.openxmlformats.org/officeDocument/2006/relationships/slide" Target="slide3.xml"/><Relationship Id="rId5" Type="http://schemas.openxmlformats.org/officeDocument/2006/relationships/slide" Target="slide76.xml"/><Relationship Id="rId10" Type="http://schemas.openxmlformats.org/officeDocument/2006/relationships/hyperlink" Target="mailto:salfordcypteam@tdas.org.uk" TargetMode="External"/><Relationship Id="rId4" Type="http://schemas.openxmlformats.org/officeDocument/2006/relationships/hyperlink" Target="http://www.thehideout.org.uk/" TargetMode="External"/><Relationship Id="rId9" Type="http://schemas.openxmlformats.org/officeDocument/2006/relationships/slide" Target="slide78.xml"/></Relationships>
</file>

<file path=ppt/slides/_rels/slide19.xml.rels><?xml version="1.0" encoding="UTF-8" standalone="yes"?>
<Relationships xmlns="http://schemas.openxmlformats.org/package/2006/relationships"><Relationship Id="rId8" Type="http://schemas.openxmlformats.org/officeDocument/2006/relationships/hyperlink" Target="mailto:Paeds.referrals@srft.nhs.uk" TargetMode="External"/><Relationship Id="rId13" Type="http://schemas.openxmlformats.org/officeDocument/2006/relationships/slide" Target="slide120.xml"/><Relationship Id="rId18" Type="http://schemas.openxmlformats.org/officeDocument/2006/relationships/slide" Target="slide80.xml"/><Relationship Id="rId3" Type="http://schemas.openxmlformats.org/officeDocument/2006/relationships/slide" Target="slide66.xml"/><Relationship Id="rId21" Type="http://schemas.openxmlformats.org/officeDocument/2006/relationships/slide" Target="slide93.xml"/><Relationship Id="rId7" Type="http://schemas.openxmlformats.org/officeDocument/2006/relationships/slide" Target="slide62.xml"/><Relationship Id="rId12" Type="http://schemas.openxmlformats.org/officeDocument/2006/relationships/slide" Target="slide79.xml"/><Relationship Id="rId17" Type="http://schemas.openxmlformats.org/officeDocument/2006/relationships/hyperlink" Target="mailto:siass@salford.gov.uk" TargetMode="External"/><Relationship Id="rId2" Type="http://schemas.openxmlformats.org/officeDocument/2006/relationships/notesSlide" Target="../notesSlides/notesSlide8.xml"/><Relationship Id="rId16" Type="http://schemas.openxmlformats.org/officeDocument/2006/relationships/slide" Target="slide111.xml"/><Relationship Id="rId20"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hyperlink" Target="mailto:salford.fnp@nhs.net" TargetMode="External"/><Relationship Id="rId11" Type="http://schemas.openxmlformats.org/officeDocument/2006/relationships/slide" Target="slide92.xml"/><Relationship Id="rId5" Type="http://schemas.openxmlformats.org/officeDocument/2006/relationships/slide" Target="slide72.xml"/><Relationship Id="rId15" Type="http://schemas.openxmlformats.org/officeDocument/2006/relationships/hyperlink" Target="mailto:saltadmin@nca.nhs.uk" TargetMode="External"/><Relationship Id="rId23" Type="http://schemas.openxmlformats.org/officeDocument/2006/relationships/slide" Target="slide3.xml"/><Relationship Id="rId10" Type="http://schemas.openxmlformats.org/officeDocument/2006/relationships/hyperlink" Target="https://gmintegratedcare.org.uk/find-a-service/" TargetMode="External"/><Relationship Id="rId19" Type="http://schemas.openxmlformats.org/officeDocument/2006/relationships/slide" Target="slide70.xml"/><Relationship Id="rId4" Type="http://schemas.openxmlformats.org/officeDocument/2006/relationships/hyperlink" Target="https://www.salford.gov.uk/children-and-families/early-help-for-families/" TargetMode="External"/><Relationship Id="rId9" Type="http://schemas.openxmlformats.org/officeDocument/2006/relationships/slide" Target="slide77.xml"/><Relationship Id="rId14" Type="http://schemas.openxmlformats.org/officeDocument/2006/relationships/hyperlink" Target="http://www.speakupsalford.nhs.uk/" TargetMode="External"/><Relationship Id="rId22" Type="http://schemas.openxmlformats.org/officeDocument/2006/relationships/hyperlink" Target="https://childrensportalehm.salford.gov.uk/web/portal/pages/hom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alford.gov.uk/childconcer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childrensportalehm.salford.gov.uk/web/portal/pages/home"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mailto:salfordfoyer@placesforpeople.co.uk" TargetMode="External"/><Relationship Id="rId7" Type="http://schemas.openxmlformats.org/officeDocument/2006/relationships/hyperlink" Target="https://www.salford.gov.uk/familyhubs" TargetMode="External"/><Relationship Id="rId2" Type="http://schemas.openxmlformats.org/officeDocument/2006/relationships/slide" Target="slide106.xml"/><Relationship Id="rId1" Type="http://schemas.openxmlformats.org/officeDocument/2006/relationships/slideLayout" Target="../slideLayouts/slideLayout7.xml"/><Relationship Id="rId6" Type="http://schemas.openxmlformats.org/officeDocument/2006/relationships/slide" Target="slide104.xml"/><Relationship Id="rId5" Type="http://schemas.openxmlformats.org/officeDocument/2006/relationships/hyperlink" Target="mailto:Strengtheningfamilies@salford.gov.uk" TargetMode="External"/><Relationship Id="rId4" Type="http://schemas.openxmlformats.org/officeDocument/2006/relationships/slide" Target="slide122.xml"/></Relationships>
</file>

<file path=ppt/slides/_rels/slide2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53.xml"/><Relationship Id="rId18" Type="http://schemas.openxmlformats.org/officeDocument/2006/relationships/slide" Target="slide3.xml"/><Relationship Id="rId3" Type="http://schemas.openxmlformats.org/officeDocument/2006/relationships/slide" Target="slide60.xml"/><Relationship Id="rId7" Type="http://schemas.openxmlformats.org/officeDocument/2006/relationships/hyperlink" Target="http://www.beateatingdisorders.org.uk/" TargetMode="External"/><Relationship Id="rId12" Type="http://schemas.openxmlformats.org/officeDocument/2006/relationships/hyperlink" Target="mailto:schoolsadmin@caritassalford.org.uk" TargetMode="External"/><Relationship Id="rId17" Type="http://schemas.openxmlformats.org/officeDocument/2006/relationships/hyperlink" Target="http://www.kooth.com/" TargetMode="External"/><Relationship Id="rId2" Type="http://schemas.openxmlformats.org/officeDocument/2006/relationships/hyperlink" Target="http://www.anorexiabulimiacare.org.uk/" TargetMode="External"/><Relationship Id="rId16" Type="http://schemas.openxmlformats.org/officeDocument/2006/relationships/slide" Target="slide85.xml"/><Relationship Id="rId1" Type="http://schemas.openxmlformats.org/officeDocument/2006/relationships/slideLayout" Target="../slideLayouts/slideLayout7.xml"/><Relationship Id="rId6" Type="http://schemas.openxmlformats.org/officeDocument/2006/relationships/hyperlink" Target="https://www.beateatingdisorders.org.uk/" TargetMode="External"/><Relationship Id="rId11" Type="http://schemas.openxmlformats.org/officeDocument/2006/relationships/slide" Target="slide56.xml"/><Relationship Id="rId5" Type="http://schemas.openxmlformats.org/officeDocument/2006/relationships/slide" Target="slide74.xml"/><Relationship Id="rId15" Type="http://schemas.openxmlformats.org/officeDocument/2006/relationships/slide" Target="slide54.xml"/><Relationship Id="rId10" Type="http://schemas.openxmlformats.org/officeDocument/2006/relationships/hyperlink" Target="https://eating-disorders.org.uk/" TargetMode="External"/><Relationship Id="rId4" Type="http://schemas.openxmlformats.org/officeDocument/2006/relationships/hyperlink" Target="mailto:MSEDS@mft.nhs.uk" TargetMode="External"/><Relationship Id="rId9" Type="http://schemas.openxmlformats.org/officeDocument/2006/relationships/slide" Target="slide84.xml"/><Relationship Id="rId14" Type="http://schemas.openxmlformats.org/officeDocument/2006/relationships/hyperlink" Target="mailto:cmm-tr.Salford-CAMHS@nhs.net" TargetMode="External"/></Relationships>
</file>

<file path=ppt/slides/_rels/slide22.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hyperlink" Target="mailto:getcreative@thelowry.com" TargetMode="External"/><Relationship Id="rId7" Type="http://schemas.openxmlformats.org/officeDocument/2006/relationships/hyperlink" Target="mailto:safeguarding.nhssalford@nhs.net" TargetMode="External"/><Relationship Id="rId2" Type="http://schemas.openxmlformats.org/officeDocument/2006/relationships/slide" Target="slide124.xml"/><Relationship Id="rId1" Type="http://schemas.openxmlformats.org/officeDocument/2006/relationships/slideLayout" Target="../slideLayouts/slideLayout7.xml"/><Relationship Id="rId6" Type="http://schemas.openxmlformats.org/officeDocument/2006/relationships/slide" Target="slide119.xml"/><Relationship Id="rId11" Type="http://schemas.openxmlformats.org/officeDocument/2006/relationships/slide" Target="slide3.xml"/><Relationship Id="rId5" Type="http://schemas.openxmlformats.org/officeDocument/2006/relationships/hyperlink" Target="mailto:Route29General@salford.gov.uk" TargetMode="External"/><Relationship Id="rId10" Type="http://schemas.openxmlformats.org/officeDocument/2006/relationships/slide" Target="slide73.xml"/><Relationship Id="rId4" Type="http://schemas.openxmlformats.org/officeDocument/2006/relationships/slide" Target="slide101.xml"/><Relationship Id="rId9" Type="http://schemas.openxmlformats.org/officeDocument/2006/relationships/hyperlink" Target="mailto:ComplexSafeguardingTeam@salfordcitycouncil.onmicrosoft.com"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6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getcreative@thelowry.com" TargetMode="External"/><Relationship Id="rId4" Type="http://schemas.openxmlformats.org/officeDocument/2006/relationships/slide" Target="slide124.xml"/></Relationships>
</file>

<file path=ppt/slides/_rels/slide24.xml.rels><?xml version="1.0" encoding="UTF-8" standalone="yes"?>
<Relationships xmlns="http://schemas.openxmlformats.org/package/2006/relationships"><Relationship Id="rId8" Type="http://schemas.openxmlformats.org/officeDocument/2006/relationships/hyperlink" Target="https://www.thefosteringnetwork.org.uk/" TargetMode="External"/><Relationship Id="rId13" Type="http://schemas.openxmlformats.org/officeDocument/2006/relationships/hyperlink" Target="mailto:schoolsadmin@caritassalford.org.uk" TargetMode="External"/><Relationship Id="rId18" Type="http://schemas.openxmlformats.org/officeDocument/2006/relationships/slide" Target="slide102.xml"/><Relationship Id="rId3" Type="http://schemas.openxmlformats.org/officeDocument/2006/relationships/hyperlink" Target="https://www.adoptionuk.org/" TargetMode="External"/><Relationship Id="rId21" Type="http://schemas.openxmlformats.org/officeDocument/2006/relationships/hyperlink" Target="#Panda_unit"/><Relationship Id="rId7" Type="http://schemas.openxmlformats.org/officeDocument/2006/relationships/hyperlink" Target="http://www.adoptioncounts.org.uk/" TargetMode="External"/><Relationship Id="rId12" Type="http://schemas.openxmlformats.org/officeDocument/2006/relationships/slide" Target="slide56.xml"/><Relationship Id="rId17" Type="http://schemas.openxmlformats.org/officeDocument/2006/relationships/hyperlink" Target="mailto:virtualschoolteam@salford.gov.uk" TargetMode="External"/><Relationship Id="rId2" Type="http://schemas.openxmlformats.org/officeDocument/2006/relationships/notesSlide" Target="../notesSlides/notesSlide9.xml"/><Relationship Id="rId16" Type="http://schemas.openxmlformats.org/officeDocument/2006/relationships/slide" Target="slide126.xml"/><Relationship Id="rId20" Type="http://schemas.openxmlformats.org/officeDocument/2006/relationships/slide" Target="slide127.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hyperlink" Target="mailto:Route29General@salford.gov.uk" TargetMode="External"/><Relationship Id="rId5" Type="http://schemas.openxmlformats.org/officeDocument/2006/relationships/hyperlink" Target="mailto:Paeds.referrals@srft.nhs.uk" TargetMode="External"/><Relationship Id="rId15" Type="http://schemas.openxmlformats.org/officeDocument/2006/relationships/hyperlink" Target="mailto:Amanda.mcleod@salford.gov.uk" TargetMode="External"/><Relationship Id="rId10" Type="http://schemas.openxmlformats.org/officeDocument/2006/relationships/slide" Target="slide101.xml"/><Relationship Id="rId19" Type="http://schemas.openxmlformats.org/officeDocument/2006/relationships/hyperlink" Target="mailto:scrs@barnardos.org.uk" TargetMode="External"/><Relationship Id="rId4" Type="http://schemas.openxmlformats.org/officeDocument/2006/relationships/slide" Target="slide62.xml"/><Relationship Id="rId9" Type="http://schemas.openxmlformats.org/officeDocument/2006/relationships/slide" Target="slide113.xml"/><Relationship Id="rId14" Type="http://schemas.openxmlformats.org/officeDocument/2006/relationships/slide" Target="slide81.xml"/><Relationship Id="rId22"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121.xml"/><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safeguarding.nhssalford@nhs.net" TargetMode="External"/><Relationship Id="rId5" Type="http://schemas.openxmlformats.org/officeDocument/2006/relationships/slide" Target="slide118.xml"/><Relationship Id="rId4" Type="http://schemas.openxmlformats.org/officeDocument/2006/relationships/hyperlink" Target="mailto:Strengtheningfamilies@salford.gov.uk"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youthservices@salfordfoundation.org.uk" TargetMode="External"/><Relationship Id="rId3" Type="http://schemas.openxmlformats.org/officeDocument/2006/relationships/hyperlink" Target="http://www.nspcc.org.uk/" TargetMode="External"/><Relationship Id="rId7" Type="http://schemas.openxmlformats.org/officeDocument/2006/relationships/slide" Target="slide106.xml"/><Relationship Id="rId12"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soc.yot@salford.gov.uk" TargetMode="External"/><Relationship Id="rId11" Type="http://schemas.openxmlformats.org/officeDocument/2006/relationships/hyperlink" Target="https://www.gmp.police.uk/contact/af/contact-us/" TargetMode="External"/><Relationship Id="rId5" Type="http://schemas.openxmlformats.org/officeDocument/2006/relationships/slide" Target="slide114.xml"/><Relationship Id="rId10" Type="http://schemas.openxmlformats.org/officeDocument/2006/relationships/slide" Target="slide96.xml"/><Relationship Id="rId4" Type="http://schemas.openxmlformats.org/officeDocument/2006/relationships/hyperlink" Target="https://www.nspcc.org.uk/what-is-child-abuse/types-of-abuse/gangs-criminal-exploitation/" TargetMode="External"/><Relationship Id="rId9" Type="http://schemas.openxmlformats.org/officeDocument/2006/relationships/slide" Target="slide59.xml"/></Relationships>
</file>

<file path=ppt/slides/_rels/slide27.xml.rels><?xml version="1.0" encoding="UTF-8" standalone="yes"?>
<Relationships xmlns="http://schemas.openxmlformats.org/package/2006/relationships"><Relationship Id="rId8" Type="http://schemas.openxmlformats.org/officeDocument/2006/relationships/slide" Target="slide121.xml"/><Relationship Id="rId13" Type="http://schemas.openxmlformats.org/officeDocument/2006/relationships/hyperlink" Target="http://www.kooth.com/" TargetMode="External"/><Relationship Id="rId3" Type="http://schemas.openxmlformats.org/officeDocument/2006/relationships/hyperlink" Target="https://directory.salford.gov.uk/kb5/salford/directory/localoffer.page?localofferchannel=0" TargetMode="External"/><Relationship Id="rId7" Type="http://schemas.openxmlformats.org/officeDocument/2006/relationships/hyperlink" Target="https://youngminds.org.uk/" TargetMode="External"/><Relationship Id="rId12" Type="http://schemas.openxmlformats.org/officeDocument/2006/relationships/slide" Target="slide85.xml"/><Relationship Id="rId2" Type="http://schemas.openxmlformats.org/officeDocument/2006/relationships/notesSlide" Target="../notesSlides/notesSlide12.xml"/><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slide" Target="slide116.xml"/><Relationship Id="rId5" Type="http://schemas.openxmlformats.org/officeDocument/2006/relationships/slide" Target="slide48.xml"/><Relationship Id="rId15" Type="http://schemas.openxmlformats.org/officeDocument/2006/relationships/slide" Target="slide100.xml"/><Relationship Id="rId10" Type="http://schemas.openxmlformats.org/officeDocument/2006/relationships/hyperlink" Target="https://www.giveusashout.org/" TargetMode="External"/><Relationship Id="rId4" Type="http://schemas.openxmlformats.org/officeDocument/2006/relationships/hyperlink" Target="http://www.salford.gov.uk/" TargetMode="External"/><Relationship Id="rId9" Type="http://schemas.openxmlformats.org/officeDocument/2006/relationships/slide" Target="slide89.xml"/><Relationship Id="rId14" Type="http://schemas.openxmlformats.org/officeDocument/2006/relationships/hyperlink" Target="https://www.salford.gov.uk/children-and-families/youth-zon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salford.gov.uk/familyhubs" TargetMode="External"/><Relationship Id="rId13" Type="http://schemas.openxmlformats.org/officeDocument/2006/relationships/slide" Target="slide3.xml"/><Relationship Id="rId3" Type="http://schemas.openxmlformats.org/officeDocument/2006/relationships/hyperlink" Target="https://www.themix.org.uk/?gclid=Cj0KCQiAuefvBRDXARIsAFEOQ9He_FIaklmrs2CXS-BY-WoZHpDX8CR9K8ep9ucXj5z3JGz3yJk_KJYaAkfLEALw_wcB" TargetMode="External"/><Relationship Id="rId7" Type="http://schemas.openxmlformats.org/officeDocument/2006/relationships/slide" Target="slide104.xml"/><Relationship Id="rId12" Type="http://schemas.openxmlformats.org/officeDocument/2006/relationships/hyperlink" Target="mailto:schoolsadmin@caritassalford.org.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theteam@42ndstreet.org.uk" TargetMode="Externa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hyperlink" Target="https://www.qwell.io/" TargetMode="External"/><Relationship Id="rId10" Type="http://schemas.openxmlformats.org/officeDocument/2006/relationships/hyperlink" Target="mailto:adviser@careerconnect.org.uk" TargetMode="External"/><Relationship Id="rId4" Type="http://schemas.openxmlformats.org/officeDocument/2006/relationships/hyperlink" Target="http://www.themix.org.uk/" TargetMode="External"/><Relationship Id="rId9" Type="http://schemas.openxmlformats.org/officeDocument/2006/relationships/slide" Target="slide63.xml"/><Relationship Id="rId14" Type="http://schemas.openxmlformats.org/officeDocument/2006/relationships/slide" Target="slide98.xml"/></Relationships>
</file>

<file path=ppt/slides/_rels/slide29.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3" Type="http://schemas.openxmlformats.org/officeDocument/2006/relationships/hyperlink" Target="mailto:Housing.advicecentre@salford.gov.uk" TargetMode="External"/><Relationship Id="rId7" Type="http://schemas.openxmlformats.org/officeDocument/2006/relationships/slide" Target="slide107.xml"/><Relationship Id="rId12" Type="http://schemas.openxmlformats.org/officeDocument/2006/relationships/slide" Target="slide3.xml"/><Relationship Id="rId2" Type="http://schemas.openxmlformats.org/officeDocument/2006/relationships/slide" Target="slide109.xml"/><Relationship Id="rId1" Type="http://schemas.openxmlformats.org/officeDocument/2006/relationships/slideLayout" Target="../slideLayouts/slideLayout7.xml"/><Relationship Id="rId6" Type="http://schemas.openxmlformats.org/officeDocument/2006/relationships/hyperlink" Target="http://www.akt.org.uk/" TargetMode="External"/><Relationship Id="rId11" Type="http://schemas.openxmlformats.org/officeDocument/2006/relationships/hyperlink" Target="mailto:liberty@adullam.org.uk" TargetMode="External"/><Relationship Id="rId5" Type="http://schemas.openxmlformats.org/officeDocument/2006/relationships/hyperlink" Target="https://www.akt.org.uk/" TargetMode="External"/><Relationship Id="rId10" Type="http://schemas.openxmlformats.org/officeDocument/2006/relationships/slide" Target="slide86.xml"/><Relationship Id="rId4" Type="http://schemas.openxmlformats.org/officeDocument/2006/relationships/slide" Target="slide73.xml"/><Relationship Id="rId9" Type="http://schemas.openxmlformats.org/officeDocument/2006/relationships/hyperlink" Target="http://www.shelter.org.uk/" TargetMode="External"/></Relationships>
</file>

<file path=ppt/slides/_rels/slide3.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slide" Target="slide23.xml"/><Relationship Id="rId26" Type="http://schemas.openxmlformats.org/officeDocument/2006/relationships/slide" Target="slide37.xml"/><Relationship Id="rId39" Type="http://schemas.openxmlformats.org/officeDocument/2006/relationships/slide" Target="slide17.xml"/><Relationship Id="rId21" Type="http://schemas.openxmlformats.org/officeDocument/2006/relationships/slide" Target="slide27.xml"/><Relationship Id="rId34" Type="http://schemas.openxmlformats.org/officeDocument/2006/relationships/slide" Target="slide45.xml"/><Relationship Id="rId7" Type="http://schemas.openxmlformats.org/officeDocument/2006/relationships/slide" Target="slide4.xml"/><Relationship Id="rId2" Type="http://schemas.openxmlformats.org/officeDocument/2006/relationships/notesSlide" Target="../notesSlides/notesSlide3.xml"/><Relationship Id="rId16" Type="http://schemas.openxmlformats.org/officeDocument/2006/relationships/slide" Target="slide21.xml"/><Relationship Id="rId20" Type="http://schemas.openxmlformats.org/officeDocument/2006/relationships/slide" Target="slide26.xml"/><Relationship Id="rId29" Type="http://schemas.openxmlformats.org/officeDocument/2006/relationships/slide" Target="slide40.xml"/><Relationship Id="rId41"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3.xml"/><Relationship Id="rId24" Type="http://schemas.openxmlformats.org/officeDocument/2006/relationships/slide" Target="slide32.xml"/><Relationship Id="rId32" Type="http://schemas.openxmlformats.org/officeDocument/2006/relationships/slide" Target="slide42.xml"/><Relationship Id="rId37" Type="http://schemas.openxmlformats.org/officeDocument/2006/relationships/slide" Target="slide157.xml"/><Relationship Id="rId40" Type="http://schemas.openxmlformats.org/officeDocument/2006/relationships/slide" Target="slide35.xml"/><Relationship Id="rId5" Type="http://schemas.openxmlformats.org/officeDocument/2006/relationships/slide" Target="slide7.xml"/><Relationship Id="rId15" Type="http://schemas.openxmlformats.org/officeDocument/2006/relationships/slide" Target="slide19.xml"/><Relationship Id="rId23" Type="http://schemas.openxmlformats.org/officeDocument/2006/relationships/slide" Target="slide30.xml"/><Relationship Id="rId28" Type="http://schemas.openxmlformats.org/officeDocument/2006/relationships/slide" Target="slide38.xml"/><Relationship Id="rId36" Type="http://schemas.openxmlformats.org/officeDocument/2006/relationships/slide" Target="slide46.xml"/><Relationship Id="rId10" Type="http://schemas.openxmlformats.org/officeDocument/2006/relationships/slide" Target="slide11.xml"/><Relationship Id="rId19" Type="http://schemas.openxmlformats.org/officeDocument/2006/relationships/slide" Target="slide24.xml"/><Relationship Id="rId31" Type="http://schemas.openxmlformats.org/officeDocument/2006/relationships/slide" Target="slide41.xml"/><Relationship Id="rId4" Type="http://schemas.openxmlformats.org/officeDocument/2006/relationships/slide" Target="slide5.xml"/><Relationship Id="rId9" Type="http://schemas.openxmlformats.org/officeDocument/2006/relationships/slide" Target="slide69.xml"/><Relationship Id="rId14" Type="http://schemas.openxmlformats.org/officeDocument/2006/relationships/slide" Target="slide18.xml"/><Relationship Id="rId22" Type="http://schemas.openxmlformats.org/officeDocument/2006/relationships/slide" Target="slide29.xml"/><Relationship Id="rId27" Type="http://schemas.openxmlformats.org/officeDocument/2006/relationships/slide" Target="slide133.xml"/><Relationship Id="rId30" Type="http://schemas.openxmlformats.org/officeDocument/2006/relationships/slide" Target="slide39.xml"/><Relationship Id="rId35" Type="http://schemas.openxmlformats.org/officeDocument/2006/relationships/slide" Target="slide16.xml"/><Relationship Id="rId8" Type="http://schemas.openxmlformats.org/officeDocument/2006/relationships/slide" Target="slide10.xml"/><Relationship Id="rId3" Type="http://schemas.openxmlformats.org/officeDocument/2006/relationships/slide" Target="slide1.xml"/><Relationship Id="rId12" Type="http://schemas.openxmlformats.org/officeDocument/2006/relationships/slide" Target="slide14.xml"/><Relationship Id="rId17" Type="http://schemas.openxmlformats.org/officeDocument/2006/relationships/slide" Target="slide22.xml"/><Relationship Id="rId25" Type="http://schemas.openxmlformats.org/officeDocument/2006/relationships/slide" Target="slide34.xml"/><Relationship Id="rId33" Type="http://schemas.openxmlformats.org/officeDocument/2006/relationships/slide" Target="slide44.xml"/><Relationship Id="rId38" Type="http://schemas.openxmlformats.org/officeDocument/2006/relationships/slide" Target="slide150.xml"/></Relationships>
</file>

<file path=ppt/slides/_rels/slide30.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hyperlink" Target="http://www.imaanlondon.wordpress.com/" TargetMode="External"/><Relationship Id="rId18" Type="http://schemas.openxmlformats.org/officeDocument/2006/relationships/hyperlink" Target="https://mermaidsuk.org.uk/" TargetMode="External"/><Relationship Id="rId3" Type="http://schemas.openxmlformats.org/officeDocument/2006/relationships/hyperlink" Target="https://imaanlondon.wordpress.com/" TargetMode="External"/><Relationship Id="rId21" Type="http://schemas.openxmlformats.org/officeDocument/2006/relationships/hyperlink" Target="https://www.theproudtrust.org/" TargetMode="External"/><Relationship Id="rId7" Type="http://schemas.openxmlformats.org/officeDocument/2006/relationships/hyperlink" Target="https://lgbt.foundation/" TargetMode="External"/><Relationship Id="rId12" Type="http://schemas.openxmlformats.org/officeDocument/2006/relationships/hyperlink" Target="https://www.wuu2.info/" TargetMode="External"/><Relationship Id="rId17" Type="http://schemas.openxmlformats.org/officeDocument/2006/relationships/hyperlink" Target="https://www.mermaidsuk.org.uk/" TargetMode="External"/><Relationship Id="rId2" Type="http://schemas.openxmlformats.org/officeDocument/2006/relationships/notesSlide" Target="../notesSlides/notesSlide14.xml"/><Relationship Id="rId16" Type="http://schemas.openxmlformats.org/officeDocument/2006/relationships/hyperlink" Target="http://www.theproudtrust.org/proud-connections" TargetMode="External"/><Relationship Id="rId20" Type="http://schemas.openxmlformats.org/officeDocument/2006/relationships/hyperlink" Target="https://www.42ndstreet.org.uk/young-people/groups/q42-group/" TargetMode="External"/><Relationship Id="rId1" Type="http://schemas.openxmlformats.org/officeDocument/2006/relationships/slideLayout" Target="../slideLayouts/slideLayout7.xml"/><Relationship Id="rId6" Type="http://schemas.openxmlformats.org/officeDocument/2006/relationships/hyperlink" Target="mailto:chris.rice@salford.gov.uk" TargetMode="External"/><Relationship Id="rId11" Type="http://schemas.openxmlformats.org/officeDocument/2006/relationships/hyperlink" Target="mailto:info@theproudtrust.org" TargetMode="External"/><Relationship Id="rId5" Type="http://schemas.openxmlformats.org/officeDocument/2006/relationships/slide" Target="slide130.xml"/><Relationship Id="rId15" Type="http://schemas.openxmlformats.org/officeDocument/2006/relationships/slide" Target="slide97.xml"/><Relationship Id="rId23" Type="http://schemas.openxmlformats.org/officeDocument/2006/relationships/slide" Target="slide3.xml"/><Relationship Id="rId10" Type="http://schemas.openxmlformats.org/officeDocument/2006/relationships/slide" Target="slide129.xml"/><Relationship Id="rId19" Type="http://schemas.openxmlformats.org/officeDocument/2006/relationships/hyperlink" Target="http://q42.org.uk/home/" TargetMode="External"/><Relationship Id="rId4" Type="http://schemas.openxmlformats.org/officeDocument/2006/relationships/hyperlink" Target="https://www.salford.gov.uk/children-and-families/youth-zone/" TargetMode="External"/><Relationship Id="rId9" Type="http://schemas.openxmlformats.org/officeDocument/2006/relationships/hyperlink" Target="mailto:schoolsadmin@caritassalford.org.uk" TargetMode="External"/><Relationship Id="rId14" Type="http://schemas.openxmlformats.org/officeDocument/2006/relationships/slide" Target="slide131.xml"/><Relationship Id="rId22" Type="http://schemas.openxmlformats.org/officeDocument/2006/relationships/hyperlink" Target="http://www.theproudtrust.org/"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kooth.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gmintegratedcare.org.uk/find-a-service/" TargetMode="External"/><Relationship Id="rId13" Type="http://schemas.openxmlformats.org/officeDocument/2006/relationships/slide" Target="slide65.xml"/><Relationship Id="rId18" Type="http://schemas.openxmlformats.org/officeDocument/2006/relationships/hyperlink" Target="mailto:sixdegrees@nhs.net" TargetMode="External"/><Relationship Id="rId3" Type="http://schemas.openxmlformats.org/officeDocument/2006/relationships/hyperlink" Target="http://www.sane.org.uk/" TargetMode="External"/><Relationship Id="rId7" Type="http://schemas.openxmlformats.org/officeDocument/2006/relationships/slide" Target="slide77.xml"/><Relationship Id="rId12" Type="http://schemas.openxmlformats.org/officeDocument/2006/relationships/hyperlink" Target="http://www.youngminds.org.uk/" TargetMode="External"/><Relationship Id="rId17" Type="http://schemas.openxmlformats.org/officeDocument/2006/relationships/slide" Target="slide118.xml"/><Relationship Id="rId2" Type="http://schemas.openxmlformats.org/officeDocument/2006/relationships/notesSlide" Target="../notesSlides/notesSlide16.xml"/><Relationship Id="rId16" Type="http://schemas.openxmlformats.org/officeDocument/2006/relationships/hyperlink" Target="http://www.nhs.uk/" TargetMode="Externa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hyperlink" Target="https://youngminds.org.uk/" TargetMode="External"/><Relationship Id="rId5" Type="http://schemas.openxmlformats.org/officeDocument/2006/relationships/hyperlink" Target="mailto:victoria@rioferdinandfoundation.com" TargetMode="External"/><Relationship Id="rId15" Type="http://schemas.openxmlformats.org/officeDocument/2006/relationships/hyperlink" Target="https://www.nhs.uk/conditions/stress-anxiety-depression/" TargetMode="External"/><Relationship Id="rId10" Type="http://schemas.openxmlformats.org/officeDocument/2006/relationships/hyperlink" Target="http://www.gmw.nhs.uk/salford" TargetMode="External"/><Relationship Id="rId19" Type="http://schemas.openxmlformats.org/officeDocument/2006/relationships/slide" Target="slide84.xml"/><Relationship Id="rId4" Type="http://schemas.openxmlformats.org/officeDocument/2006/relationships/slide" Target="slide100.xml"/><Relationship Id="rId9" Type="http://schemas.openxmlformats.org/officeDocument/2006/relationships/slide" Target="slide61.xml"/><Relationship Id="rId14" Type="http://schemas.openxmlformats.org/officeDocument/2006/relationships/slide" Target="slide74.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think.org/advice-and-information/" TargetMode="External"/><Relationship Id="rId13" Type="http://schemas.openxmlformats.org/officeDocument/2006/relationships/hyperlink" Target="https://www.kooth.com/" TargetMode="External"/><Relationship Id="rId18" Type="http://schemas.openxmlformats.org/officeDocument/2006/relationships/slide" Target="slide48.xml"/><Relationship Id="rId3" Type="http://schemas.openxmlformats.org/officeDocument/2006/relationships/hyperlink" Target="https://stem4.org.uk/" TargetMode="External"/><Relationship Id="rId21" Type="http://schemas.openxmlformats.org/officeDocument/2006/relationships/hyperlink" Target="mailto:cmm-tr.Salford-CAMHS@nhs.net" TargetMode="External"/><Relationship Id="rId7" Type="http://schemas.openxmlformats.org/officeDocument/2006/relationships/slide" Target="slide75.xml"/><Relationship Id="rId12" Type="http://schemas.openxmlformats.org/officeDocument/2006/relationships/slide" Target="slide85.xml"/><Relationship Id="rId17" Type="http://schemas.openxmlformats.org/officeDocument/2006/relationships/hyperlink" Target="mailto:schoolsadmin@caritassalford.org.uk" TargetMode="External"/><Relationship Id="rId2" Type="http://schemas.openxmlformats.org/officeDocument/2006/relationships/notesSlide" Target="../notesSlides/notesSlide17.xml"/><Relationship Id="rId16" Type="http://schemas.openxmlformats.org/officeDocument/2006/relationships/slide" Target="slide56.xml"/><Relationship Id="rId20" Type="http://schemas.openxmlformats.org/officeDocument/2006/relationships/slide" Target="slide53.xml"/><Relationship Id="rId1" Type="http://schemas.openxmlformats.org/officeDocument/2006/relationships/slideLayout" Target="../slideLayouts/slideLayout7.xml"/><Relationship Id="rId6" Type="http://schemas.openxmlformats.org/officeDocument/2006/relationships/hyperlink" Target="mailto:theteam@42ndstreet.org.uk" TargetMode="External"/><Relationship Id="rId11" Type="http://schemas.openxmlformats.org/officeDocument/2006/relationships/hyperlink" Target="https://www.headmeds.org.uk/about" TargetMode="External"/><Relationship Id="rId5" Type="http://schemas.openxmlformats.org/officeDocument/2006/relationships/slide" Target="slide47.xml"/><Relationship Id="rId15" Type="http://schemas.openxmlformats.org/officeDocument/2006/relationships/hyperlink" Target="https://youngminds.org.uk/" TargetMode="External"/><Relationship Id="rId10" Type="http://schemas.openxmlformats.org/officeDocument/2006/relationships/slide" Target="slide55.xml"/><Relationship Id="rId19" Type="http://schemas.openxmlformats.org/officeDocument/2006/relationships/hyperlink" Target="https://onlinesupport.42ndstreet.org.uk/login?next=/profile" TargetMode="External"/><Relationship Id="rId4" Type="http://schemas.openxmlformats.org/officeDocument/2006/relationships/hyperlink" Target="http://www.stem4.org.uk/" TargetMode="External"/><Relationship Id="rId9" Type="http://schemas.openxmlformats.org/officeDocument/2006/relationships/slide" Target="slide118.xml"/><Relationship Id="rId14" Type="http://schemas.openxmlformats.org/officeDocument/2006/relationships/slide" Target="slide82.xml"/><Relationship Id="rId22" Type="http://schemas.openxmlformats.org/officeDocument/2006/relationships/slide" Target="slide3.xml"/></Relationships>
</file>

<file path=ppt/slides/_rels/slide34.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hyperlink" Target="http://www.ocdaction.org.uk/" TargetMode="External"/><Relationship Id="rId3" Type="http://schemas.openxmlformats.org/officeDocument/2006/relationships/hyperlink" Target="http://www.ocduk.org/" TargetMode="External"/><Relationship Id="rId7" Type="http://schemas.openxmlformats.org/officeDocument/2006/relationships/hyperlink" Target="mailto:cmm-tr.Salford-CAMHS@nhs.net" TargetMode="External"/><Relationship Id="rId12" Type="http://schemas.openxmlformats.org/officeDocument/2006/relationships/hyperlink" Target="https://www.ocdaction.org.uk/" TargetMode="External"/><Relationship Id="rId17" Type="http://schemas.openxmlformats.org/officeDocument/2006/relationships/slide" Target="slide3.xml"/><Relationship Id="rId2" Type="http://schemas.openxmlformats.org/officeDocument/2006/relationships/hyperlink" Target="https://www.ocduk.org/" TargetMode="External"/><Relationship Id="rId16" Type="http://schemas.openxmlformats.org/officeDocument/2006/relationships/slide" Target="slide75.xm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slide" Target="slide71.xml"/><Relationship Id="rId5" Type="http://schemas.openxmlformats.org/officeDocument/2006/relationships/hyperlink" Target="http://www.onlinesupport.42ndstreet.org.uk/" TargetMode="External"/><Relationship Id="rId15" Type="http://schemas.openxmlformats.org/officeDocument/2006/relationships/slide" Target="slide54.xml"/><Relationship Id="rId10" Type="http://schemas.openxmlformats.org/officeDocument/2006/relationships/hyperlink" Target="mailto:theteam@42ndstreet.org.uk" TargetMode="External"/><Relationship Id="rId4" Type="http://schemas.openxmlformats.org/officeDocument/2006/relationships/slide" Target="slide48.xml"/><Relationship Id="rId9" Type="http://schemas.openxmlformats.org/officeDocument/2006/relationships/slide" Target="slide47.xml"/><Relationship Id="rId14" Type="http://schemas.openxmlformats.org/officeDocument/2006/relationships/slide" Target="slide55.xml"/></Relationships>
</file>

<file path=ppt/slides/_rels/slide35.xml.rels><?xml version="1.0" encoding="UTF-8" standalone="yes"?>
<Relationships xmlns="http://schemas.openxmlformats.org/package/2006/relationships"><Relationship Id="rId8" Type="http://schemas.openxmlformats.org/officeDocument/2006/relationships/hyperlink" Target="https://www.familylives.org.uk/" TargetMode="External"/><Relationship Id="rId13" Type="http://schemas.openxmlformats.org/officeDocument/2006/relationships/hyperlink" Target="mailto:salford.fnp@nhs.net" TargetMode="External"/><Relationship Id="rId18" Type="http://schemas.openxmlformats.org/officeDocument/2006/relationships/slide" Target="slide80.xml"/><Relationship Id="rId3" Type="http://schemas.openxmlformats.org/officeDocument/2006/relationships/slide" Target="slide66.xml"/><Relationship Id="rId7" Type="http://schemas.openxmlformats.org/officeDocument/2006/relationships/hyperlink" Target="mailto:Tom.cole@salford.gov.uk" TargetMode="External"/><Relationship Id="rId12" Type="http://schemas.openxmlformats.org/officeDocument/2006/relationships/slide" Target="slide72.xml"/><Relationship Id="rId17" Type="http://schemas.openxmlformats.org/officeDocument/2006/relationships/hyperlink" Target="mailto:schoolsadmin@caritassalford.org.uk" TargetMode="External"/><Relationship Id="rId2" Type="http://schemas.openxmlformats.org/officeDocument/2006/relationships/notesSlide" Target="../notesSlides/notesSlide18.xml"/><Relationship Id="rId16"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slide" Target="slide128.xml"/><Relationship Id="rId11" Type="http://schemas.openxmlformats.org/officeDocument/2006/relationships/hyperlink" Target="mailto:EPS@Salford.gov.uk" TargetMode="External"/><Relationship Id="rId5" Type="http://schemas.openxmlformats.org/officeDocument/2006/relationships/slide" Target="slide73.xml"/><Relationship Id="rId15" Type="http://schemas.openxmlformats.org/officeDocument/2006/relationships/hyperlink" Target="mailto:health.improvement@salford.gov.uk" TargetMode="External"/><Relationship Id="rId10" Type="http://schemas.openxmlformats.org/officeDocument/2006/relationships/slide" Target="slide70.xml"/><Relationship Id="rId19" Type="http://schemas.openxmlformats.org/officeDocument/2006/relationships/slide" Target="slide3.xml"/><Relationship Id="rId4" Type="http://schemas.openxmlformats.org/officeDocument/2006/relationships/hyperlink" Target="https://www.salford.gov.uk/children-and-families/early-help-for-families/" TargetMode="External"/><Relationship Id="rId9" Type="http://schemas.openxmlformats.org/officeDocument/2006/relationships/hyperlink" Target="http://www.familylives.org.uk/" TargetMode="External"/><Relationship Id="rId14" Type="http://schemas.openxmlformats.org/officeDocument/2006/relationships/slide" Target="slide132.xml"/></Relationships>
</file>

<file path=ppt/slides/_rels/slide36.xml.rels><?xml version="1.0" encoding="UTF-8" standalone="yes"?>
<Relationships xmlns="http://schemas.openxmlformats.org/package/2006/relationships"><Relationship Id="rId8" Type="http://schemas.openxmlformats.org/officeDocument/2006/relationships/hyperlink" Target="https://www.qwell.io/" TargetMode="External"/><Relationship Id="rId3" Type="http://schemas.openxmlformats.org/officeDocument/2006/relationships/slide" Target="slide103.xml"/><Relationship Id="rId7" Type="http://schemas.openxmlformats.org/officeDocument/2006/relationships/slide" Target="slide9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cmft-my.sharepoint.com/personal/becky_wynne_cmft_nhs_uk/Documents/Service%20Development/Clinic%20documents/Request%20for%20Service%20form.docx" TargetMode="External"/><Relationship Id="rId5" Type="http://schemas.openxmlformats.org/officeDocument/2006/relationships/slide" Target="slide91.xml"/><Relationship Id="rId4" Type="http://schemas.openxmlformats.org/officeDocument/2006/relationships/hyperlink" Target="https://www.salford.gov.uk/familyhubs" TargetMode="External"/><Relationship Id="rId9" Type="http://schemas.openxmlformats.org/officeDocument/2006/relationships/slide" Target="slide3.xml"/></Relationships>
</file>

<file path=ppt/slides/_rels/slide37.xml.rels><?xml version="1.0" encoding="UTF-8" standalone="yes"?>
<Relationships xmlns="http://schemas.openxmlformats.org/package/2006/relationships"><Relationship Id="rId8" Type="http://schemas.openxmlformats.org/officeDocument/2006/relationships/hyperlink" Target="https://www.rethink.org/" TargetMode="External"/><Relationship Id="rId13" Type="http://schemas.openxmlformats.org/officeDocument/2006/relationships/hyperlink" Target="https://youngminds.org.uk/" TargetMode="External"/><Relationship Id="rId18" Type="http://schemas.openxmlformats.org/officeDocument/2006/relationships/hyperlink" Target="https://gmintegratedcare.org.uk/find-a-service/" TargetMode="External"/><Relationship Id="rId3" Type="http://schemas.openxmlformats.org/officeDocument/2006/relationships/hyperlink" Target="https://www.samaritans.org/" TargetMode="External"/><Relationship Id="rId21" Type="http://schemas.openxmlformats.org/officeDocument/2006/relationships/slide" Target="slide3.xml"/><Relationship Id="rId7" Type="http://schemas.openxmlformats.org/officeDocument/2006/relationships/hyperlink" Target="mailto:cmm-tr.Salford-CAMHS@nhs.net" TargetMode="External"/><Relationship Id="rId12" Type="http://schemas.openxmlformats.org/officeDocument/2006/relationships/slide" Target="slide54.xml"/><Relationship Id="rId17" Type="http://schemas.openxmlformats.org/officeDocument/2006/relationships/slide" Target="slide77.xml"/><Relationship Id="rId2" Type="http://schemas.openxmlformats.org/officeDocument/2006/relationships/notesSlide" Target="../notesSlides/notesSlide20.xml"/><Relationship Id="rId16" Type="http://schemas.openxmlformats.org/officeDocument/2006/relationships/hyperlink" Target="http://www.gmw.nhs.uk/salford" TargetMode="External"/><Relationship Id="rId20" Type="http://schemas.openxmlformats.org/officeDocument/2006/relationships/slide" Target="slide84.xm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hyperlink" Target="https://www.bipolaruk.org/" TargetMode="External"/><Relationship Id="rId5" Type="http://schemas.openxmlformats.org/officeDocument/2006/relationships/slide" Target="slide55.xml"/><Relationship Id="rId15" Type="http://schemas.openxmlformats.org/officeDocument/2006/relationships/slide" Target="slide61.xml"/><Relationship Id="rId10" Type="http://schemas.openxmlformats.org/officeDocument/2006/relationships/slide" Target="slide75.xml"/><Relationship Id="rId19" Type="http://schemas.openxmlformats.org/officeDocument/2006/relationships/slide" Target="slide71.xml"/><Relationship Id="rId4" Type="http://schemas.openxmlformats.org/officeDocument/2006/relationships/hyperlink" Target="http://www.samaritans.org/" TargetMode="External"/><Relationship Id="rId9" Type="http://schemas.openxmlformats.org/officeDocument/2006/relationships/slide" Target="slide65.xml"/><Relationship Id="rId14" Type="http://schemas.openxmlformats.org/officeDocument/2006/relationships/hyperlink" Target="http://www.youngminds.org.uk/" TargetMode="External"/></Relationships>
</file>

<file path=ppt/slides/_rels/slide3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8.xml"/><Relationship Id="rId3" Type="http://schemas.openxmlformats.org/officeDocument/2006/relationships/hyperlink" Target="http://www.harmless.org.uk/" TargetMode="External"/><Relationship Id="rId7" Type="http://schemas.openxmlformats.org/officeDocument/2006/relationships/hyperlink" Target="mailto:schoolsadmin@caritassalford.org.uk" TargetMode="External"/><Relationship Id="rId12" Type="http://schemas.openxmlformats.org/officeDocument/2006/relationships/hyperlink" Target="https://www.kooth.com/" TargetMode="External"/><Relationship Id="rId17" Type="http://schemas.openxmlformats.org/officeDocument/2006/relationships/slide" Target="slide3.xml"/><Relationship Id="rId2" Type="http://schemas.openxmlformats.org/officeDocument/2006/relationships/notesSlide" Target="../notesSlides/notesSlide21.xml"/><Relationship Id="rId16" Type="http://schemas.openxmlformats.org/officeDocument/2006/relationships/slide" Target="slide54.xml"/><Relationship Id="rId1" Type="http://schemas.openxmlformats.org/officeDocument/2006/relationships/slideLayout" Target="../slideLayouts/slideLayout7.xml"/><Relationship Id="rId6" Type="http://schemas.openxmlformats.org/officeDocument/2006/relationships/slide" Target="slide56.xml"/><Relationship Id="rId11" Type="http://schemas.openxmlformats.org/officeDocument/2006/relationships/slide" Target="slide85.xml"/><Relationship Id="rId5" Type="http://schemas.openxmlformats.org/officeDocument/2006/relationships/hyperlink" Target="mailto:theteam@42ndstreet.org.uk" TargetMode="External"/><Relationship Id="rId15" Type="http://schemas.openxmlformats.org/officeDocument/2006/relationships/slide" Target="slide82.xml"/><Relationship Id="rId10" Type="http://schemas.openxmlformats.org/officeDocument/2006/relationships/hyperlink" Target="mailto:cmm-tr.Salford-CAMHS@nhs.net" TargetMode="External"/><Relationship Id="rId4" Type="http://schemas.openxmlformats.org/officeDocument/2006/relationships/slide" Target="slide47.xml"/><Relationship Id="rId9" Type="http://schemas.openxmlformats.org/officeDocument/2006/relationships/slide" Target="slide53.xml"/><Relationship Id="rId14" Type="http://schemas.openxmlformats.org/officeDocument/2006/relationships/hyperlink" Target="http://www.onlinesupport.42ndstreet.org.u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6.xml"/><Relationship Id="rId4" Type="http://schemas.openxmlformats.org/officeDocument/2006/relationships/slide" Target="slide59.xml"/></Relationships>
</file>

<file path=ppt/slides/_rels/slide4.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56.xml"/><Relationship Id="rId3" Type="http://schemas.openxmlformats.org/officeDocument/2006/relationships/slide" Target="slide55.xml"/><Relationship Id="rId7" Type="http://schemas.openxmlformats.org/officeDocument/2006/relationships/slide" Target="slide70.xml"/><Relationship Id="rId12" Type="http://schemas.openxmlformats.org/officeDocument/2006/relationships/hyperlink" Target="https://gmintegratedcare.org.uk/find-a-service/" TargetMode="External"/><Relationship Id="rId17" Type="http://schemas.openxmlformats.org/officeDocument/2006/relationships/slide" Target="slide3.xml"/><Relationship Id="rId2" Type="http://schemas.openxmlformats.org/officeDocument/2006/relationships/hyperlink" Target="https://directory.salford.gov.uk/kb5/salford/directory/localoffer.page?localofferchannel=0" TargetMode="External"/><Relationship Id="rId16" Type="http://schemas.openxmlformats.org/officeDocument/2006/relationships/slide" Target="slide51.xml"/><Relationship Id="rId1" Type="http://schemas.openxmlformats.org/officeDocument/2006/relationships/slideLayout" Target="../slideLayouts/slideLayout7.xml"/><Relationship Id="rId6" Type="http://schemas.openxmlformats.org/officeDocument/2006/relationships/hyperlink" Target="https://youngminds.org.uk/" TargetMode="External"/><Relationship Id="rId11" Type="http://schemas.openxmlformats.org/officeDocument/2006/relationships/slide" Target="slide77.xml"/><Relationship Id="rId5" Type="http://schemas.openxmlformats.org/officeDocument/2006/relationships/hyperlink" Target="mailto:cmm-tr.Salford-CAMHS@nhs.net" TargetMode="External"/><Relationship Id="rId15" Type="http://schemas.openxmlformats.org/officeDocument/2006/relationships/slide" Target="slide116.xml"/><Relationship Id="rId10" Type="http://schemas.openxmlformats.org/officeDocument/2006/relationships/hyperlink" Target="mailto:siass@salford.gov.uk" TargetMode="External"/><Relationship Id="rId4" Type="http://schemas.openxmlformats.org/officeDocument/2006/relationships/slide" Target="slide53.xml"/><Relationship Id="rId9" Type="http://schemas.openxmlformats.org/officeDocument/2006/relationships/slide" Target="slide111.xml"/><Relationship Id="rId14" Type="http://schemas.openxmlformats.org/officeDocument/2006/relationships/hyperlink" Target="mailto:schoolsadmin@caritassalford.org.uk" TargetMode="External"/></Relationships>
</file>

<file path=ppt/slides/_rels/slide4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hyperlink" Target="https://www.brook.org.uk/"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nhs.uk/live-well/sexual-health" TargetMode="External"/><Relationship Id="rId4" Type="http://schemas.openxmlformats.org/officeDocument/2006/relationships/hyperlink" Target="https://thenorthernsexualhealth.co.uk/" TargetMode="External"/></Relationships>
</file>

<file path=ppt/slides/_rels/slide4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hyperlink" Target="http://www.nacoa.org.uk/" TargetMode="External"/><Relationship Id="rId3" Type="http://schemas.openxmlformats.org/officeDocument/2006/relationships/hyperlink" Target="mailto:frank@talktofrank.com" TargetMode="External"/><Relationship Id="rId7" Type="http://schemas.openxmlformats.org/officeDocument/2006/relationships/slide" Target="slide57.xml"/><Relationship Id="rId12" Type="http://schemas.openxmlformats.org/officeDocument/2006/relationships/slide" Target="slide73.xml"/><Relationship Id="rId17" Type="http://schemas.openxmlformats.org/officeDocument/2006/relationships/slide" Target="slide3.xml"/><Relationship Id="rId2" Type="http://schemas.openxmlformats.org/officeDocument/2006/relationships/hyperlink" Target="https://www.talktofrank.com/" TargetMode="External"/><Relationship Id="rId16" Type="http://schemas.openxmlformats.org/officeDocument/2006/relationships/hyperlink" Target="https://www.kooth.com/" TargetMode="External"/><Relationship Id="rId1" Type="http://schemas.openxmlformats.org/officeDocument/2006/relationships/slideLayout" Target="../slideLayouts/slideLayout7.xml"/><Relationship Id="rId6" Type="http://schemas.openxmlformats.org/officeDocument/2006/relationships/hyperlink" Target="mailto:recoveryacademy@gmw.nhs.uk" TargetMode="External"/><Relationship Id="rId11" Type="http://schemas.openxmlformats.org/officeDocument/2006/relationships/hyperlink" Target="http://www.wearewithyou.org.uk/" TargetMode="External"/><Relationship Id="rId5" Type="http://schemas.openxmlformats.org/officeDocument/2006/relationships/slide" Target="slide99.xml"/><Relationship Id="rId15" Type="http://schemas.openxmlformats.org/officeDocument/2006/relationships/slide" Target="slide85.xml"/><Relationship Id="rId10" Type="http://schemas.openxmlformats.org/officeDocument/2006/relationships/hyperlink" Target="https://www.addaction.org.uk/services/young-addaction-lancashire-central" TargetMode="External"/><Relationship Id="rId4" Type="http://schemas.openxmlformats.org/officeDocument/2006/relationships/hyperlink" Target="http://www.talktofrank.com/" TargetMode="External"/><Relationship Id="rId9" Type="http://schemas.openxmlformats.org/officeDocument/2006/relationships/hyperlink" Target="mailto:achieveyps@gmmh.nhs.uk" TargetMode="External"/><Relationship Id="rId14" Type="http://schemas.openxmlformats.org/officeDocument/2006/relationships/hyperlink" Target="mailto:helpline@nacoa.org.uk"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51.xml"/><Relationship Id="rId18" Type="http://schemas.openxmlformats.org/officeDocument/2006/relationships/slide" Target="slide3.xml"/><Relationship Id="rId3" Type="http://schemas.openxmlformats.org/officeDocument/2006/relationships/hyperlink" Target="http://www.childline.org.uk/" TargetMode="External"/><Relationship Id="rId7" Type="http://schemas.openxmlformats.org/officeDocument/2006/relationships/slide" Target="slide64.xml"/><Relationship Id="rId12" Type="http://schemas.openxmlformats.org/officeDocument/2006/relationships/hyperlink" Target="http://www.papyrus-uk.org/" TargetMode="External"/><Relationship Id="rId17" Type="http://schemas.openxmlformats.org/officeDocument/2006/relationships/slide" Target="slide81.xml"/><Relationship Id="rId2" Type="http://schemas.openxmlformats.org/officeDocument/2006/relationships/hyperlink" Target="https://www.childline.org.uk/" TargetMode="External"/><Relationship Id="rId16" Type="http://schemas.openxmlformats.org/officeDocument/2006/relationships/hyperlink" Target="http://www.samaritans.org/" TargetMode="External"/><Relationship Id="rId1" Type="http://schemas.openxmlformats.org/officeDocument/2006/relationships/slideLayout" Target="../slideLayouts/slideLayout7.xml"/><Relationship Id="rId6" Type="http://schemas.openxmlformats.org/officeDocument/2006/relationships/hyperlink" Target="https://www.thecalmzone.net/about-calm/what-is-calm/" TargetMode="External"/><Relationship Id="rId11" Type="http://schemas.openxmlformats.org/officeDocument/2006/relationships/hyperlink" Target="https://papyrus-uk.org/" TargetMode="External"/><Relationship Id="rId5" Type="http://schemas.openxmlformats.org/officeDocument/2006/relationships/hyperlink" Target="mailto:theteam@42ndstreet.org.uk" TargetMode="External"/><Relationship Id="rId15" Type="http://schemas.openxmlformats.org/officeDocument/2006/relationships/hyperlink" Target="https://www.samaritans.org/" TargetMode="External"/><Relationship Id="rId10" Type="http://schemas.openxmlformats.org/officeDocument/2006/relationships/slide" Target="slide54.xml"/><Relationship Id="rId4" Type="http://schemas.openxmlformats.org/officeDocument/2006/relationships/slide" Target="slide47.xml"/><Relationship Id="rId9" Type="http://schemas.openxmlformats.org/officeDocument/2006/relationships/hyperlink" Target="http://www.shiningalightonsuicide.org.uk/" TargetMode="External"/><Relationship Id="rId14" Type="http://schemas.openxmlformats.org/officeDocument/2006/relationships/hyperlink" Target="mailto:cmm-tr.Salford-CAMHS@nhs.net" TargetMode="External"/></Relationships>
</file>

<file path=ppt/slides/_rels/slide4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mailto:schoolsadmin@caritassalford.org.uk" TargetMode="External"/><Relationship Id="rId7" Type="http://schemas.openxmlformats.org/officeDocument/2006/relationships/hyperlink" Target="mailto:gmicb-sal.gm.bs@nhs.net" TargetMode="External"/><Relationship Id="rId2"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slide" Target="slide76.xml"/><Relationship Id="rId5" Type="http://schemas.openxmlformats.org/officeDocument/2006/relationships/hyperlink" Target="mailto:admin@suicidebereavementuk.com" TargetMode="External"/><Relationship Id="rId4" Type="http://schemas.openxmlformats.org/officeDocument/2006/relationships/slide" Target="slide123.xml"/></Relationships>
</file>

<file path=ppt/slides/_rels/slide44.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6.xml"/><Relationship Id="rId4" Type="http://schemas.openxmlformats.org/officeDocument/2006/relationships/slide" Target="slide59.xml"/></Relationships>
</file>

<file path=ppt/slides/_rels/slide45.xml.rels><?xml version="1.0" encoding="UTF-8" standalone="yes"?>
<Relationships xmlns="http://schemas.openxmlformats.org/package/2006/relationships"><Relationship Id="rId8" Type="http://schemas.openxmlformats.org/officeDocument/2006/relationships/hyperlink" Target="mailto:getcreative@thelowry.com" TargetMode="External"/><Relationship Id="rId13" Type="http://schemas.openxmlformats.org/officeDocument/2006/relationships/slide" Target="slide112.xml"/><Relationship Id="rId3" Type="http://schemas.openxmlformats.org/officeDocument/2006/relationships/hyperlink" Target="http://www.childrenssociety.org.uk/" TargetMode="External"/><Relationship Id="rId7" Type="http://schemas.openxmlformats.org/officeDocument/2006/relationships/slide" Target="slide124.xml"/><Relationship Id="rId12" Type="http://schemas.openxmlformats.org/officeDocument/2006/relationships/hyperlink" Target="mailto:schoolsadmin@caritassalford.org.uk" TargetMode="External"/><Relationship Id="rId17" Type="http://schemas.openxmlformats.org/officeDocument/2006/relationships/slide" Target="slide3.xml"/><Relationship Id="rId2" Type="http://schemas.openxmlformats.org/officeDocument/2006/relationships/hyperlink" Target="https://www.childrenssociety.org.uk/" TargetMode="External"/><Relationship Id="rId16" Type="http://schemas.openxmlformats.org/officeDocument/2006/relationships/hyperlink" Target="https://www.kooth.com/" TargetMode="External"/><Relationship Id="rId1" Type="http://schemas.openxmlformats.org/officeDocument/2006/relationships/slideLayout" Target="../slideLayouts/slideLayout7.xml"/><Relationship Id="rId6" Type="http://schemas.openxmlformats.org/officeDocument/2006/relationships/hyperlink" Target="https://www.carersuk.org/?gclid=Cj0KCQiAtrnuBRDXARIsABiN-7Cnj6UoRNXBUoDVfrBXxWSxQebh7yoDvKvidJ9A34tp2Y46vXNHAu4aAgNhEALw_wcB" TargetMode="External"/><Relationship Id="rId11" Type="http://schemas.openxmlformats.org/officeDocument/2006/relationships/slide" Target="slide56.xml"/><Relationship Id="rId5" Type="http://schemas.openxmlformats.org/officeDocument/2006/relationships/hyperlink" Target="https://www.salford.gov.uk/children-and-families/early-help-for-families/" TargetMode="External"/><Relationship Id="rId15" Type="http://schemas.openxmlformats.org/officeDocument/2006/relationships/slide" Target="slide85.xml"/><Relationship Id="rId10" Type="http://schemas.openxmlformats.org/officeDocument/2006/relationships/hyperlink" Target="http://www.carers.org/" TargetMode="External"/><Relationship Id="rId4" Type="http://schemas.openxmlformats.org/officeDocument/2006/relationships/slide" Target="slide66.xml"/><Relationship Id="rId9" Type="http://schemas.openxmlformats.org/officeDocument/2006/relationships/hyperlink" Target="https://carers.org/" TargetMode="External"/><Relationship Id="rId14" Type="http://schemas.openxmlformats.org/officeDocument/2006/relationships/hyperlink" Target="mailto:salford.carers@gaddum.org.uk" TargetMode="External"/></Relationships>
</file>

<file path=ppt/slides/_rels/slide46.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mailto:soc.yot@salford.gov.uk" TargetMode="External"/><Relationship Id="rId7" Type="http://schemas.openxmlformats.org/officeDocument/2006/relationships/hyperlink" Target="mailto:ComplexSafeguardingTeam@salfordcitycouncil.onmicrosoft.com" TargetMode="External"/><Relationship Id="rId2"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slide" Target="slide103.xml"/><Relationship Id="rId11" Type="http://schemas.openxmlformats.org/officeDocument/2006/relationships/slide" Target="slide3.xml"/><Relationship Id="rId5" Type="http://schemas.openxmlformats.org/officeDocument/2006/relationships/hyperlink" Target="mailto:youthservices@salfordfoundation.org.uk" TargetMode="External"/><Relationship Id="rId10" Type="http://schemas.openxmlformats.org/officeDocument/2006/relationships/hyperlink" Target="https://www.gmp.police.uk/contact/af/contact-us/" TargetMode="External"/><Relationship Id="rId4" Type="http://schemas.openxmlformats.org/officeDocument/2006/relationships/slide" Target="slide106.xml"/><Relationship Id="rId9" Type="http://schemas.openxmlformats.org/officeDocument/2006/relationships/slide" Target="slide96.xml"/></Relationships>
</file>

<file path=ppt/slides/_rels/slide4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https://www.google.com/maps/place/Great+Ancoats+St,+Manchester+M4+5AG/data=!4m2!3m1!1s0x487bb1bc790efe2f:0x89bf8e177b1e2f9a?ved=2ahUKEwj44vy26_7gAhXFQhUIHaLtCGwQ8gEwCnoECAYQBA" TargetMode="External"/><Relationship Id="rId7" Type="http://schemas.openxmlformats.org/officeDocument/2006/relationships/package" Target="../embeddings/Microsoft_Word_Document.docx"/><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42ndstreet.org.uk/" TargetMode="External"/><Relationship Id="rId4" Type="http://schemas.openxmlformats.org/officeDocument/2006/relationships/hyperlink" Target="mailto:theteam@42ndstreet.org.u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42ndstreet.org.uk/" TargetMode="External"/><Relationship Id="rId7" Type="http://schemas.openxmlformats.org/officeDocument/2006/relationships/image" Target="../media/image5.wmf"/><Relationship Id="rId2" Type="http://schemas.openxmlformats.org/officeDocument/2006/relationships/hyperlink" Target="mailto:theteam@42ndstreet.org.uk" TargetMode="External"/><Relationship Id="rId1" Type="http://schemas.openxmlformats.org/officeDocument/2006/relationships/slideLayout" Target="../slideLayouts/slideLayout7.xml"/><Relationship Id="rId6" Type="http://schemas.openxmlformats.org/officeDocument/2006/relationships/package" Target="../embeddings/Microsoft_Word_Document.docx"/><Relationship Id="rId5" Type="http://schemas.openxmlformats.org/officeDocument/2006/relationships/slide" Target="slide3.xml"/><Relationship Id="rId4" Type="http://schemas.openxmlformats.org/officeDocument/2006/relationships/hyperlink" Target="https://www.42ndstreet.org.uk/young-people/one-to-one-support/webchat-online-suppor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maps/place/London+St,+Salford+M6+6QT/@53.4950882,-2.2798117,17z/data=!3m1!4b1!4m5!3m4!1s0x487bae2d8f43bdff:0x14034a87d5ca8e7d!8m2!3d53.4950882!4d-2.277623" TargetMode="External"/><Relationship Id="rId7"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gmmh.nhs.uk/achieveyoungpeople" TargetMode="External"/><Relationship Id="rId5" Type="http://schemas.openxmlformats.org/officeDocument/2006/relationships/hyperlink" Target="mailto:achievehf@gmh.nhs.uk" TargetMode="External"/><Relationship Id="rId4" Type="http://schemas.openxmlformats.org/officeDocument/2006/relationships/hyperlink" Target="mailto:achieveyps@gmmh.nhs.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hemix.org.uk/" TargetMode="External"/><Relationship Id="rId13" Type="http://schemas.openxmlformats.org/officeDocument/2006/relationships/slide" Target="slide55.xml"/><Relationship Id="rId18" Type="http://schemas.openxmlformats.org/officeDocument/2006/relationships/hyperlink" Target="mailto:EPS@Salford.gov.uk" TargetMode="External"/><Relationship Id="rId3" Type="http://schemas.openxmlformats.org/officeDocument/2006/relationships/hyperlink" Target="https://www.childline.org.uk/" TargetMode="External"/><Relationship Id="rId7" Type="http://schemas.openxmlformats.org/officeDocument/2006/relationships/hyperlink" Target="https://www.themix.org.uk/?gclid=Cj0KCQiAuefvBRDXARIsAFEOQ9He_FIaklmrs2CXS-BY-WoZHpDX8CR9K8ep9ucXj5z3JGz3yJk_KJYaAkfLEALw_wcB" TargetMode="External"/><Relationship Id="rId12" Type="http://schemas.openxmlformats.org/officeDocument/2006/relationships/slide" Target="slide115.xml"/><Relationship Id="rId17" Type="http://schemas.openxmlformats.org/officeDocument/2006/relationships/slide" Target="slide70.xml"/><Relationship Id="rId2" Type="http://schemas.openxmlformats.org/officeDocument/2006/relationships/notesSlide" Target="../notesSlides/notesSlide4.xml"/><Relationship Id="rId16" Type="http://schemas.openxmlformats.org/officeDocument/2006/relationships/slide" Target="slide82.xm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hyperlink" Target="mailto:Paeds.referrals@srft.nhs.uk" TargetMode="External"/><Relationship Id="rId5" Type="http://schemas.openxmlformats.org/officeDocument/2006/relationships/hyperlink" Target="mailto:theteam@42ndstreet.org.uk" TargetMode="External"/><Relationship Id="rId15" Type="http://schemas.openxmlformats.org/officeDocument/2006/relationships/hyperlink" Target="mailto:cmm-tr.Salford-CAMHS@nhs.net" TargetMode="External"/><Relationship Id="rId10" Type="http://schemas.openxmlformats.org/officeDocument/2006/relationships/slide" Target="slide62.xml"/><Relationship Id="rId19" Type="http://schemas.openxmlformats.org/officeDocument/2006/relationships/slide" Target="slide54.xml"/><Relationship Id="rId4" Type="http://schemas.openxmlformats.org/officeDocument/2006/relationships/slide" Target="slide47.xml"/><Relationship Id="rId9" Type="http://schemas.openxmlformats.org/officeDocument/2006/relationships/slide" Target="slide94.xml"/><Relationship Id="rId14" Type="http://schemas.openxmlformats.org/officeDocument/2006/relationships/slide" Target="slide53.xml"/></Relationships>
</file>

<file path=ppt/slides/_rels/slide50.xml.rels><?xml version="1.0" encoding="UTF-8" standalone="yes"?>
<Relationships xmlns="http://schemas.openxmlformats.org/package/2006/relationships"><Relationship Id="rId3" Type="http://schemas.openxmlformats.org/officeDocument/2006/relationships/hyperlink" Target="https://adoptioncounts.org.u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hyperlink" Target="mailto:chrissi.jones@adhdfoundation.org.u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adhdfoundation.org.uk/" TargetMode="External"/><Relationship Id="rId4" Type="http://schemas.openxmlformats.org/officeDocument/2006/relationships/hyperlink" Target="mailto:paula.stock@adhdfoundation.org.uk"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adminlss@salford.gov.u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info-for-parents-students-and-teachers/special-educational-needs/learning-support-service/autism-and-social-communication-tea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view.officeapps.live.com/op/view.aspx?src=https%3A%2F%2Fmft.nhs.uk%2Fapp%2Fuploads%2F2021%2F05%2FCORE-CAMHS-Referral-Acceptance-Critera-2021.doc&amp;wdOrigin=BROWSELINK" TargetMode="External"/><Relationship Id="rId7"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mft.nhs.uk/rmch/salford-camhs/" TargetMode="External"/><Relationship Id="rId5" Type="http://schemas.openxmlformats.org/officeDocument/2006/relationships/hyperlink" Target="mailto:cmm-tr.Salford-CAMHS@nhs.net" TargetMode="External"/><Relationship Id="rId4" Type="http://schemas.openxmlformats.org/officeDocument/2006/relationships/hyperlink" Target="https://www.google.com/maps/place/Broadwalk,+Salford+M6+5FX/@53.4884445,-2.2869659,17z/data=!3m1!4b1!4m5!3m4!1s0x487bae3a07e1e073:0xcd7b1a3043175e5f!8m2!3d53.4884445!4d-2.2847772" TargetMode="Externa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google.com/maps/place/millenium+powerhouse/@53.4574744,-2.2414493,15z/data=!4m2!3m1!1s0x0:0x783fec8c4eca86dc?ved=2ahUKEwjUpLmG8f7gAhVDTxUIHcuyC28Q_BIwCnoECAUQCA"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mft.salford-camhs@nhs.net"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caritassalford.org.uk/" TargetMode="External"/><Relationship Id="rId2" Type="http://schemas.openxmlformats.org/officeDocument/2006/relationships/hyperlink" Target="mailto:schoolsadmin@caritassalford.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hyperlink" Target="https://www.gmmh.nhs.uk/chapman-bark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hyperlink" Target="https://www.gaddum.org.uk/therapy/child-bereavement/" TargetMode="External"/><Relationship Id="rId2" Type="http://schemas.openxmlformats.org/officeDocument/2006/relationships/hyperlink" Target="mailto:childbereavement@gaddum.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3" Type="http://schemas.openxmlformats.org/officeDocument/2006/relationships/hyperlink" Target="https://www.salford.gov.uk/children-and-families/safeguarding-children/worried-about-a-child/"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mailto:soc.yot@salford.gov.uk"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56.xml"/><Relationship Id="rId7" Type="http://schemas.openxmlformats.org/officeDocument/2006/relationships/slide" Target="slide3.xml"/><Relationship Id="rId2" Type="http://schemas.openxmlformats.org/officeDocument/2006/relationships/slide" Target="slide54.xml"/><Relationship Id="rId1" Type="http://schemas.openxmlformats.org/officeDocument/2006/relationships/slideLayout" Target="../slideLayouts/slideLayout7.xml"/><Relationship Id="rId6" Type="http://schemas.openxmlformats.org/officeDocument/2006/relationships/hyperlink" Target="http://www.kooth.com/" TargetMode="External"/><Relationship Id="rId5" Type="http://schemas.openxmlformats.org/officeDocument/2006/relationships/slide" Target="slide85.xml"/><Relationship Id="rId4" Type="http://schemas.openxmlformats.org/officeDocument/2006/relationships/hyperlink" Target="mailto:schoolsadmin@caritassalford.org.uk"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mailto:MSEDS@cmft.nhs.uk" TargetMode="External"/><Relationship Id="rId2" Type="http://schemas.openxmlformats.org/officeDocument/2006/relationships/hyperlink" Target="https://www.google.com/maps/place/Manchester+M13+9WL/data=!4m2!3m1!1s0x487bb18eda8703c1:0xb55ee01a4982f574?ved=2ahUKEwiznKvn9v7gAhUaRRUIHXmUAk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ft.nhs.uk/community-eating-disorder-servic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maps/place/Cromwell+Rd,+Eccles,+Manchester+M30+0GT/data=!4m2!3m1!1s0x487baec362e91559:0x711c869127050cf8?ved=2ahUKEwiW--qE9v7gAhWZWhUIHYmEAqQQ8gEwCnoECAQQBA" TargetMode="External"/><Relationship Id="rId2" Type="http://schemas.openxmlformats.org/officeDocument/2006/relationships/hyperlink" Target="https://www.google.com/maps/place/Prescott+St,+Worsley,+Little+Hulton,+Manchester+M28+0ZA/@53.5260971,-2.4144582,17z/data=!3m1!4b1!4m5!3m4!1s0x487ba890502b91eb:0x5c195c8638e4ca0b!8m2!3d53.5260971!4d-2.4122695"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gmmh.nhs.uk/salford-cmht" TargetMode="External"/><Relationship Id="rId4" Type="http://schemas.openxmlformats.org/officeDocument/2006/relationships/hyperlink" Target="https://www.google.com/maps/place/Ramsgate+St,+Salford+M7+2YL/@53.497203,-2.2573805,17z/data=!3m1!4b1!4m5!3m4!1s0x487bb1d2e91b04df:0x274b49a8b5335757!8m2!3d53.497203!4d-2.2551918" TargetMode="Externa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paeds.referrals@nca.nhs.uk"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mailto:salford@careerconnect.org.u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portal.careerconnect.org.uk/PageInfo.aspx?Salford-Connexions-i137.html" TargetMode="Externa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EPS@Salford.gov.uk"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gmmh.nhs.uk/edit" TargetMode="External"/><Relationship Id="rId2" Type="http://schemas.openxmlformats.org/officeDocument/2006/relationships/hyperlink" Target="https://www.google.com/maps/place/Salford+M6+5EJ/data=!4m2!3m1!1s0x487bae307f4cf7a3:0xcb88fa7168743d9e?ved=2ahUKEwjtt6LI9v7gAhWaVRUIHbWVCesQ8gEwCnoECAU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s://www.salford.gov.uk/children-and-families/early-help-for-families/" TargetMode="External"/><Relationship Id="rId2" Type="http://schemas.openxmlformats.org/officeDocument/2006/relationships/hyperlink" Target="https://childrensportalehm.salford.gov.uk/web/portal/pages/home"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partnersinsalford.org/salford-0-25-advisory-board/early-help/"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safeguardingchildren.salford.gov.uk/professionals/multi-agency-training/sscp-training-programme/" TargetMode="External"/><Relationship Id="rId2" Type="http://schemas.openxmlformats.org/officeDocument/2006/relationships/hyperlink" Target="mailto:EHAT@salford.gov.uk"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partnersinsalford.org/salford-0-25-advisory-board/early-help/early-help-assessment-and-team-around-the-family/"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North.locality@salford.gov.uk" TargetMode="External"/><Relationship Id="rId7" Type="http://schemas.openxmlformats.org/officeDocument/2006/relationships/slide" Target="slide3.xml"/><Relationship Id="rId2" Type="http://schemas.openxmlformats.org/officeDocument/2006/relationships/hyperlink" Target="mailto:Central.locality@salford.gov.uk" TargetMode="External"/><Relationship Id="rId1" Type="http://schemas.openxmlformats.org/officeDocument/2006/relationships/slideLayout" Target="../slideLayouts/slideLayout7.xml"/><Relationship Id="rId6" Type="http://schemas.openxmlformats.org/officeDocument/2006/relationships/hyperlink" Target="https://www.salford.gov.uk/children-and-families/early-help-for-families" TargetMode="External"/><Relationship Id="rId5" Type="http://schemas.openxmlformats.org/officeDocument/2006/relationships/hyperlink" Target="mailto:West.locality@salford.gov.uk" TargetMode="External"/><Relationship Id="rId4" Type="http://schemas.openxmlformats.org/officeDocument/2006/relationships/hyperlink" Target="mailto:South.locality@salford.gov.uk"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salford.gov.uk/schools-and-learning/info-for-parents-students-and-teachers/school-attendance-behaviour-and-welfare/education-welfare-service/" TargetMode="External"/><Relationship Id="rId3" Type="http://schemas.openxmlformats.org/officeDocument/2006/relationships/hyperlink" Target="mailto:EWS@salford.gov.uk" TargetMode="External"/><Relationship Id="rId7" Type="http://schemas.openxmlformats.org/officeDocument/2006/relationships/hyperlink" Target="mailto:educationontrack@salford.gov.uk" TargetMode="External"/><Relationship Id="rId2" Type="http://schemas.openxmlformats.org/officeDocument/2006/relationships/hyperlink" Target="mailto:school.admissions@salford.gov.uk" TargetMode="External"/><Relationship Id="rId1" Type="http://schemas.openxmlformats.org/officeDocument/2006/relationships/slideLayout" Target="../slideLayouts/slideLayout7.xml"/><Relationship Id="rId6" Type="http://schemas.openxmlformats.org/officeDocument/2006/relationships/hyperlink" Target="mailto:altpro@salford.gov.uk" TargetMode="External"/><Relationship Id="rId5" Type="http://schemas.openxmlformats.org/officeDocument/2006/relationships/hyperlink" Target="mailto:ElectiveHomeEducationAdmin@salford.gov.uk" TargetMode="External"/><Relationship Id="rId4" Type="http://schemas.openxmlformats.org/officeDocument/2006/relationships/hyperlink" Target="mailto:School.exclusions@salford.gov.uk" TargetMode="Externa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13" Type="http://schemas.openxmlformats.org/officeDocument/2006/relationships/slide" Target="slide3.xml"/><Relationship Id="rId3" Type="http://schemas.openxmlformats.org/officeDocument/2006/relationships/hyperlink" Target="mailto:salford.fnp@nhs.net" TargetMode="External"/><Relationship Id="rId7" Type="http://schemas.openxmlformats.org/officeDocument/2006/relationships/slide" Target="slide107.xml"/><Relationship Id="rId12" Type="http://schemas.openxmlformats.org/officeDocument/2006/relationships/hyperlink" Target="https://www.salford.gov.uk/familyhubs" TargetMode="External"/><Relationship Id="rId2" Type="http://schemas.openxmlformats.org/officeDocument/2006/relationships/slide" Target="slide72.xml"/><Relationship Id="rId1" Type="http://schemas.openxmlformats.org/officeDocument/2006/relationships/slideLayout" Target="../slideLayouts/slideLayout7.xml"/><Relationship Id="rId6" Type="http://schemas.openxmlformats.org/officeDocument/2006/relationships/slide" Target="slide87.xml"/><Relationship Id="rId11" Type="http://schemas.openxmlformats.org/officeDocument/2006/relationships/slide" Target="slide104.xml"/><Relationship Id="rId5" Type="http://schemas.openxmlformats.org/officeDocument/2006/relationships/hyperlink" Target="https://gmintegratedcare.org.uk/find-a-service/" TargetMode="External"/><Relationship Id="rId10" Type="http://schemas.openxmlformats.org/officeDocument/2006/relationships/hyperlink" Target="mailto:Strengtheningfamilies@salford.gov.uk" TargetMode="External"/><Relationship Id="rId4" Type="http://schemas.openxmlformats.org/officeDocument/2006/relationships/slide" Target="slide77.xml"/><Relationship Id="rId9" Type="http://schemas.openxmlformats.org/officeDocument/2006/relationships/slide" Target="slide122.xml"/></Relationships>
</file>

<file path=ppt/slides/_rels/slide70.xml.rels><?xml version="1.0" encoding="UTF-8" standalone="yes"?>
<Relationships xmlns="http://schemas.openxmlformats.org/package/2006/relationships"><Relationship Id="rId3" Type="http://schemas.openxmlformats.org/officeDocument/2006/relationships/hyperlink" Target="mailto:EPS@Salford.gov.uk" TargetMode="External"/><Relationship Id="rId2" Type="http://schemas.openxmlformats.org/officeDocument/2006/relationships/hyperlink" Target="https://www.partnersinsalford.org/salford-0-25-advisory-board/salford-thrive-ehwb/thrive-school-resources/emotionally-based-school-avoidance-eb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info-for-parents-students-and-teachers/educational-psychology-servic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gmmh-ft.fcamhsnw@nhs.ne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fcamhs" TargetMode="Externa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fnp@nhs.net"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mft.nhs.uk/rmch/camhs-galaxy-house/"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5.xml.rels><?xml version="1.0" encoding="UTF-8" standalone="yes"?>
<Relationships xmlns="http://schemas.openxmlformats.org/package/2006/relationships"><Relationship Id="rId3" Type="http://schemas.openxmlformats.org/officeDocument/2006/relationships/hyperlink" Target="https://www.gmmh.nhs.uk/garden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6.xml.rels><?xml version="1.0" encoding="UTF-8" standalone="yes"?>
<Relationships xmlns="http://schemas.openxmlformats.org/package/2006/relationships"><Relationship Id="rId3" Type="http://schemas.openxmlformats.org/officeDocument/2006/relationships/hyperlink" Target="https://greater-manchester-bereavement-service.org.uk/resources/" TargetMode="External"/><Relationship Id="rId7" Type="http://schemas.openxmlformats.org/officeDocument/2006/relationships/slide" Target="slide3.xml"/><Relationship Id="rId2" Type="http://schemas.openxmlformats.org/officeDocument/2006/relationships/hyperlink" Target="https://greater-manchester-bereavement-service.org.uk/map/" TargetMode="External"/><Relationship Id="rId1" Type="http://schemas.openxmlformats.org/officeDocument/2006/relationships/slideLayout" Target="../slideLayouts/slideLayout7.xml"/><Relationship Id="rId6" Type="http://schemas.openxmlformats.org/officeDocument/2006/relationships/hyperlink" Target="http://www.shiningalightonsuicide.org.uk/bereaved" TargetMode="External"/><Relationship Id="rId5" Type="http://schemas.openxmlformats.org/officeDocument/2006/relationships/hyperlink" Target="https://greater-manchester-bereavement-service.org.uk/" TargetMode="External"/><Relationship Id="rId4" Type="http://schemas.openxmlformats.org/officeDocument/2006/relationships/hyperlink" Target="mailto:gmicb-sal.gm.bs@nhs.net" TargetMode="Externa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gmintegratedcare.org.uk/find-a-service/"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cypteam@tdas.org.uk"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114.xml"/><Relationship Id="rId7" Type="http://schemas.openxmlformats.org/officeDocument/2006/relationships/hyperlink" Target="mailto:youthservices@salfordfoundation.org.uk" TargetMode="External"/><Relationship Id="rId2" Type="http://schemas.openxmlformats.org/officeDocument/2006/relationships/hyperlink" Target="https://www.victimsupport.org.uk/more-us/why-choose-us/specialist-services/antisocial-behaviour-services/" TargetMode="External"/><Relationship Id="rId1" Type="http://schemas.openxmlformats.org/officeDocument/2006/relationships/slideLayout" Target="../slideLayouts/slideLayout7.xml"/><Relationship Id="rId6" Type="http://schemas.openxmlformats.org/officeDocument/2006/relationships/slide" Target="slide106.xml"/><Relationship Id="rId11" Type="http://schemas.openxmlformats.org/officeDocument/2006/relationships/slide" Target="slide3.xml"/><Relationship Id="rId5" Type="http://schemas.openxmlformats.org/officeDocument/2006/relationships/hyperlink" Target="https://asbhelp.co.uk/" TargetMode="External"/><Relationship Id="rId10" Type="http://schemas.openxmlformats.org/officeDocument/2006/relationships/hyperlink" Target="https://www.gmp.police.uk/contact/af/contact-us/" TargetMode="External"/><Relationship Id="rId4" Type="http://schemas.openxmlformats.org/officeDocument/2006/relationships/hyperlink" Target="mailto:soc.yot@salford.gov.uk" TargetMode="External"/><Relationship Id="rId9" Type="http://schemas.openxmlformats.org/officeDocument/2006/relationships/slide" Target="slide96.xml"/></Relationships>
</file>

<file path=ppt/slides/_rels/slide80.xml.rels><?xml version="1.0" encoding="UTF-8" standalone="yes"?>
<Relationships xmlns="http://schemas.openxmlformats.org/package/2006/relationships"><Relationship Id="rId3" Type="http://schemas.openxmlformats.org/officeDocument/2006/relationships/hyperlink" Target="https://hsts.org.uk/" TargetMode="External"/><Relationship Id="rId2" Type="http://schemas.openxmlformats.org/officeDocument/2006/relationships/hyperlink" Target="mailto:admin@hst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1.xml.rels><?xml version="1.0" encoding="UTF-8" standalone="yes"?>
<Relationships xmlns="http://schemas.openxmlformats.org/package/2006/relationships"><Relationship Id="rId3" Type="http://schemas.openxmlformats.org/officeDocument/2006/relationships/hyperlink" Target="mailto:Mft.salford-camhs-caredforchildren@nhs.net" TargetMode="External"/><Relationship Id="rId2" Type="http://schemas.openxmlformats.org/officeDocument/2006/relationships/hyperlink" Target="mailto:Amanda.mcleod@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2.xml.rels><?xml version="1.0" encoding="UTF-8" standalone="yes"?>
<Relationships xmlns="http://schemas.openxmlformats.org/package/2006/relationships"><Relationship Id="rId3" Type="http://schemas.openxmlformats.org/officeDocument/2006/relationships/hyperlink" Target="mailto:tamzin.broderick@42ndstreet.org.uk/" TargetMode="External"/><Relationship Id="rId2" Type="http://schemas.openxmlformats.org/officeDocument/2006/relationships/hyperlink" Target="mailto:sian.fawcett@42ndstreet.org.uk"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neil@mindinsalford.org.uk" TargetMode="External"/><Relationship Id="rId4" Type="http://schemas.openxmlformats.org/officeDocument/2006/relationships/hyperlink" Target="mailto:meg.woods@thebiglifegroup.co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mft.myphr.online/" TargetMode="External"/><Relationship Id="rId2" Type="http://schemas.openxmlformats.org/officeDocument/2006/relationships/hyperlink" Target="mailto:salford.sexualhealth@mft.nhs.uk"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thenorthernsexualhealth.co.uk/" TargetMode="External"/><Relationship Id="rId4" Type="http://schemas.openxmlformats.org/officeDocument/2006/relationships/hyperlink" Target="mailto:Salford.SexualHealth@mft.nhs.uk"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gmmh.nhs.uk/junction-17"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5.xml.rels><?xml version="1.0" encoding="UTF-8" standalone="yes"?>
<Relationships xmlns="http://schemas.openxmlformats.org/package/2006/relationships"><Relationship Id="rId3" Type="http://schemas.openxmlformats.org/officeDocument/2006/relationships/hyperlink" Target="mailto:parents@kooth.com" TargetMode="External"/><Relationship Id="rId2" Type="http://schemas.openxmlformats.org/officeDocument/2006/relationships/hyperlink" Target="mailto:kel@kooth.com"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kooth.com/" TargetMode="External"/><Relationship Id="rId4" Type="http://schemas.openxmlformats.org/officeDocument/2006/relationships/hyperlink" Target="https://explore.kooth.com/familie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google.com/maps/place/George+St+S,+Salford+M7+4PQ/@53.5115872,-2.25209,17z/data=!3m1!4b1!4m5!3m4!1s0x487bb03a44603667:0x3ba9f65fb6292c2b!8m2!3d53.5115872!4d-2.2499013"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adullam.org.uk/" TargetMode="External"/><Relationship Id="rId4" Type="http://schemas.openxmlformats.org/officeDocument/2006/relationships/hyperlink" Target="mailto:liberty@adullam.org.uk"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mft.nhs.uk/saint-marys/"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mailto:info@mindinsalford.org.uk" TargetMode="External"/><Relationship Id="rId2" Type="http://schemas.openxmlformats.org/officeDocument/2006/relationships/hyperlink" Target="https://www.google.com/maps/place/St+Philip's+Pl,+Salford+M3+6FA/@53.4835323,-2.2652922,17z/data=!3m1!4b1!4m5!3m4!1s0x487bb1d8b87f617d:0xa93572e010523de!8m2!3d53.4835323!4d-2.263103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mindinsalford.org.uk/"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hyperlink" Target="http://www.onlinesupport.42ndstreet.org.uk/" TargetMode="External"/><Relationship Id="rId18" Type="http://schemas.openxmlformats.org/officeDocument/2006/relationships/hyperlink" Target="https://gmintegratedcare.org.uk/find-a-service/" TargetMode="External"/><Relationship Id="rId3" Type="http://schemas.openxmlformats.org/officeDocument/2006/relationships/hyperlink" Target="https://www.nopanic.org.uk/" TargetMode="External"/><Relationship Id="rId21" Type="http://schemas.openxmlformats.org/officeDocument/2006/relationships/slide" Target="slide85.xml"/><Relationship Id="rId7" Type="http://schemas.openxmlformats.org/officeDocument/2006/relationships/hyperlink" Target="https://www.anxietyuk.org.uk/" TargetMode="External"/><Relationship Id="rId12" Type="http://schemas.openxmlformats.org/officeDocument/2006/relationships/slide" Target="slide48.xml"/><Relationship Id="rId17" Type="http://schemas.openxmlformats.org/officeDocument/2006/relationships/slide" Target="slide77.xml"/><Relationship Id="rId2" Type="http://schemas.openxmlformats.org/officeDocument/2006/relationships/notesSlide" Target="../notesSlides/notesSlide5.xml"/><Relationship Id="rId16" Type="http://schemas.openxmlformats.org/officeDocument/2006/relationships/hyperlink" Target="mailto:sixdegrees@nhs.net" TargetMode="External"/><Relationship Id="rId20" Type="http://schemas.openxmlformats.org/officeDocument/2006/relationships/hyperlink" Target="mailto:schoolsadmin@caritassalford.org.uk" TargetMode="External"/><Relationship Id="rId1" Type="http://schemas.openxmlformats.org/officeDocument/2006/relationships/slideLayout" Target="../slideLayouts/slideLayout7.xml"/><Relationship Id="rId6" Type="http://schemas.openxmlformats.org/officeDocument/2006/relationships/hyperlink" Target="mailto:cmm-tr.Salford-CAMHS@nhs.net" TargetMode="External"/><Relationship Id="rId11" Type="http://schemas.openxmlformats.org/officeDocument/2006/relationships/hyperlink" Target="mailto:EPS@Salford.gov.uk" TargetMode="External"/><Relationship Id="rId5" Type="http://schemas.openxmlformats.org/officeDocument/2006/relationships/slide" Target="slide53.xml"/><Relationship Id="rId15" Type="http://schemas.openxmlformats.org/officeDocument/2006/relationships/slide" Target="slide118.xml"/><Relationship Id="rId23" Type="http://schemas.openxmlformats.org/officeDocument/2006/relationships/slide" Target="slide3.xml"/><Relationship Id="rId10" Type="http://schemas.openxmlformats.org/officeDocument/2006/relationships/slide" Target="slide70.xml"/><Relationship Id="rId19" Type="http://schemas.openxmlformats.org/officeDocument/2006/relationships/slide" Target="slide56.xml"/><Relationship Id="rId4" Type="http://schemas.openxmlformats.org/officeDocument/2006/relationships/slide" Target="slide55.xml"/><Relationship Id="rId9" Type="http://schemas.openxmlformats.org/officeDocument/2006/relationships/hyperlink" Target="mailto:theteam@42ndstreet.org.uk" TargetMode="External"/><Relationship Id="rId14" Type="http://schemas.openxmlformats.org/officeDocument/2006/relationships/hyperlink" Target="https://youngminds.org.uk/youngminds-professionals/our-projects/headmeds/" TargetMode="External"/><Relationship Id="rId22" Type="http://schemas.openxmlformats.org/officeDocument/2006/relationships/hyperlink" Target="http://www.kooth.com/"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www.oddarts.co.uk/" TargetMode="External"/><Relationship Id="rId2" Type="http://schemas.openxmlformats.org/officeDocument/2006/relationships/hyperlink" Target="mailto:info@oddarts.co.uk"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mailto:salford.pairs@mft.nhs.uk" TargetMode="External"/><Relationship Id="rId2" Type="http://schemas.openxmlformats.org/officeDocument/2006/relationships/hyperlink" Target="https://cmft-my.sharepoint.com/personal/becky_wynne_cmft_nhs_uk/Documents/Service%20Development/Clinic%20documents/Request%20for%20Service%20form.docx"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www.srft.nhs.uk/about-us/depts/panda-unit/" TargetMode="External"/><Relationship Id="rId2" Type="http://schemas.openxmlformats.org/officeDocument/2006/relationships/hyperlink" Target="https://www.google.com/maps/place/Salford+M6+8HD/@53.4875447,-2.325613,17z/data=!3m1!4b1!4m5!3m4!1s0x487baef9e59f1549:0x3bb0ac76440fc94e!8m2!3d53.4875447!4d-2.323424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hyperlink" Target="https://www.salford.gov.uk/children-and-families/early-help-for-families/early-support-key-workers-and-portag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pitreferrals.org/" TargetMode="External"/><Relationship Id="rId2" Type="http://schemas.openxmlformats.org/officeDocument/2006/relationships/hyperlink" Target="mailto:pitreferral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5.xml.rels><?xml version="1.0" encoding="UTF-8" standalone="yes"?>
<Relationships xmlns="http://schemas.openxmlformats.org/package/2006/relationships"><Relationship Id="rId3" Type="http://schemas.openxmlformats.org/officeDocument/2006/relationships/hyperlink" Target="https://www.princes-trust.org.uk/" TargetMode="External"/><Relationship Id="rId2" Type="http://schemas.openxmlformats.org/officeDocument/2006/relationships/hyperlink" Target="https://www.google.com/maps/place/Cemetery+Rd,+Salford+M5+5WG/@53.4804428,-2.303252,17z/data=!3m1!4b1!4m5!3m4!1s0x487bae430b6791bb:0x9b28d7feaeb1832f!8m2!3d53.4804428!4d-2.301063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6.xml.rels><?xml version="1.0" encoding="UTF-8" standalone="yes"?>
<Relationships xmlns="http://schemas.openxmlformats.org/package/2006/relationships"><Relationship Id="rId3" Type="http://schemas.openxmlformats.org/officeDocument/2006/relationships/hyperlink" Target="https://www.salford.gov.uk/crime-reduction-and-emergencies/project-gulf-tackling-organised-crime/" TargetMode="External"/><Relationship Id="rId2" Type="http://schemas.openxmlformats.org/officeDocument/2006/relationships/hyperlink" Target="https://www.gmp.police.uk/contact/af/contact-us/"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0931,-2.2378274,17z/data=!4m5!3m4!1s0x487bb193378c4a9b:0xfc57c7360db0f640!8m2!3d53.4711885!4d-2.2372769"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beta.theproudtrust.org/proud-connections/"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qwell.io/" TargetMode="External"/><Relationship Id="rId2" Type="http://schemas.openxmlformats.org/officeDocument/2006/relationships/hyperlink" Target="mailto:kel@kooth.com"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hyperlink" Target="mailto:recoveryacademy@gmw.nhs.uk" TargetMode="External"/><Relationship Id="rId2" Type="http://schemas.openxmlformats.org/officeDocument/2006/relationships/hyperlink" Target="https://www.google.com/maps/place/Prestwich,+Manchester+M25+3BL/data=!4m2!3m1!1s0x487baff470f5db6f:0xf4d2b2d102524f38?ved=2ahUKEwib18v9-f7gAhVXRxUIHVIBCQ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recov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D6E8D-214F-4FAC-A8B1-B7E77A8A470D}"/>
              </a:ext>
            </a:extLst>
          </p:cNvPr>
          <p:cNvPicPr>
            <a:picLocks noChangeAspect="1"/>
          </p:cNvPicPr>
          <p:nvPr/>
        </p:nvPicPr>
        <p:blipFill>
          <a:blip r:embed="rId3"/>
          <a:stretch>
            <a:fillRect/>
          </a:stretch>
        </p:blipFill>
        <p:spPr>
          <a:xfrm>
            <a:off x="21476" y="0"/>
            <a:ext cx="9320645" cy="6858000"/>
          </a:xfrm>
          <a:prstGeom prst="rect">
            <a:avLst/>
          </a:prstGeom>
        </p:spPr>
      </p:pic>
      <p:graphicFrame>
        <p:nvGraphicFramePr>
          <p:cNvPr id="10" name="Table 9">
            <a:extLst>
              <a:ext uri="{FF2B5EF4-FFF2-40B4-BE49-F238E27FC236}">
                <a16:creationId xmlns:a16="http://schemas.microsoft.com/office/drawing/2014/main" id="{B4B9C2DB-62A0-4108-9A54-BE8AEA5D98E6}"/>
              </a:ext>
            </a:extLst>
          </p:cNvPr>
          <p:cNvGraphicFramePr>
            <a:graphicFrameLocks noGrp="1"/>
          </p:cNvGraphicFramePr>
          <p:nvPr>
            <p:extLst>
              <p:ext uri="{D42A27DB-BD31-4B8C-83A1-F6EECF244321}">
                <p14:modId xmlns:p14="http://schemas.microsoft.com/office/powerpoint/2010/main" val="3432917787"/>
              </p:ext>
            </p:extLst>
          </p:nvPr>
        </p:nvGraphicFramePr>
        <p:xfrm>
          <a:off x="8436731" y="2105238"/>
          <a:ext cx="3525277" cy="2713292"/>
        </p:xfrm>
        <a:graphic>
          <a:graphicData uri="http://schemas.openxmlformats.org/drawingml/2006/table">
            <a:tbl>
              <a:tblPr firstRow="1" firstCol="1" bandRow="1"/>
              <a:tblGrid>
                <a:gridCol w="3525277">
                  <a:extLst>
                    <a:ext uri="{9D8B030D-6E8A-4147-A177-3AD203B41FA5}">
                      <a16:colId xmlns:a16="http://schemas.microsoft.com/office/drawing/2014/main" val="3874708064"/>
                    </a:ext>
                  </a:extLst>
                </a:gridCol>
              </a:tblGrid>
              <a:tr h="0">
                <a:tc>
                  <a:txBody>
                    <a:bodyPr/>
                    <a:lstStyle/>
                    <a:p>
                      <a:pPr algn="l">
                        <a:lnSpc>
                          <a:spcPct val="115000"/>
                        </a:lnSpc>
                        <a:spcAft>
                          <a:spcPts val="0"/>
                        </a:spcAft>
                      </a:pPr>
                      <a:r>
                        <a:rPr lang="en-GB" sz="28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Contents</a:t>
                      </a:r>
                    </a:p>
                    <a:p>
                      <a:pPr>
                        <a:lnSpc>
                          <a:spcPct val="115000"/>
                        </a:lnSpc>
                        <a:spcAft>
                          <a:spcPts val="0"/>
                        </a:spcAft>
                      </a:pPr>
                      <a:endParaRPr lang="en-GB" sz="10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947528"/>
                  </a:ext>
                </a:extLst>
              </a:tr>
              <a:tr h="0">
                <a:tc>
                  <a:txBody>
                    <a:bodyPr/>
                    <a:lstStyle/>
                    <a:p>
                      <a:pPr>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What to do in an emergency</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6131633"/>
                  </a:ext>
                </a:extLst>
              </a:tr>
              <a:tr h="0">
                <a:tc>
                  <a:txBody>
                    <a:bodyPr/>
                    <a:lstStyle/>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Concerns or Issues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Youth Groups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National Helplines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Services by Age</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Glossary</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460075"/>
                  </a:ext>
                </a:extLst>
              </a:tr>
            </a:tbl>
          </a:graphicData>
        </a:graphic>
      </p:graphicFrame>
      <p:sp>
        <p:nvSpPr>
          <p:cNvPr id="12" name="Rectangle 11">
            <a:extLst>
              <a:ext uri="{FF2B5EF4-FFF2-40B4-BE49-F238E27FC236}">
                <a16:creationId xmlns:a16="http://schemas.microsoft.com/office/drawing/2014/main" id="{FA2CEF5C-EA35-484A-B928-97955DAED6DE}"/>
              </a:ext>
            </a:extLst>
          </p:cNvPr>
          <p:cNvSpPr>
            <a:spLocks noChangeArrowheads="1"/>
          </p:cNvSpPr>
          <p:nvPr/>
        </p:nvSpPr>
        <p:spPr bwMode="auto">
          <a:xfrm>
            <a:off x="0" y="3016987"/>
            <a:ext cx="7957248" cy="147732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Salford Thrive Directory</a:t>
            </a:r>
          </a:p>
          <a:p>
            <a:pPr algn="ctr" eaLnBrk="0" fontAlgn="base" hangingPunct="0">
              <a:spcBef>
                <a:spcPct val="0"/>
              </a:spcBef>
              <a:spcAft>
                <a:spcPct val="0"/>
              </a:spcAft>
            </a:pPr>
            <a:r>
              <a:rPr lang="en-GB" i="1" dirty="0">
                <a:latin typeface="Trebuchet MS" panose="020B0603020202020204" pitchFamily="34" charset="0"/>
              </a:rPr>
              <a:t>Supporting children and young people’s social, emotional and </a:t>
            </a:r>
          </a:p>
          <a:p>
            <a:pPr algn="ctr" eaLnBrk="0" fontAlgn="base" hangingPunct="0">
              <a:spcBef>
                <a:spcPct val="0"/>
              </a:spcBef>
              <a:spcAft>
                <a:spcPct val="0"/>
              </a:spcAft>
            </a:pPr>
            <a:r>
              <a:rPr lang="en-GB" i="1" dirty="0">
                <a:latin typeface="Trebuchet MS" panose="020B0603020202020204" pitchFamily="34" charset="0"/>
              </a:rPr>
              <a:t>mental wellbeing (0-25) </a:t>
            </a:r>
          </a:p>
          <a:p>
            <a:pPr algn="ctr" eaLnBrk="0" fontAlgn="base" hangingPunct="0">
              <a:spcBef>
                <a:spcPct val="0"/>
              </a:spcBef>
              <a:spcAft>
                <a:spcPct val="0"/>
              </a:spcAft>
            </a:pPr>
            <a:endParaRPr kumimoji="0" lang="en-GB" altLang="en-US" sz="1000" b="0" i="1" u="none" strike="noStrike" cap="none" normalizeH="0" baseline="0" dirty="0">
              <a:ln>
                <a:noFill/>
              </a:ln>
              <a:solidFill>
                <a:schemeClr val="tx1"/>
              </a:solidFill>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9C6DE4AF-D81C-459B-89ED-EE9FE5C43843}"/>
              </a:ext>
            </a:extLst>
          </p:cNvPr>
          <p:cNvSpPr>
            <a:spLocks noGrp="1"/>
          </p:cNvSpPr>
          <p:nvPr>
            <p:ph type="sldNum" sz="quarter" idx="12"/>
          </p:nvPr>
        </p:nvSpPr>
        <p:spPr/>
        <p:txBody>
          <a:bodyPr/>
          <a:lstStyle/>
          <a:p>
            <a:fld id="{5D3D0DFE-D947-4B90-A61E-3CEF8DFD50AE}" type="slidenum">
              <a:rPr lang="en-GB" smtClean="0"/>
              <a:t>1</a:t>
            </a:fld>
            <a:endParaRPr lang="en-GB" dirty="0"/>
          </a:p>
        </p:txBody>
      </p:sp>
      <p:pic>
        <p:nvPicPr>
          <p:cNvPr id="11" name="Picture 8" descr="SCC_mag_RGB">
            <a:extLst>
              <a:ext uri="{FF2B5EF4-FFF2-40B4-BE49-F238E27FC236}">
                <a16:creationId xmlns:a16="http://schemas.microsoft.com/office/drawing/2014/main" id="{BF5CC3E9-F280-4945-A053-E9B33EAE5D3A}"/>
              </a:ext>
            </a:extLst>
          </p:cNvPr>
          <p:cNvPicPr>
            <a:picLocks noChangeAspect="1" noChangeArrowheads="1"/>
          </p:cNvPicPr>
          <p:nvPr/>
        </p:nvPicPr>
        <p:blipFill>
          <a:blip r:embed="rId10" cstate="print"/>
          <a:srcRect/>
          <a:stretch>
            <a:fillRect/>
          </a:stretch>
        </p:blipFill>
        <p:spPr bwMode="auto">
          <a:xfrm>
            <a:off x="9342121" y="5816812"/>
            <a:ext cx="2319506" cy="493180"/>
          </a:xfrm>
          <a:prstGeom prst="rect">
            <a:avLst/>
          </a:prstGeom>
          <a:noFill/>
          <a:ln w="9525">
            <a:noFill/>
            <a:miter lim="800000"/>
            <a:headEnd/>
            <a:tailEnd/>
          </a:ln>
        </p:spPr>
      </p:pic>
      <p:sp>
        <p:nvSpPr>
          <p:cNvPr id="13" name="Rectangle 12">
            <a:extLst>
              <a:ext uri="{FF2B5EF4-FFF2-40B4-BE49-F238E27FC236}">
                <a16:creationId xmlns:a16="http://schemas.microsoft.com/office/drawing/2014/main" id="{B2E25D2E-0F15-49E6-A421-5ACC12B48B8F}"/>
              </a:ext>
            </a:extLst>
          </p:cNvPr>
          <p:cNvSpPr>
            <a:spLocks noChangeArrowheads="1"/>
          </p:cNvSpPr>
          <p:nvPr/>
        </p:nvSpPr>
        <p:spPr bwMode="auto">
          <a:xfrm>
            <a:off x="9384152" y="6413698"/>
            <a:ext cx="2319506"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Version </a:t>
            </a:r>
            <a:r>
              <a:rPr lang="en-GB" altLang="en-US" sz="1400" b="1" dirty="0">
                <a:solidFill>
                  <a:srgbClr val="7F7F7F"/>
                </a:solidFill>
                <a:latin typeface="Calibri" panose="020F0502020204030204" pitchFamily="34" charset="0"/>
                <a:ea typeface="Calibri" panose="020F0502020204030204" pitchFamily="34" charset="0"/>
                <a:cs typeface="Times New Roman" panose="02020603050405020304" pitchFamily="18" charset="0"/>
              </a:rPr>
              <a:t>32</a:t>
            </a:r>
            <a:r>
              <a:rPr kumimoji="0" lang="en-GB" altLang="en-US" sz="1400" b="1"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March 2025</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522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066634841"/>
              </p:ext>
            </p:extLst>
          </p:nvPr>
        </p:nvGraphicFramePr>
        <p:xfrm>
          <a:off x="131011" y="8422"/>
          <a:ext cx="11929978" cy="680063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52423">
                <a:tc gridSpan="4">
                  <a:txBody>
                    <a:bodyPr/>
                    <a:lstStyle/>
                    <a:p>
                      <a:r>
                        <a:rPr lang="en-GB" sz="2400" b="0" dirty="0">
                          <a:solidFill>
                            <a:schemeClr val="bg1"/>
                          </a:solidFill>
                        </a:rPr>
                        <a:t>Autism </a:t>
                      </a:r>
                      <a:r>
                        <a:rPr lang="en-GB" sz="2400" b="0">
                          <a:solidFill>
                            <a:schemeClr val="bg1"/>
                          </a:solidFill>
                        </a:rPr>
                        <a:t>Spectrum Condition (ASC)</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515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287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special educational needs or disabilities information about what support services are available in Salford.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049579">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such as ASD.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621082">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38100"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38100"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53038977"/>
                  </a:ext>
                </a:extLst>
              </a:tr>
              <a:tr h="740337">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Autism and social communication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team of specialist teachers who work to provide specialist advice for children and young people in mainstream primary and secondary settings, who have difficulties in the areas of social interaction, communication, flexibility of thinking and sensory differences.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686 7229</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38100"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194550263"/>
                  </a:ext>
                </a:extLst>
              </a:tr>
              <a:tr h="1116662">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Portage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rPr>
                        <a:t>Childrens Portal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(including child protection).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Paeds.referrals@srft.nhs.uk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594087755"/>
                  </a:ext>
                </a:extLst>
              </a:tr>
              <a:tr h="1116662">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Educational Psychology Service: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EPS@Salford.gov.uk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9"/>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9277685"/>
                  </a:ext>
                </a:extLst>
              </a:tr>
            </a:tbl>
          </a:graphicData>
        </a:graphic>
      </p:graphicFrame>
      <p:sp>
        <p:nvSpPr>
          <p:cNvPr id="3" name="Slide Number Placeholder 2">
            <a:extLst>
              <a:ext uri="{FF2B5EF4-FFF2-40B4-BE49-F238E27FC236}">
                <a16:creationId xmlns:a16="http://schemas.microsoft.com/office/drawing/2014/main" id="{74675B75-A08F-4B74-A339-013611134C83}"/>
              </a:ext>
            </a:extLst>
          </p:cNvPr>
          <p:cNvSpPr>
            <a:spLocks noGrp="1"/>
          </p:cNvSpPr>
          <p:nvPr>
            <p:ph type="sldNum" sz="quarter" idx="12"/>
          </p:nvPr>
        </p:nvSpPr>
        <p:spPr/>
        <p:txBody>
          <a:bodyPr/>
          <a:lstStyle/>
          <a:p>
            <a:fld id="{5D3D0DFE-D947-4B90-A61E-3CEF8DFD50AE}" type="slidenum">
              <a:rPr lang="en-GB" smtClean="0"/>
              <a:t>10</a:t>
            </a:fld>
            <a:endParaRPr lang="en-GB" dirty="0"/>
          </a:p>
        </p:txBody>
      </p:sp>
      <p:sp>
        <p:nvSpPr>
          <p:cNvPr id="8" name="Action Button: Go Home 7">
            <a:hlinkClick r:id="rId20" action="ppaction://hlinksldjump" highlightClick="1"/>
            <a:extLst>
              <a:ext uri="{FF2B5EF4-FFF2-40B4-BE49-F238E27FC236}">
                <a16:creationId xmlns:a16="http://schemas.microsoft.com/office/drawing/2014/main" id="{7C757DB9-55FB-479C-900F-42D5A21B841E}"/>
              </a:ext>
            </a:extLst>
          </p:cNvPr>
          <p:cNvSpPr/>
          <p:nvPr/>
        </p:nvSpPr>
        <p:spPr>
          <a:xfrm>
            <a:off x="10797286"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4977C0A3-2A86-4550-9F62-82938437FBC7}"/>
              </a:ext>
            </a:extLst>
          </p:cNvPr>
          <p:cNvSpPr/>
          <p:nvPr/>
        </p:nvSpPr>
        <p:spPr>
          <a:xfrm>
            <a:off x="11480887" y="1780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D5805C-CDEE-4666-BE1E-47BA96B71558}"/>
              </a:ext>
            </a:extLst>
          </p:cNvPr>
          <p:cNvSpPr/>
          <p:nvPr/>
        </p:nvSpPr>
        <p:spPr>
          <a:xfrm>
            <a:off x="10217184" y="1851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0563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06782518"/>
              </p:ext>
            </p:extLst>
          </p:nvPr>
        </p:nvGraphicFramePr>
        <p:xfrm>
          <a:off x="330200" y="570401"/>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Rio Ferdinand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Rio Ferdinand Foundation works collaboratively with young people and communities to deliver progression pathways aimed at ensuring young people are socially mobile, empowered to be independent and take </a:t>
                      </a:r>
                    </a:p>
                    <a:p>
                      <a:r>
                        <a:rPr lang="en-US" sz="1400" dirty="0">
                          <a:latin typeface="Arial" panose="020B0604020202020204" pitchFamily="34" charset="0"/>
                          <a:cs typeface="Arial" panose="020B0604020202020204" pitchFamily="34" charset="0"/>
                        </a:rPr>
                        <a:t>control of their lives and achieve their full potential.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work delivers under four strategic pillars: Health &amp; Wellbeing, </a:t>
                      </a:r>
                    </a:p>
                    <a:p>
                      <a:r>
                        <a:rPr lang="en-US" sz="1400" dirty="0">
                          <a:latin typeface="Arial" panose="020B0604020202020204" pitchFamily="34" charset="0"/>
                          <a:cs typeface="Arial" panose="020B0604020202020204" pitchFamily="34" charset="0"/>
                        </a:rPr>
                        <a:t>Safer &amp; Stronger Communities, Sport &amp; Social Inclusion and Skills &amp; Training.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Current programme </a:t>
                      </a:r>
                      <a:r>
                        <a:rPr lang="en-US" sz="1400" b="1" dirty="0">
                          <a:latin typeface="Arial" panose="020B0604020202020204" pitchFamily="34" charset="0"/>
                          <a:cs typeface="Arial" panose="020B0604020202020204" pitchFamily="34" charset="0"/>
                        </a:rPr>
                        <a:t>‘Worth My Wellbeing’  </a:t>
                      </a:r>
                      <a:r>
                        <a:rPr lang="en-US" sz="1400" dirty="0">
                          <a:latin typeface="Arial" panose="020B0604020202020204" pitchFamily="34" charset="0"/>
                          <a:cs typeface="Arial" panose="020B0604020202020204" pitchFamily="34" charset="0"/>
                        </a:rPr>
                        <a:t>supports young people’s emotional health and wellbeing at key transitional stages;</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Transitioning from primary to secondary (age 11)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Adolescents (age 12-15)</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Age 16+</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Programme includes creative workshops to build relationships and </a:t>
                      </a:r>
                    </a:p>
                    <a:p>
                      <a:r>
                        <a:rPr lang="en-US" sz="1400" dirty="0">
                          <a:latin typeface="Arial" panose="020B0604020202020204" pitchFamily="34" charset="0"/>
                          <a:cs typeface="Arial" panose="020B0604020202020204" pitchFamily="34" charset="0"/>
                        </a:rPr>
                        <a:t>resilience, accredited youth-led social action and developing </a:t>
                      </a:r>
                    </a:p>
                    <a:p>
                      <a:r>
                        <a:rPr lang="en-US" sz="1400" dirty="0">
                          <a:latin typeface="Arial" panose="020B0604020202020204" pitchFamily="34" charset="0"/>
                          <a:cs typeface="Arial" panose="020B0604020202020204" pitchFamily="34" charset="0"/>
                        </a:rPr>
                        <a:t>Ambassadors to shape and influence future mental health service and </a:t>
                      </a:r>
                    </a:p>
                    <a:p>
                      <a:r>
                        <a:rPr lang="en-US" sz="1400" dirty="0">
                          <a:latin typeface="Arial" panose="020B0604020202020204" pitchFamily="34" charset="0"/>
                          <a:cs typeface="Arial" panose="020B0604020202020204" pitchFamily="34" charset="0"/>
                        </a:rPr>
                        <a:t>provision across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WMW is led by RFF and brings together partners 42nd Street, Reform </a:t>
                      </a:r>
                    </a:p>
                    <a:p>
                      <a:r>
                        <a:rPr lang="en-US" sz="1400" dirty="0">
                          <a:latin typeface="Arial" panose="020B0604020202020204" pitchFamily="34" charset="0"/>
                          <a:cs typeface="Arial" panose="020B0604020202020204" pitchFamily="34" charset="0"/>
                        </a:rPr>
                        <a:t>Radio, SYA and Odd Arts.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Mentoring, Youth-led Social Action, Accredited Training, Progression pathways into further training, volunteering &amp; employment.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Innovation Forum, 51 Frederick Road, Salford M6 6FP</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07375 701950 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victoria@rioferdinandfoundation.com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Rio Ferdinand Foundation</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100</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23575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748266163"/>
              </p:ext>
            </p:extLst>
          </p:nvPr>
        </p:nvGraphicFramePr>
        <p:xfrm>
          <a:off x="205740" y="286827"/>
          <a:ext cx="11887201" cy="6339840"/>
        </p:xfrm>
        <a:graphic>
          <a:graphicData uri="http://schemas.openxmlformats.org/drawingml/2006/table">
            <a:tbl>
              <a:tblPr firstRow="1" bandRow="1">
                <a:tableStyleId>{5940675A-B579-460E-94D1-54222C63F5DA}</a:tableStyleId>
              </a:tblPr>
              <a:tblGrid>
                <a:gridCol w="6636400">
                  <a:extLst>
                    <a:ext uri="{9D8B030D-6E8A-4147-A177-3AD203B41FA5}">
                      <a16:colId xmlns:a16="http://schemas.microsoft.com/office/drawing/2014/main" val="676806377"/>
                    </a:ext>
                  </a:extLst>
                </a:gridCol>
                <a:gridCol w="1118566">
                  <a:extLst>
                    <a:ext uri="{9D8B030D-6E8A-4147-A177-3AD203B41FA5}">
                      <a16:colId xmlns:a16="http://schemas.microsoft.com/office/drawing/2014/main" val="3969586760"/>
                    </a:ext>
                  </a:extLst>
                </a:gridCol>
                <a:gridCol w="4132235">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Route 29</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Route29 is an integrated service and approach to supporting adolescents with complex needs. The model combines a defined culture and practice with a range of services, support and accommodation options and a team of specialists working together.  At the heart of the model is a residential Hub, which provides short-term placements and outreach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Route29 supports adolescents aged 12 to 18 who have complex needs and are in or on the edge of care, particularly those at risk of placement breakdown. This includes young people who are ‘edging to care’ - where there is a strong likelihood of progressing to edge of care without an intervention package in place.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Arial" panose="020B0604020202020204" pitchFamily="34" charset="0"/>
                          <a:ea typeface="+mn-ea"/>
                          <a:cs typeface="Arial" panose="020B0604020202020204" pitchFamily="34" charset="0"/>
                        </a:rPr>
                        <a:t>Three categories of young people are eligible to be referred to Route29: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Edge of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who are in imminent risk of becoming cared for without significant support. This includes young people who are returning to their parents or family network, who may need further support to safeguard them.</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Edging to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for whom there is a strong likelihood of them progressing to Edge of Care without an intervention package being put in place</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Placement support: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ases where a placement is highly likely to disrupt without intervention.</a:t>
                      </a:r>
                    </a:p>
                    <a:p>
                      <a:pPr marL="342900" lvl="0" indent="-342900">
                        <a:buClr>
                          <a:srgbClr val="5CA532"/>
                        </a:buClr>
                        <a:buFont typeface="+mj-lt"/>
                        <a:buAutoNum type="arabicPeriod"/>
                      </a:pP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For young people aged 16 – 18, we offer an additional level of support to those who are placed at the Salford Foyer working together through keywork sessions </a:t>
                      </a:r>
                    </a:p>
                    <a:p>
                      <a:r>
                        <a:rPr lang="en-GB" sz="1400" kern="1200" dirty="0">
                          <a:solidFill>
                            <a:schemeClr val="tx1"/>
                          </a:solidFill>
                          <a:effectLst/>
                          <a:latin typeface="Arial" panose="020B0604020202020204" pitchFamily="34" charset="0"/>
                          <a:ea typeface="+mn-ea"/>
                          <a:cs typeface="Arial" panose="020B0604020202020204" pitchFamily="34" charset="0"/>
                        </a:rPr>
                        <a:t>to build on life skills and prepare for living independently.</a:t>
                      </a:r>
                      <a:endParaRPr lang="en-US" sz="1400" dirty="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Help young people to:</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 high risk behaviour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Build and restore relationships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Maximise opportunity for planned transitions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achievement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 self-esteem, self-worth and resilience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Ensure young people in crisis receive well-organised and appropriate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Allocated keyworker to offer family support and direct intervention with Young Person.</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 Operating 365 days a year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Outreach Support Hours: 10am – 10pm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Residential Care short term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Respite Opportunities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16+ Provision for up to 12 weeks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22569">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 – 18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20525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GB" sz="1400" kern="1200" dirty="0">
                          <a:solidFill>
                            <a:schemeClr val="tx1"/>
                          </a:solidFill>
                          <a:effectLst/>
                          <a:latin typeface="Arial" panose="020B0604020202020204" pitchFamily="34" charset="0"/>
                          <a:ea typeface="+mn-ea"/>
                          <a:cs typeface="Arial" panose="020B0604020202020204" pitchFamily="34" charset="0"/>
                        </a:rPr>
                        <a:t>Social worker (Referral on Carefirst)</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36348">
                <a:tc vMerge="1">
                  <a:txBody>
                    <a:bodyPr/>
                    <a:lstStyle/>
                    <a:p>
                      <a:endParaRPr lang="en-GB" sz="1400" dirty="0">
                        <a:latin typeface="Arial" panose="020B0604020202020204" pitchFamily="34" charset="0"/>
                        <a:cs typeface="Arial" panose="020B0604020202020204" pitchFamily="34" charset="0"/>
                      </a:endParaRPr>
                    </a:p>
                  </a:txBody>
                  <a:tcPr>
                    <a:lnT w="952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Route29General@salford.gov.uk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Route29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831046" y="1105475"/>
            <a:ext cx="0" cy="56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619765" y="37795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302705" y="418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10046048" y="41605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7897CFBD-083A-43D0-9070-B65DEAE2CA1D}"/>
              </a:ext>
            </a:extLst>
          </p:cNvPr>
          <p:cNvSpPr>
            <a:spLocks noGrp="1"/>
          </p:cNvSpPr>
          <p:nvPr>
            <p:ph type="sldNum" sz="quarter" idx="12"/>
          </p:nvPr>
        </p:nvSpPr>
        <p:spPr/>
        <p:txBody>
          <a:bodyPr/>
          <a:lstStyle/>
          <a:p>
            <a:fld id="{5D3D0DFE-D947-4B90-A61E-3CEF8DFD50AE}" type="slidenum">
              <a:rPr lang="en-GB" smtClean="0"/>
              <a:t>101</a:t>
            </a:fld>
            <a:endParaRPr lang="en-GB" dirty="0"/>
          </a:p>
        </p:txBody>
      </p:sp>
    </p:spTree>
    <p:extLst>
      <p:ext uri="{BB962C8B-B14F-4D97-AF65-F5344CB8AC3E}">
        <p14:creationId xmlns:p14="http://schemas.microsoft.com/office/powerpoint/2010/main" val="1208441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93090218"/>
              </p:ext>
            </p:extLst>
          </p:nvPr>
        </p:nvGraphicFramePr>
        <p:xfrm>
          <a:off x="330200" y="570401"/>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Childrens Rights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266700" indent="-26670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information, advice and advocacy support to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cared for children, children on child protection plans, child in need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plans and young people’s plans. The service enables children to voice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views, wishes and feelings through the advocacy service and the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Children in Care Council.</a:t>
                      </a:r>
                    </a:p>
                    <a:p>
                      <a:pPr marL="266700" indent="-26670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offer: </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Facilitation of the Children in Care Council (known as The Fight for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Change Council) for children in care. Young people participate in a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range of activities to influence city leaders regarding issues that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affect cared for children.</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Independent visitor service for Looked after Children, 11 to 18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years. The volunteer gives a long-term commitment to listen, guide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advise the young person during the positive activities they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share together.</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Advocacy service for Looked after children, young people leaving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 children on a child protection plan, young person’s plan and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 in need plan. The advocate supports children and young people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raise issues and concerns they are unhappy with, understand what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is happening in their lives, make their views known and exercise choice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when decisions are being made which may include making a complaint.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Advocacy, information, signposting,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support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Main service: 6 – 18 years (up to 21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 if the young person has additional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needs)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Children in Care Council: 11- 18 years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Independent Visitor Service: 11- 18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Barnardo’s office, 222,Eccles Old Road, Salford, M6 8AL 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0161 707 0222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scrs@barnardos.org.uk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Children's Rights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102</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78195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20221087"/>
              </p:ext>
            </p:extLst>
          </p:nvPr>
        </p:nvGraphicFramePr>
        <p:xfrm>
          <a:off x="270328" y="219155"/>
          <a:ext cx="11404601" cy="6675120"/>
        </p:xfrm>
        <a:graphic>
          <a:graphicData uri="http://schemas.openxmlformats.org/drawingml/2006/table">
            <a:tbl>
              <a:tblPr firstRow="1" bandRow="1">
                <a:tableStyleId>{5940675A-B579-460E-94D1-54222C63F5DA}</a:tableStyleId>
              </a:tblPr>
              <a:tblGrid>
                <a:gridCol w="6587672">
                  <a:extLst>
                    <a:ext uri="{9D8B030D-6E8A-4147-A177-3AD203B41FA5}">
                      <a16:colId xmlns:a16="http://schemas.microsoft.com/office/drawing/2014/main" val="676806377"/>
                    </a:ext>
                  </a:extLst>
                </a:gridCol>
                <a:gridCol w="140484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Connect </a:t>
                      </a:r>
                      <a:r>
                        <a:rPr lang="en-US" sz="2800" kern="1200" dirty="0">
                          <a:solidFill>
                            <a:schemeClr val="accent1">
                              <a:lumMod val="75000"/>
                            </a:schemeClr>
                          </a:solidFill>
                          <a:effectLst/>
                          <a:latin typeface="Arial" panose="020B0604020202020204" pitchFamily="34" charset="0"/>
                          <a:ea typeface="+mn-ea"/>
                          <a:cs typeface="Arial" panose="020B0604020202020204" pitchFamily="34" charset="0"/>
                        </a:rPr>
                        <a:t>(Complex Safeguarding Hub)</a:t>
                      </a:r>
                      <a:endParaRPr lang="en-GB" sz="2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3">
                  <a:txBody>
                    <a:bodyPr/>
                    <a:lstStyle/>
                    <a:p>
                      <a:pPr marL="263525" indent="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Salford Connect is a multi-disciplinary service made up of social workers, ACT workers, parenting worker, police, health specialists and transition workers. The team offer long term, intensive support to children, young people and their parents / carers at risk of, or are experiencing Child Sexual Exploitation, Child Criminal Exploitation or involved county lines.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The service offers consultations to social workers and other professionals and can be contact for advice and information. On request they might be able to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offer briefings to teams, services and organisations along with their contribution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to SSCB multi-agency seminars and training.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None/>
                      </a:pPr>
                      <a:r>
                        <a:rPr lang="en-GB" sz="1400" kern="1200" dirty="0">
                          <a:solidFill>
                            <a:schemeClr val="accent1">
                              <a:lumMod val="75000"/>
                            </a:schemeClr>
                          </a:solidFill>
                          <a:effectLst/>
                          <a:latin typeface="Arial" panose="020B0604020202020204" pitchFamily="34" charset="0"/>
                          <a:ea typeface="+mn-ea"/>
                          <a:cs typeface="Arial" panose="020B0604020202020204" pitchFamily="34" charset="0"/>
                        </a:rPr>
                        <a:t>Support available: </a:t>
                      </a: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social workers and ACT workers on the team will spend time developing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a relationship with children, young people and their parents/carers using a strengthened  based approach. Interventions will then be bespoke to the child / young person needs and personal goals.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This work is support by the services parenting worker, nurse, speech and language therapist, CAMHS worker, Trusted Relationships Therapist and transition worker. Along with collaboration with the child/young person’s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social worker and other connected professionals and community opportunities.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police will investigate the exploitation and follow up disruption work, civil orders and the prosecutions of perpetrators.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17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65415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All children and young people being referred to Salford Connect must have a Social Worker – </a:t>
                      </a:r>
                      <a:r>
                        <a:rPr lang="en-GB" sz="1400" i="1" kern="1200" dirty="0">
                          <a:solidFill>
                            <a:schemeClr val="tx1"/>
                          </a:solidFill>
                          <a:effectLst/>
                          <a:latin typeface="Arial" panose="020B0604020202020204" pitchFamily="34" charset="0"/>
                          <a:ea typeface="+mn-ea"/>
                          <a:cs typeface="Arial" panose="020B0604020202020204" pitchFamily="34" charset="0"/>
                        </a:rPr>
                        <a:t>children and young people must give their consent to be involved with Salford Connect.</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49685">
                <a:tc vMerge="1">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Police Station, Chorley Road, Swinton, M27 6BA</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ComplexSafeguardingTeam@salfordcitycouncil.onmicrosoft.com</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279332"/>
                  </a:ext>
                </a:extLst>
              </a:tr>
              <a:tr h="184705">
                <a:tc>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bl>
          </a:graphicData>
        </a:graphic>
      </p:graphicFrame>
      <p:cxnSp>
        <p:nvCxnSpPr>
          <p:cNvPr id="6" name="Straight Connector 5">
            <a:extLst>
              <a:ext uri="{FF2B5EF4-FFF2-40B4-BE49-F238E27FC236}">
                <a16:creationId xmlns:a16="http://schemas.microsoft.com/office/drawing/2014/main" id="{9BBC639A-5CEF-497E-A260-E9D63E403D2A}"/>
              </a:ext>
            </a:extLst>
          </p:cNvPr>
          <p:cNvCxnSpPr/>
          <p:nvPr/>
        </p:nvCxnSpPr>
        <p:spPr>
          <a:xfrm>
            <a:off x="6786850" y="1136915"/>
            <a:ext cx="0" cy="554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65473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75354781"/>
              </p:ext>
            </p:extLst>
          </p:nvPr>
        </p:nvGraphicFramePr>
        <p:xfrm>
          <a:off x="270328" y="304800"/>
          <a:ext cx="11404601" cy="74038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103631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Family Partnership/Family Hub/Early Help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483346">
                <a:tc rowSpan="3">
                  <a:txBody>
                    <a:bodyPr/>
                    <a:lstStyle/>
                    <a:p>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Family Partnership Hubs are places in your local community offering services and support for families from different agencies in one building.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Early Help services are delivered to you by the Salford Family Partnership.</a:t>
                      </a:r>
                    </a:p>
                    <a:p>
                      <a:r>
                        <a:rPr lang="en-GB" sz="1400" kern="1200" dirty="0">
                          <a:solidFill>
                            <a:schemeClr val="tx1"/>
                          </a:solidFill>
                          <a:effectLst/>
                          <a:latin typeface="+mn-lt"/>
                          <a:ea typeface="+mn-ea"/>
                          <a:cs typeface="+mn-cs"/>
                        </a:rPr>
                        <a:t>We work together with partners to identify children and families who need help, support or guidance at the earliest possible opportunity.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The Salford Family Partnership enables families’ to identify their own strengths and achieve positive outcomes for themselves. Some of our services are available to everyone but we also have some more specialised services to help some of our families in Salford.</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Early Help Practitioners are based at your local hubs and they are there to support families. We use the evidence-based Salford Family Partnership Model to help you achieve positive outcomes. We can offer advice on child health, managing behaviour, sleep issues, feeding and more. We also work closely with other services and additional support can be offered with issues such as housing, finances, relationships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mn-lt"/>
                          <a:ea typeface="+mn-ea"/>
                          <a:cs typeface="+mn-cs"/>
                        </a:rPr>
                        <a:t>0-19 (up to 25 for a child with SEND)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41673">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u="sng" kern="1200" dirty="0">
                          <a:solidFill>
                            <a:schemeClr val="tx1"/>
                          </a:solidFill>
                          <a:effectLst/>
                          <a:latin typeface="+mn-lt"/>
                          <a:ea typeface="+mn-ea"/>
                          <a:cs typeface="+mn-cs"/>
                          <a:hlinkClick r:id="rId2"/>
                        </a:rPr>
                        <a:t>Family Hub Enquiry (salford.gov.uk)</a:t>
                      </a:r>
                      <a:endParaRPr lang="en-GB" sz="18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Or just search for your local hub and either phone or come in</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hlinkClick r:id="rId3"/>
                        </a:rPr>
                        <a:t>Family </a:t>
                      </a:r>
                      <a:r>
                        <a:rPr lang="en-GB" sz="1800" dirty="0" err="1">
                          <a:hlinkClick r:id="rId3"/>
                        </a:rPr>
                        <a:t>Hubs•Salford</a:t>
                      </a:r>
                      <a:r>
                        <a:rPr lang="en-GB" sz="1800" dirty="0">
                          <a:hlinkClick r:id="rId3"/>
                        </a:rPr>
                        <a:t> City Council</a:t>
                      </a:r>
                      <a:endParaRPr lang="en-GB" sz="1800" dirty="0"/>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223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dirty="0">
                          <a:hlinkClick r:id="rId3"/>
                        </a:rPr>
                        <a:t>Family </a:t>
                      </a:r>
                      <a:r>
                        <a:rPr lang="en-GB" sz="1800" dirty="0" err="1">
                          <a:hlinkClick r:id="rId3"/>
                        </a:rPr>
                        <a:t>Hubs•Salford</a:t>
                      </a:r>
                      <a:r>
                        <a:rPr lang="en-GB" sz="1800" dirty="0">
                          <a:hlinkClick r:id="rId3"/>
                        </a:rPr>
                        <a:t> City Council</a:t>
                      </a:r>
                      <a:endParaRPr lang="en-GB" sz="1800" dirty="0"/>
                    </a:p>
                    <a:p>
                      <a:r>
                        <a:rPr lang="en-GB" sz="1800" u="sng" kern="1200" dirty="0">
                          <a:solidFill>
                            <a:schemeClr val="tx1"/>
                          </a:solidFill>
                          <a:effectLst/>
                          <a:latin typeface="+mn-lt"/>
                          <a:ea typeface="+mn-ea"/>
                          <a:cs typeface="+mn-cs"/>
                          <a:hlinkClick r:id="rId4"/>
                        </a:rPr>
                        <a:t>Early help services • Salford City Council</a:t>
                      </a:r>
                      <a:endParaRPr lang="en-GB" sz="1800" kern="1200" dirty="0">
                        <a:solidFill>
                          <a:schemeClr val="tx1"/>
                        </a:solidFill>
                        <a:effectLst/>
                        <a:latin typeface="+mn-lt"/>
                        <a:ea typeface="+mn-ea"/>
                        <a:cs typeface="+mn-cs"/>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4266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range of services delivered through the Family Hubs includes antenatal and postnatal support, child health and health promotion, early help, relationship support, parenting support, youth provision, SEND provision (neurodevelopment pathway, early support, and portage), adult and child mental health support, inc. parent, infant mental health, living well, and emotional wellbeing.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104</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572156" y="1354864"/>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55D709A-0946-451E-A3DE-E9535D1E19E4}"/>
              </a:ext>
            </a:extLst>
          </p:cNvPr>
          <p:cNvSpPr/>
          <p:nvPr/>
        </p:nvSpPr>
        <p:spPr>
          <a:xfrm>
            <a:off x="10495318" y="4092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26669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83176440"/>
              </p:ext>
            </p:extLst>
          </p:nvPr>
        </p:nvGraphicFramePr>
        <p:xfrm>
          <a:off x="270328" y="304800"/>
          <a:ext cx="11404601" cy="646176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413546962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05202">
                <a:tc gridSpan="4">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Early Intervention Team</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Early Intervention Service is a specialist service providing support </a:t>
                      </a:r>
                    </a:p>
                    <a:p>
                      <a:r>
                        <a:rPr lang="en-US" sz="1400" dirty="0">
                          <a:latin typeface="Arial" panose="020B0604020202020204" pitchFamily="34" charset="0"/>
                          <a:cs typeface="Arial" panose="020B0604020202020204" pitchFamily="34" charset="0"/>
                        </a:rPr>
                        <a:t>to people aged 14 to 35 who have experienced a first episode of </a:t>
                      </a:r>
                    </a:p>
                    <a:p>
                      <a:r>
                        <a:rPr lang="en-US" sz="1400" dirty="0">
                          <a:latin typeface="Arial" panose="020B0604020202020204" pitchFamily="34" charset="0"/>
                          <a:cs typeface="Arial" panose="020B0604020202020204" pitchFamily="34" charset="0"/>
                        </a:rPr>
                        <a:t>psychosis.                                                                                                                    The Early Intervention Service aims to address problems at the earliest opportunity to reduce the impact on a person’s quality of life.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focus of the service is on ensuring that the needs of the service user come first. Each person will be encouraged to think about what ‘recovery’ means for them and what help they need to work towards this.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Working in partnership with the person and their family, the service will </a:t>
                      </a:r>
                    </a:p>
                    <a:p>
                      <a:r>
                        <a:rPr lang="en-US" sz="1400" dirty="0">
                          <a:latin typeface="Arial" panose="020B0604020202020204" pitchFamily="34" charset="0"/>
                          <a:cs typeface="Arial" panose="020B0604020202020204" pitchFamily="34" charset="0"/>
                        </a:rPr>
                        <a:t>offer support to help them to work towards their unique recovery goals.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think that our service might be helpful please discuss this with your GP.  Alternatively, you can contact us directly and make a 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Early Intervention Service,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 Wesley Street, Salford, Greater Manchester, M27 6AD-</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2133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a range of ‘talking therapies’, including Cognitive Behavioural Therapy (CBT)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for families and carers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range of social, leisure and therapeutic groups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medication and support with managing medication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and advice about housing and benefits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getting back to school, college,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university and work</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to establish social and leisure activities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that are important to you</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246291">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0161 358 2500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3539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Early Intervention Team (EIT)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105</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414994" y="1312002"/>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55D709A-0946-451E-A3DE-E9535D1E19E4}"/>
              </a:ext>
            </a:extLst>
          </p:cNvPr>
          <p:cNvSpPr/>
          <p:nvPr/>
        </p:nvSpPr>
        <p:spPr>
          <a:xfrm>
            <a:off x="10492457" y="4071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0238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59807053"/>
              </p:ext>
            </p:extLst>
          </p:nvPr>
        </p:nvGraphicFramePr>
        <p:xfrm>
          <a:off x="330200" y="570401"/>
          <a:ext cx="11404601" cy="5315968"/>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Foundation: STEER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The STEER programme supports young people at risk of being involved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in serious youth violence. Providing a free service to help young people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gain the skills and attitudes to find legitimate alternatives to criminal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activity. We want to build on their existing interests, skills, and aspirations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by providing a 1-1 mentoring service. </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 </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focus will be on early intervention and prevention looking at using positive activities to steer young people down a legitimate path helping </a:t>
                      </a:r>
                    </a:p>
                    <a:p>
                      <a:r>
                        <a:rPr lang="en-GB" sz="1400" kern="1200" dirty="0">
                          <a:solidFill>
                            <a:schemeClr val="tx1"/>
                          </a:solidFill>
                          <a:effectLst/>
                          <a:latin typeface="Arial" panose="020B0604020202020204" pitchFamily="34" charset="0"/>
                          <a:ea typeface="+mn-ea"/>
                          <a:cs typeface="Arial" panose="020B0604020202020204" pitchFamily="34" charset="0"/>
                        </a:rPr>
                        <a:t>to improve resilience, motivation and reducing risk-taking behaviours. </a:t>
                      </a:r>
                    </a:p>
                    <a:p>
                      <a:r>
                        <a:rPr lang="en-GB" sz="1400" kern="1200" dirty="0">
                          <a:solidFill>
                            <a:schemeClr val="tx1"/>
                          </a:solidFill>
                          <a:effectLst/>
                          <a:latin typeface="Arial" panose="020B0604020202020204" pitchFamily="34" charset="0"/>
                          <a:ea typeface="+mn-ea"/>
                          <a:cs typeface="Arial" panose="020B0604020202020204" pitchFamily="34" charset="0"/>
                        </a:rPr>
                        <a:t>Each young person will create their plan and set goals. They will also </a:t>
                      </a:r>
                    </a:p>
                    <a:p>
                      <a:r>
                        <a:rPr lang="en-GB" sz="1400" kern="1200" dirty="0">
                          <a:solidFill>
                            <a:schemeClr val="tx1"/>
                          </a:solidFill>
                          <a:effectLst/>
                          <a:latin typeface="Arial" panose="020B0604020202020204" pitchFamily="34" charset="0"/>
                          <a:ea typeface="+mn-ea"/>
                          <a:cs typeface="Arial" panose="020B0604020202020204" pitchFamily="34" charset="0"/>
                        </a:rPr>
                        <a:t>look to improve their social skills and develop coping mechanisms.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Sessions will focus on a range of issues specific to the individual, such </a:t>
                      </a:r>
                    </a:p>
                    <a:p>
                      <a:r>
                        <a:rPr lang="en-GB" sz="1400" kern="1200" dirty="0">
                          <a:solidFill>
                            <a:schemeClr val="tx1"/>
                          </a:solidFill>
                          <a:effectLst/>
                          <a:latin typeface="Arial" panose="020B0604020202020204" pitchFamily="34" charset="0"/>
                          <a:ea typeface="+mn-ea"/>
                          <a:cs typeface="Arial" panose="020B0604020202020204" pitchFamily="34" charset="0"/>
                        </a:rPr>
                        <a:t>as drug awareness and anger management. This will also run alongside positive activities building on existing interests and hobbies.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Young people will receive weekly 1:1 support from their mentor however additional support is accessible as and when the young person/family </a:t>
                      </a:r>
                    </a:p>
                    <a:p>
                      <a:r>
                        <a:rPr lang="en-GB" sz="1400" kern="1200" dirty="0">
                          <a:solidFill>
                            <a:schemeClr val="tx1"/>
                          </a:solidFill>
                          <a:effectLst/>
                          <a:latin typeface="Arial" panose="020B0604020202020204" pitchFamily="34" charset="0"/>
                          <a:ea typeface="+mn-ea"/>
                          <a:cs typeface="Arial" panose="020B0604020202020204" pitchFamily="34" charset="0"/>
                        </a:rPr>
                        <a:t>needs further help.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 weekly mentoring support for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12-18 years: </a:t>
                      </a:r>
                      <a:r>
                        <a:rPr lang="en-US" sz="1400" dirty="0">
                          <a:effectLst/>
                          <a:latin typeface="Arial" panose="020B0604020202020204" pitchFamily="34" charset="0"/>
                          <a:ea typeface="Calibri" panose="020F0502020204030204" pitchFamily="34" charset="0"/>
                          <a:cs typeface="Arial" panose="020B0604020202020204" pitchFamily="34" charset="0"/>
                        </a:rPr>
                        <a:t>Young people aged 10-12 who are particularly vulnerable, and/or at higher risk may be referred to the programme, depending on risks factors.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Foundation, 3 Jo Street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M5 4BD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0161 787 8500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youthservices@salfordfoundation.org.uk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Foundation</a:t>
                      </a:r>
                      <a:endParaRPr lang="en-GB" sz="1400" dirty="0">
                        <a:latin typeface="Arial" panose="020B060402020202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106</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39545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0037686"/>
              </p:ext>
            </p:extLst>
          </p:nvPr>
        </p:nvGraphicFramePr>
        <p:xfrm>
          <a:off x="270328" y="219155"/>
          <a:ext cx="11404601" cy="52594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Foyer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2">
                  <a:txBody>
                    <a:bodyPr/>
                    <a:lstStyle/>
                    <a:p>
                      <a:r>
                        <a:rPr lang="en-GB" sz="1800" kern="1200" dirty="0">
                          <a:solidFill>
                            <a:schemeClr val="tx1"/>
                          </a:solidFill>
                          <a:effectLst/>
                          <a:latin typeface="+mn-lt"/>
                          <a:ea typeface="+mn-ea"/>
                          <a:cs typeface="+mn-cs"/>
                        </a:rPr>
                        <a:t>A supported Housing scheme for 16-25 year olds, providing support with money management, job searching and accessing education/training as well as providing accommodation. </a:t>
                      </a:r>
                    </a:p>
                    <a:p>
                      <a:r>
                        <a:rPr lang="en-GB" sz="1800" kern="1200" dirty="0">
                          <a:solidFill>
                            <a:schemeClr val="tx1"/>
                          </a:solidFill>
                          <a:effectLst/>
                          <a:latin typeface="+mn-lt"/>
                          <a:ea typeface="+mn-ea"/>
                          <a:cs typeface="+mn-cs"/>
                        </a:rPr>
                        <a:t>The Foyer supports with health and wellbeing and moving onto independent living. The Foyer also has a Mother and Baby accommodation provision for families with young babies who require a supportive early years environment.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16-25 years (plus families with young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7976">
                <a:tc vMerge="1">
                  <a:txBody>
                    <a:bodyPr/>
                    <a:lstStyle/>
                    <a:p>
                      <a:endParaRPr lang="en-GB" dirty="0"/>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referral or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16176">
                <a:tc rowSpan="5">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r h="64878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Foyer, 1 Lower Seedley Road,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M6 5WX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0161 737 7778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Living Plus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107</a:t>
            </a:fld>
            <a:endParaRPr lang="en-GB" dirty="0"/>
          </a:p>
        </p:txBody>
      </p:sp>
      <p:cxnSp>
        <p:nvCxnSpPr>
          <p:cNvPr id="6" name="Straight Connector 5">
            <a:extLst>
              <a:ext uri="{FF2B5EF4-FFF2-40B4-BE49-F238E27FC236}">
                <a16:creationId xmlns:a16="http://schemas.microsoft.com/office/drawing/2014/main" id="{9BBC639A-5CEF-497E-A260-E9D63E403D2A}"/>
              </a:ext>
            </a:extLst>
          </p:cNvPr>
          <p:cNvCxnSpPr/>
          <p:nvPr/>
        </p:nvCxnSpPr>
        <p:spPr>
          <a:xfrm>
            <a:off x="6329650" y="1188050"/>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62626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73178450"/>
              </p:ext>
            </p:extLst>
          </p:nvPr>
        </p:nvGraphicFramePr>
        <p:xfrm>
          <a:off x="270328" y="547116"/>
          <a:ext cx="11404601" cy="560832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5792580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Bereavement Support Group (Salford Heart Care)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Bereavement Support Group meets fortnightly on Tuesdays from </a:t>
                      </a:r>
                    </a:p>
                    <a:p>
                      <a:r>
                        <a:rPr lang="en-US" sz="1400" dirty="0">
                          <a:latin typeface="Arial" panose="020B0604020202020204" pitchFamily="34" charset="0"/>
                          <a:cs typeface="Arial" panose="020B0604020202020204" pitchFamily="34" charset="0"/>
                        </a:rPr>
                        <a:t>10am until 12 noon.  The group is supported by our team of volunteers </a:t>
                      </a:r>
                    </a:p>
                    <a:p>
                      <a:r>
                        <a:rPr lang="en-US" sz="1400" dirty="0">
                          <a:latin typeface="Arial" panose="020B0604020202020204" pitchFamily="34" charset="0"/>
                          <a:cs typeface="Arial" panose="020B0604020202020204" pitchFamily="34" charset="0"/>
                        </a:rPr>
                        <a:t>with facilitation provided by an experienced, fully qualified counsellor.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to one counselling session available subject to demand.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sessions are supported by Salford Council’s Bereavement Service, Hamilton Davies Trust, Salford CVS and Salford Clinical Commissioning Group and City West Housing Trust</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Cadishead Band Room (Irlam Community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Locklands Lane, Irlam, M44 6RB</a:t>
                      </a: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40714">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One to one support: Therapeutic / Psychoeducational and/or at facilitated ‘closed’ group (provided by qualified practitioners and trained facilitators).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Groups: Self-help; Peer support; remembrance events (organised by voluntary groups and bereaved people as self-help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Signposting to sources of support: Information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 grief and bereavement by suicide (distributed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by local or national organisations).</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0161 707 7402</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488508">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admin@salfordheartcare.co.uk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Bereavement Support Group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108</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65339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830040255"/>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4274355146"/>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Housing Options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8581">
                <a:tc rowSpan="4"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provides advice on how to access social housing through registration with Salford Home Search and private rented accommodation through a Rental Bond Scheme.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seeks to prevent homelessness in the first instance through liaison with current landlord, family addressing issues such as rent arrears </a:t>
                      </a:r>
                    </a:p>
                    <a:p>
                      <a:r>
                        <a:rPr lang="en-US" sz="1400" dirty="0">
                          <a:latin typeface="Arial" panose="020B0604020202020204" pitchFamily="34" charset="0"/>
                          <a:cs typeface="Arial" panose="020B0604020202020204" pitchFamily="34" charset="0"/>
                        </a:rPr>
                        <a:t>by assisting with housing benefit claims, discretionary housing payment claims and referral to Welfare rights and Debt Advice where multiple debts are an issue.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703871">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Housing Options Point, 7 Wesley Street, Swinton,  M27 6AD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5939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 public telephone number available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4668768"/>
                  </a:ext>
                </a:extLst>
              </a:tr>
              <a:tr h="402735">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The service can provide advice and information on housing needs and homelessness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open Monday, Tuesday, Thursday and Friday 8:30am to 4:30pm, Wednesday 1:00pm to 4:30pm.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a sit and wait service – client presents and will be seen by a Housing Options Advisor.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Please note: </a:t>
                      </a:r>
                      <a:r>
                        <a:rPr lang="en-US" sz="1400" dirty="0">
                          <a:latin typeface="Arial" panose="020B0604020202020204" pitchFamily="34" charset="0"/>
                          <a:cs typeface="Arial" panose="020B0604020202020204" pitchFamily="34" charset="0"/>
                        </a:rPr>
                        <a:t>Where clients has no accommodation available that night they will be seen same day but might have to wait several hours.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87859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Salford Housing Options Point (SHOP)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109</a:t>
            </a:fld>
            <a:endParaRPr lang="en-GB" dirty="0"/>
          </a:p>
        </p:txBody>
      </p:sp>
      <p:cxnSp>
        <p:nvCxnSpPr>
          <p:cNvPr id="6" name="Straight Connector 5">
            <a:extLst>
              <a:ext uri="{FF2B5EF4-FFF2-40B4-BE49-F238E27FC236}">
                <a16:creationId xmlns:a16="http://schemas.microsoft.com/office/drawing/2014/main" id="{8DBDC077-6A90-4DFC-8329-680105C84470}"/>
              </a:ext>
            </a:extLst>
          </p:cNvPr>
          <p:cNvCxnSpPr/>
          <p:nvPr/>
        </p:nvCxnSpPr>
        <p:spPr>
          <a:xfrm>
            <a:off x="6390610" y="1543650"/>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9F4401C-56F1-407E-8CFD-6395CD2539FA}"/>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3B5D6B8-8478-4503-80A1-C350892237AA}"/>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1F1A3CC-207F-4F5B-AF67-DA427E001B4E}"/>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81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419349223"/>
              </p:ext>
            </p:extLst>
          </p:nvPr>
        </p:nvGraphicFramePr>
        <p:xfrm>
          <a:off x="40822" y="33640"/>
          <a:ext cx="12105753" cy="6850459"/>
        </p:xfrm>
        <a:graphic>
          <a:graphicData uri="http://schemas.openxmlformats.org/drawingml/2006/table">
            <a:tbl>
              <a:tblPr firstRow="1" bandRow="1">
                <a:tableStyleId>{5940675A-B579-460E-94D1-54222C63F5DA}</a:tableStyleId>
              </a:tblPr>
              <a:tblGrid>
                <a:gridCol w="4665521">
                  <a:extLst>
                    <a:ext uri="{9D8B030D-6E8A-4147-A177-3AD203B41FA5}">
                      <a16:colId xmlns:a16="http://schemas.microsoft.com/office/drawing/2014/main" val="3297575626"/>
                    </a:ext>
                  </a:extLst>
                </a:gridCol>
                <a:gridCol w="3618963">
                  <a:extLst>
                    <a:ext uri="{9D8B030D-6E8A-4147-A177-3AD203B41FA5}">
                      <a16:colId xmlns:a16="http://schemas.microsoft.com/office/drawing/2014/main" val="894420782"/>
                    </a:ext>
                  </a:extLst>
                </a:gridCol>
                <a:gridCol w="187960">
                  <a:extLst>
                    <a:ext uri="{9D8B030D-6E8A-4147-A177-3AD203B41FA5}">
                      <a16:colId xmlns:a16="http://schemas.microsoft.com/office/drawing/2014/main" val="1981541302"/>
                    </a:ext>
                  </a:extLst>
                </a:gridCol>
                <a:gridCol w="3633309">
                  <a:extLst>
                    <a:ext uri="{9D8B030D-6E8A-4147-A177-3AD203B41FA5}">
                      <a16:colId xmlns:a16="http://schemas.microsoft.com/office/drawing/2014/main" val="347581025"/>
                    </a:ext>
                  </a:extLst>
                </a:gridCol>
              </a:tblGrid>
              <a:tr h="644919">
                <a:tc gridSpan="4">
                  <a:txBody>
                    <a:bodyPr/>
                    <a:lstStyle/>
                    <a:p>
                      <a:r>
                        <a:rPr lang="en-GB" sz="2400" b="0" dirty="0">
                          <a:solidFill>
                            <a:schemeClr val="bg1"/>
                          </a:solidFill>
                        </a:rPr>
                        <a:t>Bereavement</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Cruse Bereavement Care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face-to-face and group support groups.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www.cruse.org.uk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Child Bereavement Service</a:t>
                      </a: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bereavement counselling service works with children, adolescents (up to age 18 years, up to 25 with SEND) and their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kern="1200" dirty="0">
                          <a:solidFill>
                            <a:schemeClr val="tx1"/>
                          </a:solidFill>
                          <a:effectLst/>
                          <a:latin typeface="+mn-lt"/>
                          <a:ea typeface="+mn-ea"/>
                          <a:cs typeface="+mn-cs"/>
                          <a:hlinkClick r:id="rId4"/>
                        </a:rPr>
                        <a:t>childbereavement@gaddum.org.uk</a:t>
                      </a:r>
                      <a:endParaRPr lang="en-GB" sz="1200" kern="1200" dirty="0">
                        <a:solidFill>
                          <a:srgbClr val="000000"/>
                        </a:solidFill>
                        <a:effectLst/>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1652218105"/>
                  </a:ext>
                </a:extLst>
              </a:tr>
              <a:tr h="370840">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file"/>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Bereavement Support Group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Bereavement Support Group meets fortnightly on Tuesdays from 10.00am – 12.00pm for anyone aged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707 7402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admin@salfordheartcare.co.uk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Winston’s Wish</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childhood bereavement charity, we offer practical support and guidance to bereaved children, their families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08088 020 021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www.winstonswish.org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Service can be accessed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7780476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Hope Again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affected by the death of someone close.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www.hopeagain.org.uk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3594087755"/>
                  </a:ext>
                </a:extLst>
              </a:tr>
              <a:tr h="370840">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GM &amp; Salford Bereavement Service</a:t>
                      </a:r>
                      <a:r>
                        <a:rPr lang="en-GB" sz="1200" dirty="0">
                          <a:effectLst/>
                          <a:latin typeface="Arial" panose="020B0604020202020204" pitchFamily="34" charset="0"/>
                          <a:ea typeface="Calibri" panose="020F0502020204030204" pitchFamily="34" charset="0"/>
                          <a:cs typeface="Arial" panose="020B0604020202020204" pitchFamily="34" charset="0"/>
                        </a:rPr>
                        <a:t>: the service </a:t>
                      </a:r>
                      <a:r>
                        <a:rPr lang="en-US" sz="1200" dirty="0">
                          <a:effectLst/>
                          <a:latin typeface="Arial" panose="020B0604020202020204" pitchFamily="34" charset="0"/>
                          <a:ea typeface="Calibri" panose="020F0502020204030204" pitchFamily="34" charset="0"/>
                          <a:cs typeface="Arial" panose="020B0604020202020204" pitchFamily="34" charset="0"/>
                        </a:rPr>
                        <a:t>can help find the right support for anyone in GM who has been bereaved or affected by a death. The service also provides support for professionals seeking advice.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referral</a:t>
                      </a:r>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0161 983 0902 / </a:t>
                      </a:r>
                      <a:r>
                        <a:rPr lang="en-GB" sz="1200" kern="1200" dirty="0">
                          <a:solidFill>
                            <a:schemeClr val="tx1"/>
                          </a:solidFill>
                          <a:effectLst/>
                          <a:latin typeface="Arial" panose="020B0604020202020204" pitchFamily="34" charset="0"/>
                          <a:ea typeface="+mn-ea"/>
                          <a:cs typeface="Arial" panose="020B0604020202020204" pitchFamily="34" charset="0"/>
                          <a:hlinkClick r:id="rId16"/>
                        </a:rPr>
                        <a:t>gmicb-sal.gm.bs@nhs.net</a:t>
                      </a:r>
                      <a:r>
                        <a:rPr lang="en-GB" sz="1200" kern="1200" dirty="0">
                          <a:solidFill>
                            <a:schemeClr val="tx1"/>
                          </a:solidFill>
                          <a:effectLst/>
                          <a:latin typeface="Arial" panose="020B0604020202020204" pitchFamily="34" charset="0"/>
                          <a:ea typeface="+mn-ea"/>
                          <a:cs typeface="Arial" panose="020B0604020202020204" pitchFamily="34" charset="0"/>
                        </a:rPr>
                        <a:t> </a:t>
                      </a:r>
                    </a:p>
                    <a:p>
                      <a:pPr>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2564953"/>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Child Bereavement UK</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families when a baby or child of any age dies or is dying, or when a child is facing bereavement.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Free helpline: 0800 02 888 40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www.childbereavementuk.org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hlinkClick r:id="rId19" action="ppaction://hlinksldjump"/>
                        </a:rPr>
                        <a:t>Suicide Bereavement UK </a:t>
                      </a:r>
                      <a:r>
                        <a:rPr lang="en-GB" sz="1200" dirty="0">
                          <a:latin typeface="Arial" panose="020B0604020202020204" pitchFamily="34" charset="0"/>
                          <a:cs typeface="Arial" panose="020B0604020202020204" pitchFamily="34" charset="0"/>
                        </a:rPr>
                        <a:t>Postvention care of those </a:t>
                      </a:r>
                    </a:p>
                    <a:p>
                      <a:r>
                        <a:rPr lang="en-GB" sz="1200" dirty="0">
                          <a:latin typeface="Arial" panose="020B0604020202020204" pitchFamily="34" charset="0"/>
                          <a:cs typeface="Arial" panose="020B0604020202020204" pitchFamily="34" charset="0"/>
                        </a:rPr>
                        <a:t>bereaved by suicide </a:t>
                      </a:r>
                      <a:r>
                        <a:rPr lang="en-GB" sz="1400" b="1" dirty="0">
                          <a:latin typeface="Arial" panose="020B0604020202020204" pitchFamily="34" charset="0"/>
                          <a:cs typeface="Arial" panose="020B0604020202020204" pitchFamily="34" charset="0"/>
                        </a:rPr>
                        <a:t>Referral: </a:t>
                      </a:r>
                      <a:r>
                        <a:rPr lang="en-GB" sz="1200" b="0" dirty="0">
                          <a:latin typeface="Arial" panose="020B0604020202020204" pitchFamily="34" charset="0"/>
                          <a:cs typeface="Arial" panose="020B0604020202020204" pitchFamily="34" charset="0"/>
                        </a:rPr>
                        <a:t>Self</a:t>
                      </a:r>
                      <a:r>
                        <a:rPr lang="en-GB" sz="1400" b="1" dirty="0">
                          <a:latin typeface="Arial" panose="020B0604020202020204" pitchFamily="34" charset="0"/>
                          <a:cs typeface="Arial" panose="020B0604020202020204" pitchFamily="34" charset="0"/>
                        </a:rPr>
                        <a:t> </a:t>
                      </a:r>
                    </a:p>
                    <a:p>
                      <a:pPr>
                        <a:lnSpc>
                          <a:spcPct val="115000"/>
                        </a:lnSpc>
                        <a:spcAft>
                          <a:spcPts val="0"/>
                        </a:spcAft>
                      </a:pPr>
                      <a:r>
                        <a:rPr lang="en-GB" sz="1400" b="1" dirty="0">
                          <a:latin typeface="Arial" panose="020B0604020202020204" pitchFamily="34" charset="0"/>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20"/>
                        </a:rPr>
                        <a:t>admin@suicidebereavementuk.com</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rowSpan="2">
                  <a:txBody>
                    <a:bodyPr/>
                    <a:lstStyle/>
                    <a:p>
                      <a:endParaRPr lang="en-GB" dirty="0"/>
                    </a:p>
                  </a:txBody>
                  <a:tcPr marL="68580" marR="68580" marT="0" marB="0">
                    <a:lnL w="1905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The Compassionate Friend</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and support for bereaved parents and their families.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0345 123 2104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www.tcf.org.uk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effectLst/>
                          <a:latin typeface="Arial" panose="020B0604020202020204" pitchFamily="34" charset="0"/>
                          <a:ea typeface="Calibri" panose="020F0502020204030204" pitchFamily="34" charset="0"/>
                          <a:cs typeface="Arial" panose="020B0604020202020204" pitchFamily="34" charset="0"/>
                          <a:hlinkClick r:id="rId22" action="ppaction://hlinksldjump"/>
                        </a:rPr>
                        <a:t>Caritas School Service </a:t>
                      </a:r>
                      <a:r>
                        <a:rPr lang="en-GB" sz="105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050" b="1" dirty="0">
                          <a:effectLst/>
                          <a:latin typeface="Arial" panose="020B0604020202020204" pitchFamily="34" charset="0"/>
                          <a:ea typeface="Calibri" panose="020F0502020204030204" pitchFamily="34" charset="0"/>
                          <a:cs typeface="Arial" panose="020B0604020202020204" pitchFamily="34" charset="0"/>
                        </a:rPr>
                        <a:t>Contact:</a:t>
                      </a:r>
                      <a:r>
                        <a:rPr lang="en-GB" sz="1050" dirty="0">
                          <a:effectLst/>
                          <a:latin typeface="Arial" panose="020B0604020202020204" pitchFamily="34" charset="0"/>
                          <a:ea typeface="Calibri" panose="020F0502020204030204" pitchFamily="34" charset="0"/>
                          <a:cs typeface="Arial" panose="020B0604020202020204" pitchFamily="34" charset="0"/>
                        </a:rPr>
                        <a:t> 0161 817 2250 </a:t>
                      </a:r>
                      <a:r>
                        <a:rPr lang="en-GB" sz="1050" dirty="0">
                          <a:effectLst/>
                          <a:latin typeface="Arial" panose="020B0604020202020204" pitchFamily="34" charset="0"/>
                          <a:ea typeface="Calibri" panose="020F0502020204030204" pitchFamily="34" charset="0"/>
                          <a:cs typeface="Arial" panose="020B0604020202020204" pitchFamily="34" charset="0"/>
                          <a:hlinkClick r:id="rId23"/>
                        </a:rPr>
                        <a:t>schoolsadmin@caritassalford.org.uk</a:t>
                      </a:r>
                      <a:r>
                        <a:rPr lang="en-GB" sz="1050" dirty="0">
                          <a:effectLst/>
                          <a:latin typeface="Arial" panose="020B0604020202020204" pitchFamily="34" charset="0"/>
                          <a:ea typeface="Calibri" panose="020F050202020403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692075705"/>
                  </a:ext>
                </a:extLst>
              </a:tr>
            </a:tbl>
          </a:graphicData>
        </a:graphic>
      </p:graphicFrame>
      <p:sp>
        <p:nvSpPr>
          <p:cNvPr id="3" name="Slide Number Placeholder 2">
            <a:extLst>
              <a:ext uri="{FF2B5EF4-FFF2-40B4-BE49-F238E27FC236}">
                <a16:creationId xmlns:a16="http://schemas.microsoft.com/office/drawing/2014/main" id="{CE7EEBBF-39EA-4787-8B5F-E8AA979731F5}"/>
              </a:ext>
            </a:extLst>
          </p:cNvPr>
          <p:cNvSpPr>
            <a:spLocks noGrp="1"/>
          </p:cNvSpPr>
          <p:nvPr>
            <p:ph type="sldNum" sz="quarter" idx="12"/>
          </p:nvPr>
        </p:nvSpPr>
        <p:spPr/>
        <p:txBody>
          <a:bodyPr/>
          <a:lstStyle/>
          <a:p>
            <a:fld id="{5D3D0DFE-D947-4B90-A61E-3CEF8DFD50AE}" type="slidenum">
              <a:rPr lang="en-GB" smtClean="0"/>
              <a:t>11</a:t>
            </a:fld>
            <a:endParaRPr lang="en-GB" dirty="0"/>
          </a:p>
        </p:txBody>
      </p:sp>
      <p:sp>
        <p:nvSpPr>
          <p:cNvPr id="7" name="Action Button: Go Home 6">
            <a:hlinkClick r:id="rId24" action="ppaction://hlinksldjump" highlightClick="1"/>
            <a:extLst>
              <a:ext uri="{FF2B5EF4-FFF2-40B4-BE49-F238E27FC236}">
                <a16:creationId xmlns:a16="http://schemas.microsoft.com/office/drawing/2014/main" id="{B0656251-126A-4CA7-9AAF-2CE85E645C80}"/>
              </a:ext>
            </a:extLst>
          </p:cNvPr>
          <p:cNvSpPr/>
          <p:nvPr/>
        </p:nvSpPr>
        <p:spPr>
          <a:xfrm>
            <a:off x="10782300" y="111818"/>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06FB22-434F-48E8-B17C-79A4AC3F606F}"/>
              </a:ext>
            </a:extLst>
          </p:cNvPr>
          <p:cNvSpPr/>
          <p:nvPr/>
        </p:nvSpPr>
        <p:spPr>
          <a:xfrm>
            <a:off x="11465240" y="1796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B68801-3C13-45BC-9375-7B697349D7DE}"/>
              </a:ext>
            </a:extLst>
          </p:cNvPr>
          <p:cNvSpPr/>
          <p:nvPr/>
        </p:nvSpPr>
        <p:spPr>
          <a:xfrm>
            <a:off x="10208583" y="1768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18594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156715"/>
              </p:ext>
            </p:extLst>
          </p:nvPr>
        </p:nvGraphicFramePr>
        <p:xfrm>
          <a:off x="270328" y="604266"/>
          <a:ext cx="11404601" cy="581396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 Salford Independent Domestic Abuse Support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5">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Salford Independent Domestic Abuse Support Service (SIDASS) </a:t>
                      </a:r>
                    </a:p>
                    <a:p>
                      <a:r>
                        <a:rPr lang="en-US" sz="1400" dirty="0">
                          <a:latin typeface="Arial" panose="020B0604020202020204" pitchFamily="34" charset="0"/>
                          <a:cs typeface="Arial" panose="020B0604020202020204" pitchFamily="34" charset="0"/>
                        </a:rPr>
                        <a:t>provides independent advocacy and specialised support to victims </a:t>
                      </a:r>
                    </a:p>
                    <a:p>
                      <a:r>
                        <a:rPr lang="en-US" sz="1400" dirty="0">
                          <a:latin typeface="Arial" panose="020B0604020202020204" pitchFamily="34" charset="0"/>
                          <a:cs typeface="Arial" panose="020B0604020202020204" pitchFamily="34" charset="0"/>
                        </a:rPr>
                        <a:t>living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offer advice and support on safety planning, crisis work, civil </a:t>
                      </a:r>
                    </a:p>
                    <a:p>
                      <a:r>
                        <a:rPr lang="en-US" sz="1400" dirty="0">
                          <a:latin typeface="Arial" panose="020B0604020202020204" pitchFamily="34" charset="0"/>
                          <a:cs typeface="Arial" panose="020B0604020202020204" pitchFamily="34" charset="0"/>
                        </a:rPr>
                        <a:t>and criminal remedies, housing advice, finances, health issues and work </a:t>
                      </a:r>
                    </a:p>
                    <a:p>
                      <a:r>
                        <a:rPr lang="en-US" sz="1400" dirty="0">
                          <a:latin typeface="Arial" panose="020B0604020202020204" pitchFamily="34" charset="0"/>
                          <a:cs typeface="Arial" panose="020B0604020202020204" pitchFamily="34" charset="0"/>
                        </a:rPr>
                        <a:t>with families to improve issues around child protection where domestic </a:t>
                      </a:r>
                    </a:p>
                    <a:p>
                      <a:r>
                        <a:rPr lang="en-US" sz="1400" dirty="0">
                          <a:latin typeface="Arial" panose="020B0604020202020204" pitchFamily="34" charset="0"/>
                          <a:cs typeface="Arial" panose="020B0604020202020204" pitchFamily="34" charset="0"/>
                        </a:rPr>
                        <a:t>abuse is a prevalent factor. The victim is supported by a qualified Independent Domestic Abuse Advocate through a safety and support </a:t>
                      </a:r>
                    </a:p>
                    <a:p>
                      <a:r>
                        <a:rPr lang="en-US" sz="1400" dirty="0">
                          <a:latin typeface="Arial" panose="020B0604020202020204" pitchFamily="34" charset="0"/>
                          <a:cs typeface="Arial" panose="020B0604020202020204" pitchFamily="34" charset="0"/>
                        </a:rPr>
                        <a:t>plan to improve their safety and encourage the best possible outcomes </a:t>
                      </a:r>
                    </a:p>
                    <a:p>
                      <a:r>
                        <a:rPr lang="en-US" sz="1400" dirty="0">
                          <a:latin typeface="Arial" panose="020B0604020202020204" pitchFamily="34" charset="0"/>
                          <a:cs typeface="Arial" panose="020B0604020202020204" pitchFamily="34" charset="0"/>
                        </a:rPr>
                        <a:t>from other statutory and voluntary agencies.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SIDASS links into the council’s Sanctuary scheme which provides security equipment to homes to enable victims to feel safe and to stay in their own home.</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hlinkClick r:id="rId3"/>
                        </a:rPr>
                        <a:t>Guidance for survivors </a:t>
                      </a: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hlinkClick r:id="rId4"/>
                        </a:rPr>
                        <a:t>Guidance for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793 3232.  Lines are staffed Monday to Friday from 1:00pm – 4pm,  and there is an answer phone outside of these hours. </a:t>
                      </a: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If we are unable to answer your call, or you need support outside of these hours, you should contact the 24-hour National Domestic Violence Free-phone Helpline on: 0808 2000 247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94328">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accent1"/>
                          </a:solidFill>
                          <a:latin typeface="Arial" panose="020B0604020202020204" pitchFamily="34" charset="0"/>
                          <a:cs typeface="Arial" panose="020B0604020202020204" pitchFamily="34" charset="0"/>
                        </a:rPr>
                        <a:t>Website</a:t>
                      </a:r>
                      <a:endParaRPr lang="en-GB" sz="1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SIDASS </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110</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45297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64941" y="7075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19800" y="75050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7578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08773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38891393"/>
              </p:ext>
            </p:extLst>
          </p:nvPr>
        </p:nvGraphicFramePr>
        <p:xfrm>
          <a:off x="270328" y="328158"/>
          <a:ext cx="11404601" cy="5916550"/>
        </p:xfrm>
        <a:graphic>
          <a:graphicData uri="http://schemas.openxmlformats.org/drawingml/2006/table">
            <a:tbl>
              <a:tblPr firstRow="1" bandRow="1">
                <a:tableStyleId>{5940675A-B579-460E-94D1-54222C63F5DA}</a:tableStyleId>
              </a:tblPr>
              <a:tblGrid>
                <a:gridCol w="5953051">
                  <a:extLst>
                    <a:ext uri="{9D8B030D-6E8A-4147-A177-3AD203B41FA5}">
                      <a16:colId xmlns:a16="http://schemas.microsoft.com/office/drawing/2014/main" val="676806377"/>
                    </a:ext>
                  </a:extLst>
                </a:gridCol>
                <a:gridCol w="1651379">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531057">
                <a:tc gridSpan="3">
                  <a:txBody>
                    <a:bodyPr/>
                    <a:lstStyle/>
                    <a:p>
                      <a:r>
                        <a:rPr lang="en-US" sz="2800" dirty="0">
                          <a:solidFill>
                            <a:schemeClr val="accent1">
                              <a:lumMod val="75000"/>
                            </a:schemeClr>
                          </a:solidFill>
                          <a:latin typeface="Arial" panose="020B0604020202020204" pitchFamily="34" charset="0"/>
                          <a:cs typeface="Arial" panose="020B0604020202020204" pitchFamily="34" charset="0"/>
                        </a:rPr>
                        <a:t>Salford Information, Advice &amp; Support Service (SIASS)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Salford Information, Advice &amp; Support Service (SIASS) </a:t>
                      </a:r>
                    </a:p>
                    <a:p>
                      <a:r>
                        <a:rPr lang="en-US" sz="1400" dirty="0">
                          <a:latin typeface="Arial" panose="020B0604020202020204" pitchFamily="34" charset="0"/>
                          <a:cs typeface="Arial" panose="020B0604020202020204" pitchFamily="34" charset="0"/>
                        </a:rPr>
                        <a:t>offers information, advice and support to children, young people </a:t>
                      </a:r>
                    </a:p>
                    <a:p>
                      <a:r>
                        <a:rPr lang="en-US" sz="1400" dirty="0">
                          <a:latin typeface="Arial" panose="020B0604020202020204" pitchFamily="34" charset="0"/>
                          <a:cs typeface="Arial" panose="020B0604020202020204" pitchFamily="34" charset="0"/>
                        </a:rPr>
                        <a:t>And parents about special educational needs and disability, </a:t>
                      </a:r>
                    </a:p>
                    <a:p>
                      <a:r>
                        <a:rPr lang="en-US" sz="1400" dirty="0">
                          <a:latin typeface="Arial" panose="020B0604020202020204" pitchFamily="34" charset="0"/>
                          <a:cs typeface="Arial" panose="020B0604020202020204" pitchFamily="34" charset="0"/>
                        </a:rPr>
                        <a:t>including matters relating to health and social care.  SIASS have </a:t>
                      </a:r>
                    </a:p>
                    <a:p>
                      <a:r>
                        <a:rPr lang="en-US" sz="1400" dirty="0">
                          <a:latin typeface="Arial" panose="020B0604020202020204" pitchFamily="34" charset="0"/>
                          <a:cs typeface="Arial" panose="020B0604020202020204" pitchFamily="34" charset="0"/>
                        </a:rPr>
                        <a:t>a role in ensuring your views are heard, understood and </a:t>
                      </a:r>
                    </a:p>
                    <a:p>
                      <a:r>
                        <a:rPr lang="en-US" sz="1400" dirty="0">
                          <a:latin typeface="Arial" panose="020B0604020202020204" pitchFamily="34" charset="0"/>
                          <a:cs typeface="Arial" panose="020B0604020202020204" pitchFamily="34" charset="0"/>
                        </a:rPr>
                        <a:t>respected.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SIASS are a free, dedicated, confidential and impartial service </a:t>
                      </a:r>
                    </a:p>
                    <a:p>
                      <a:r>
                        <a:rPr lang="en-US" sz="1400" dirty="0">
                          <a:latin typeface="Arial" panose="020B0604020202020204" pitchFamily="34" charset="0"/>
                          <a:cs typeface="Arial" panose="020B0604020202020204" pitchFamily="34" charset="0"/>
                        </a:rPr>
                        <a:t>offering a single point of regular and consistent contact.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can explain how special educational needs are identified and assessed, who you should talk to, and we can inform you of your</a:t>
                      </a:r>
                    </a:p>
                    <a:p>
                      <a:r>
                        <a:rPr lang="en-US" sz="1400" dirty="0">
                          <a:latin typeface="Arial" panose="020B0604020202020204" pitchFamily="34" charset="0"/>
                          <a:cs typeface="Arial" panose="020B0604020202020204" pitchFamily="34" charset="0"/>
                        </a:rPr>
                        <a:t>rights and responsibilities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Arranging or attending meetings with school, college, the local authority, health/social services or other agencies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Writing letters and reports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Annual reviews of statements and education, health and care plans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City Council's processes for resolving disagreements and its complaints procedures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0349 / 0343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siass@salford.gov.uk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8383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Information Advice and Support Services (SIASS)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111</a:t>
            </a:fld>
            <a:endParaRPr lang="en-GB" dirty="0"/>
          </a:p>
        </p:txBody>
      </p:sp>
      <p:cxnSp>
        <p:nvCxnSpPr>
          <p:cNvPr id="6" name="Straight Connector 5">
            <a:extLst>
              <a:ext uri="{FF2B5EF4-FFF2-40B4-BE49-F238E27FC236}">
                <a16:creationId xmlns:a16="http://schemas.microsoft.com/office/drawing/2014/main" id="{06586F0B-4485-4AB1-A550-414EAD5F98CA}"/>
              </a:ext>
            </a:extLst>
          </p:cNvPr>
          <p:cNvCxnSpPr/>
          <p:nvPr/>
        </p:nvCxnSpPr>
        <p:spPr>
          <a:xfrm>
            <a:off x="5777200" y="1308819"/>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9AB092D-A44D-4D3F-AF1E-7E5C903E698C}"/>
              </a:ext>
            </a:extLst>
          </p:cNvPr>
          <p:cNvSpPr/>
          <p:nvPr/>
        </p:nvSpPr>
        <p:spPr>
          <a:xfrm>
            <a:off x="10508223" y="40711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16036CC-9744-4160-9D73-5E9BFC6ED542}"/>
              </a:ext>
            </a:extLst>
          </p:cNvPr>
          <p:cNvSpPr/>
          <p:nvPr/>
        </p:nvSpPr>
        <p:spPr>
          <a:xfrm>
            <a:off x="11191163" y="44805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067181B-0810-408F-99E5-54C358AE5B44}"/>
              </a:ext>
            </a:extLst>
          </p:cNvPr>
          <p:cNvSpPr/>
          <p:nvPr/>
        </p:nvSpPr>
        <p:spPr>
          <a:xfrm>
            <a:off x="9934506" y="44520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19911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16105617"/>
              </p:ext>
            </p:extLst>
          </p:nvPr>
        </p:nvGraphicFramePr>
        <p:xfrm>
          <a:off x="270328" y="547116"/>
          <a:ext cx="11404601" cy="5960112"/>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126333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Young Carers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2" gridSpan="2">
                  <a:txBody>
                    <a:bodyPr/>
                    <a:lstStyle/>
                    <a:p>
                      <a:endParaRPr lang="en-US" sz="6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Salford Carers Centre provides a service to carers of all ages </a:t>
                      </a:r>
                    </a:p>
                    <a:p>
                      <a:r>
                        <a:rPr lang="en-US" sz="1400" dirty="0">
                          <a:latin typeface="Arial" panose="020B0604020202020204" pitchFamily="34" charset="0"/>
                          <a:cs typeface="Arial" panose="020B0604020202020204" pitchFamily="34" charset="0"/>
                        </a:rPr>
                        <a:t>including young (under the age of 18) and young adult carers</a:t>
                      </a:r>
                    </a:p>
                    <a:p>
                      <a:r>
                        <a:rPr lang="en-US" sz="1400" dirty="0">
                          <a:latin typeface="Arial" panose="020B0604020202020204" pitchFamily="34" charset="0"/>
                          <a:cs typeface="Arial" panose="020B0604020202020204" pitchFamily="34" charset="0"/>
                        </a:rPr>
                        <a:t>(18 – 25).</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carer is someone under 18 who helps look after someone </a:t>
                      </a:r>
                    </a:p>
                    <a:p>
                      <a:r>
                        <a:rPr lang="en-US" sz="1400" dirty="0">
                          <a:latin typeface="Arial" panose="020B0604020202020204" pitchFamily="34" charset="0"/>
                          <a:cs typeface="Arial" panose="020B0604020202020204" pitchFamily="34" charset="0"/>
                        </a:rPr>
                        <a:t>in their family, or a friend, who is ill, disabled or misuses drugs or </a:t>
                      </a:r>
                    </a:p>
                    <a:p>
                      <a:r>
                        <a:rPr lang="en-US" sz="1400" dirty="0">
                          <a:latin typeface="Arial" panose="020B0604020202020204" pitchFamily="34" charset="0"/>
                          <a:cs typeface="Arial" panose="020B0604020202020204" pitchFamily="34" charset="0"/>
                        </a:rPr>
                        <a:t>alcohol.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adult carer is someone aged18 - 25 who helps look after </a:t>
                      </a:r>
                    </a:p>
                    <a:p>
                      <a:r>
                        <a:rPr lang="en-US" sz="1400" dirty="0">
                          <a:latin typeface="Arial" panose="020B0604020202020204" pitchFamily="34" charset="0"/>
                          <a:cs typeface="Arial" panose="020B0604020202020204" pitchFamily="34" charset="0"/>
                        </a:rPr>
                        <a:t>someone in their family, or a friend, who is ill, disabled or misuses </a:t>
                      </a:r>
                    </a:p>
                    <a:p>
                      <a:r>
                        <a:rPr lang="en-US" sz="1400" dirty="0">
                          <a:latin typeface="Arial" panose="020B0604020202020204" pitchFamily="34" charset="0"/>
                          <a:cs typeface="Arial" panose="020B0604020202020204" pitchFamily="34" charset="0"/>
                        </a:rPr>
                        <a:t>drugs or alcohol.</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carers (up to 18)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adult carers (18-25)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9008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Self-referral / professional referral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Professionals can refer to Salford Carers Centre via this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link</a:t>
                      </a:r>
                      <a:r>
                        <a:rPr lang="en-GB" sz="1400" kern="1200" dirty="0">
                          <a:solidFill>
                            <a:schemeClr val="tx1"/>
                          </a:solidFill>
                          <a:effectLst/>
                          <a:latin typeface="Arial" panose="020B0604020202020204" pitchFamily="34" charset="0"/>
                          <a:ea typeface="+mn-ea"/>
                          <a:cs typeface="Arial" panose="020B0604020202020204" pitchFamily="34" charset="0"/>
                        </a:rPr>
                        <a:t> choosing ‘Child in need of support’ option.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Carers can self-refer. Referral forms for carers of all ages can be downloaded from the website. </a:t>
                      </a:r>
                      <a:endPar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Individually tailored support packages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Regular individual sessions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while attending school and in transition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Opportunities to achieve, have fun and have</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breaks from the caring role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accessing other support and financial help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support</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34 St Georges Way, Salford, M6 6SU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69353">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salford.carers@gaddum.org.uk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6"/>
                        </a:rPr>
                        <a:t>The Gaddum Centre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112</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244306" y="1446114"/>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1E5F25AD-AC14-4D31-BE66-11634A5D5EFB}"/>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56992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17431577"/>
              </p:ext>
            </p:extLst>
          </p:nvPr>
        </p:nvGraphicFramePr>
        <p:xfrm>
          <a:off x="239470" y="334676"/>
          <a:ext cx="11288073" cy="6390388"/>
        </p:xfrm>
        <a:graphic>
          <a:graphicData uri="http://schemas.openxmlformats.org/drawingml/2006/table">
            <a:tbl>
              <a:tblPr firstRow="1" bandRow="1">
                <a:tableStyleId>{5940675A-B579-460E-94D1-54222C63F5DA}</a:tableStyleId>
              </a:tblPr>
              <a:tblGrid>
                <a:gridCol w="5976000">
                  <a:extLst>
                    <a:ext uri="{9D8B030D-6E8A-4147-A177-3AD203B41FA5}">
                      <a16:colId xmlns:a16="http://schemas.microsoft.com/office/drawing/2014/main" val="676806377"/>
                    </a:ext>
                  </a:extLst>
                </a:gridCol>
                <a:gridCol w="1793509">
                  <a:extLst>
                    <a:ext uri="{9D8B030D-6E8A-4147-A177-3AD203B41FA5}">
                      <a16:colId xmlns:a16="http://schemas.microsoft.com/office/drawing/2014/main" val="3969586760"/>
                    </a:ext>
                  </a:extLst>
                </a:gridCol>
                <a:gridCol w="3518564">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CAMHS for Cared for Children (</a:t>
                      </a:r>
                      <a:r>
                        <a:rPr lang="en-GB" sz="2800" b="0" dirty="0" err="1">
                          <a:solidFill>
                            <a:schemeClr val="accent1">
                              <a:lumMod val="75000"/>
                            </a:schemeClr>
                          </a:solidFill>
                          <a:latin typeface="Arial" panose="020B0604020202020204" pitchFamily="34" charset="0"/>
                          <a:cs typeface="Arial" panose="020B0604020202020204" pitchFamily="34" charset="0"/>
                        </a:rPr>
                        <a:t>Starlac</a:t>
                      </a:r>
                      <a:r>
                        <a:rPr lang="en-GB" sz="2800" b="0" dirty="0">
                          <a:solidFill>
                            <a:schemeClr val="accent1">
                              <a:lumMod val="75000"/>
                            </a:schemeClr>
                          </a:solidFill>
                          <a:latin typeface="Arial" panose="020B0604020202020204" pitchFamily="34" charset="0"/>
                          <a:cs typeface="Arial" panose="020B0604020202020204" pitchFamily="34" charset="0"/>
                        </a:rPr>
                        <a: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lgn="just">
                        <a:buFont typeface="Wingdings" panose="05000000000000000000" pitchFamily="2" charset="2"/>
                        <a:buNone/>
                      </a:pPr>
                      <a:r>
                        <a:rPr lang="en-GB" sz="1400" dirty="0">
                          <a:latin typeface="Arial" panose="020B0604020202020204" pitchFamily="34" charset="0"/>
                          <a:cs typeface="Arial" panose="020B0604020202020204" pitchFamily="34" charset="0"/>
                        </a:rPr>
                        <a:t>Salford CAMHS for Cared For Children (STARLAC) is a multi-disciplinary team, including psychologists, psychotherapists, mental health practitioners and therapeutic social workers. The service provides an accessible and responsive mental health and emotional wellbeing service to Cared For Children and young people, their families, carers and significant adults in their lives. </a:t>
                      </a:r>
                    </a:p>
                    <a:p>
                      <a:pPr marL="0" indent="0" algn="just">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0" indent="0" algn="just">
                        <a:buFont typeface="Wingdings" panose="05000000000000000000" pitchFamily="2" charset="2"/>
                        <a:buNone/>
                      </a:pPr>
                      <a:r>
                        <a:rPr lang="en-GB" sz="1400" dirty="0">
                          <a:latin typeface="Arial" panose="020B0604020202020204" pitchFamily="34" charset="0"/>
                          <a:cs typeface="Arial" panose="020B0604020202020204" pitchFamily="34" charset="0"/>
                        </a:rPr>
                        <a:t>The service provides a range of support to young people living in or outside of Salford depending on their circumstances, and will work with carers in fostering and residential care, including the private, voluntary and independent sector.</a:t>
                      </a:r>
                    </a:p>
                    <a:p>
                      <a:pPr marL="0" indent="0" algn="just">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0" indent="0" algn="just">
                        <a:buFont typeface="Wingdings" panose="05000000000000000000" pitchFamily="2" charset="2"/>
                        <a:buNone/>
                      </a:pPr>
                      <a:r>
                        <a:rPr lang="en-GB" sz="1400" dirty="0">
                          <a:latin typeface="Arial" panose="020B0604020202020204" pitchFamily="34" charset="0"/>
                          <a:cs typeface="Arial" panose="020B0604020202020204" pitchFamily="34" charset="0"/>
                        </a:rPr>
                        <a:t>The service provides support to children and young people who are subject to Interim or Full Care Orders, Section 20, or Placement Orders.</a:t>
                      </a:r>
                    </a:p>
                    <a:p>
                      <a:pPr marL="0" indent="0" algn="just">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0" indent="0" algn="just">
                        <a:buFont typeface="Wingdings" panose="05000000000000000000" pitchFamily="2" charset="2"/>
                        <a:buNone/>
                      </a:pPr>
                      <a:r>
                        <a:rPr lang="en-GB" sz="1400" dirty="0">
                          <a:latin typeface="Arial" panose="020B0604020202020204" pitchFamily="34" charset="0"/>
                          <a:cs typeface="Arial" panose="020B0604020202020204" pitchFamily="34" charset="0"/>
                        </a:rPr>
                        <a:t>In addition to responding to referrals, the service also provides an emotional health and wellbeing screening pathway for all Cared For children aged five and over. This is described separately in the directory under </a:t>
                      </a:r>
                      <a:r>
                        <a:rPr lang="en-GB" sz="1400" b="1" dirty="0">
                          <a:latin typeface="Arial" panose="020B0604020202020204" pitchFamily="34" charset="0"/>
                          <a:cs typeface="Arial" panose="020B0604020202020204" pitchFamily="34" charset="0"/>
                        </a:rPr>
                        <a:t>‘i-START’.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Mental health and emotional wellbeing support for children and young people in care, their carers, and the professional network supporting them. This includes: Assessment, therapy, consultations, family work and risk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Social Workers: </a:t>
                      </a:r>
                      <a:r>
                        <a:rPr lang="en-GB" sz="1200" b="0" dirty="0">
                          <a:effectLst/>
                          <a:latin typeface="Arial" panose="020B0604020202020204" pitchFamily="34" charset="0"/>
                          <a:ea typeface="Calibri" panose="020F0502020204030204" pitchFamily="34" charset="0"/>
                          <a:cs typeface="Arial" panose="020B0604020202020204" pitchFamily="34" charset="0"/>
                        </a:rPr>
                        <a:t>Submit STARLAC referral form on Liquid Logic to: mft.salford-camhs-caredforchildren@nhs.net </a:t>
                      </a:r>
                    </a:p>
                    <a:p>
                      <a:pPr algn="l">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Other professionals: </a:t>
                      </a:r>
                      <a:r>
                        <a:rPr lang="en-GB" sz="1200" b="0" dirty="0">
                          <a:effectLst/>
                          <a:latin typeface="Arial" panose="020B0604020202020204" pitchFamily="34" charset="0"/>
                          <a:ea typeface="Calibri" panose="020F0502020204030204" pitchFamily="34" charset="0"/>
                          <a:cs typeface="Arial" panose="020B0604020202020204" pitchFamily="34" charset="0"/>
                        </a:rPr>
                        <a:t>(with consent of allocated Social Worker) via MFT CAMHS referral form to mft.salford-camhs-caredforchildren@nhs.net </a:t>
                      </a:r>
                    </a:p>
                    <a:p>
                      <a:pPr algn="l">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Self-referrals: </a:t>
                      </a:r>
                      <a:r>
                        <a:rPr lang="en-GB" sz="1200" b="0" dirty="0">
                          <a:effectLst/>
                          <a:latin typeface="Arial" panose="020B0604020202020204" pitchFamily="34" charset="0"/>
                          <a:ea typeface="Calibri" panose="020F0502020204030204" pitchFamily="34" charset="0"/>
                          <a:cs typeface="Arial" panose="020B0604020202020204" pitchFamily="34" charset="0"/>
                        </a:rPr>
                        <a:t>Call 0161 779 7832 to make a telephone self-referral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Civic Centre, Chorley Road, Swinton, M27 5AW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0161 779 7832 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i="0" kern="1200" dirty="0">
                          <a:solidFill>
                            <a:schemeClr val="tx1"/>
                          </a:solidFill>
                          <a:effectLst/>
                          <a:latin typeface="+mn-lt"/>
                          <a:ea typeface="+mn-ea"/>
                          <a:cs typeface="+mn-cs"/>
                          <a:hlinkClick r:id="rId3"/>
                        </a:rPr>
                        <a:t>Mft.salford-camhs-caredforchildren@nhs.net</a:t>
                      </a:r>
                      <a:r>
                        <a:rPr lang="en-GB" sz="1400" b="0" i="0" kern="1200" dirty="0">
                          <a:solidFill>
                            <a:schemeClr val="tx1"/>
                          </a:solidFill>
                          <a:effectLst/>
                          <a:latin typeface="+mn-lt"/>
                          <a:ea typeface="+mn-ea"/>
                          <a:cs typeface="+mn-cs"/>
                        </a:rPr>
                        <a:t>  </a:t>
                      </a:r>
                      <a:r>
                        <a:rPr lang="en-GB" sz="1400" b="0" i="0" kern="1200" dirty="0">
                          <a:solidFill>
                            <a:schemeClr val="tx1"/>
                          </a:solidFill>
                          <a:effectLst/>
                          <a:latin typeface="+mn-lt"/>
                          <a:ea typeface="+mn-ea"/>
                          <a:cs typeface="+mn-cs"/>
                          <a:hlinkClick r:id="rId4"/>
                        </a:rPr>
                        <a:t>Deborah.leadbetter@mft.nhs.uk</a:t>
                      </a:r>
                      <a:r>
                        <a:rPr lang="en-GB" sz="1400" b="0" i="0" kern="1200" dirty="0">
                          <a:solidFill>
                            <a:schemeClr val="tx1"/>
                          </a:solidFill>
                          <a:effectLst/>
                          <a:latin typeface="+mn-lt"/>
                          <a:ea typeface="+mn-ea"/>
                          <a:cs typeface="+mn-cs"/>
                        </a:rPr>
                        <a:t>    </a:t>
                      </a:r>
                      <a:r>
                        <a:rPr lang="en-GB" sz="1400" b="0" i="0" kern="1200" dirty="0">
                          <a:solidFill>
                            <a:schemeClr val="tx1"/>
                          </a:solidFill>
                          <a:effectLst/>
                          <a:latin typeface="+mn-lt"/>
                          <a:ea typeface="+mn-ea"/>
                          <a:cs typeface="+mn-cs"/>
                          <a:hlinkClick r:id="rId5"/>
                        </a:rPr>
                        <a:t>James.hyman@mft.nhs.uk</a:t>
                      </a:r>
                      <a:r>
                        <a:rPr lang="en-GB" sz="1400" b="0" i="0" kern="1200" dirty="0">
                          <a:solidFill>
                            <a:schemeClr val="tx1"/>
                          </a:solidFill>
                          <a:effectLst/>
                          <a:latin typeface="+mn-lt"/>
                          <a:ea typeface="+mn-ea"/>
                          <a:cs typeface="+mn-cs"/>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113</a:t>
            </a:fld>
            <a:endParaRPr lang="en-GB" dirty="0"/>
          </a:p>
        </p:txBody>
      </p:sp>
      <p:cxnSp>
        <p:nvCxnSpPr>
          <p:cNvPr id="6" name="Straight Connector 5">
            <a:extLst>
              <a:ext uri="{FF2B5EF4-FFF2-40B4-BE49-F238E27FC236}">
                <a16:creationId xmlns:a16="http://schemas.microsoft.com/office/drawing/2014/main" id="{18F8ADC0-AC11-4F98-AA85-D2133BD55A32}"/>
              </a:ext>
            </a:extLst>
          </p:cNvPr>
          <p:cNvCxnSpPr/>
          <p:nvPr/>
        </p:nvCxnSpPr>
        <p:spPr>
          <a:xfrm>
            <a:off x="6222139"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A5535274-BC5A-446F-8500-5F70B52FC581}"/>
              </a:ext>
            </a:extLst>
          </p:cNvPr>
          <p:cNvSpPr/>
          <p:nvPr/>
        </p:nvSpPr>
        <p:spPr>
          <a:xfrm>
            <a:off x="10492457" y="44039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E15FB79-3E44-40C8-ABF1-80CDDC250E98}"/>
              </a:ext>
            </a:extLst>
          </p:cNvPr>
          <p:cNvSpPr/>
          <p:nvPr/>
        </p:nvSpPr>
        <p:spPr>
          <a:xfrm>
            <a:off x="11175397" y="48134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39E5F1-97EC-4FF3-818B-7C63B5D7AB0D}"/>
              </a:ext>
            </a:extLst>
          </p:cNvPr>
          <p:cNvSpPr/>
          <p:nvPr/>
        </p:nvSpPr>
        <p:spPr>
          <a:xfrm>
            <a:off x="9918740" y="47849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08813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4508819"/>
              </p:ext>
            </p:extLst>
          </p:nvPr>
        </p:nvGraphicFramePr>
        <p:xfrm>
          <a:off x="393699" y="405087"/>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Youth Justice Service (YJS)</a:t>
                      </a:r>
                      <a:endParaRPr lang="en-GB" sz="2800" b="0" dirty="0">
                        <a:solidFill>
                          <a:srgbClr val="FF0000"/>
                        </a:solidFill>
                        <a:latin typeface="Arial" panose="020B060402020202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28575"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YJS works with children and young people from that age of 10 to 17 years who are at risk of becoming involved in the youth justice system or have received an Out of Court Disposal imposed by the Police or </a:t>
                      </a:r>
                    </a:p>
                    <a:p>
                      <a:r>
                        <a:rPr lang="en-GB" sz="1400" kern="1200" dirty="0">
                          <a:solidFill>
                            <a:schemeClr val="tx1"/>
                          </a:solidFill>
                          <a:effectLst/>
                          <a:latin typeface="Arial" panose="020B0604020202020204" pitchFamily="34" charset="0"/>
                          <a:ea typeface="+mn-ea"/>
                          <a:cs typeface="Arial" panose="020B0604020202020204" pitchFamily="34" charset="0"/>
                        </a:rPr>
                        <a:t>community or custodial sentence imposed by the Courts. To prevent offending and reoffending.</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YJS also offers a service to the victims of youth crime.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YJS has a range of specialist staff to ensure a holistic approach to addressing the factors that have contributed to a child or young person becoming involved in anti-social behaviour or offending.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This includes a nurse, CAMHS, speech and language therapist,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educational psychologist, substance misuse worker, Connexions Probation and Police Officer.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YJS staff will also work in collaboration with other professionals involved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child / young person. In addition to delivering restorative interventions and programmes to address offending.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 17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6406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15000"/>
                        </a:lnSpc>
                        <a:spcAft>
                          <a:spcPts val="0"/>
                        </a:spcAft>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To discuss referring a child or young person to YJS for prevention/diversion support please contact the service and speak to the duty officer</a:t>
                      </a:r>
                      <a:endPar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St Simon Street, Salford, M3 7ES</a:t>
                      </a:r>
                    </a:p>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0161 607 1900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Salford Youth Justice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114</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507196" y="1380687"/>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1E5F25AD-AC14-4D31-BE66-11634A5D5EFB}"/>
              </a:ext>
            </a:extLst>
          </p:cNvPr>
          <p:cNvSpPr/>
          <p:nvPr/>
        </p:nvSpPr>
        <p:spPr>
          <a:xfrm>
            <a:off x="10483284" y="56510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34776" y="5905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61637" y="582930"/>
            <a:ext cx="468000" cy="432354"/>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3203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658245567"/>
              </p:ext>
            </p:extLst>
          </p:nvPr>
        </p:nvGraphicFramePr>
        <p:xfrm>
          <a:off x="330200" y="261872"/>
          <a:ext cx="11404601" cy="57607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Salford Youth Service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Working in partnership with young people, youth services provides a </a:t>
                      </a:r>
                    </a:p>
                    <a:p>
                      <a:r>
                        <a:rPr lang="en-US" sz="1400" kern="1200" dirty="0">
                          <a:solidFill>
                            <a:schemeClr val="tx1"/>
                          </a:solidFill>
                          <a:effectLst/>
                          <a:latin typeface="Arial" panose="020B0604020202020204" pitchFamily="34" charset="0"/>
                          <a:ea typeface="+mn-ea"/>
                          <a:cs typeface="Arial" panose="020B0604020202020204" pitchFamily="34" charset="0"/>
                        </a:rPr>
                        <a:t>range of activities and opportunities to: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Encourage and inspire young people to achieve their full potential</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Enable young people to gain skills and experience new challenges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Creatively explore issues that are important to young people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young people to make informed choices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Involve young people in decision making at all levels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Ensure young people's inclusion as active and valued members of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their community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team can provide support for young people covering a range of </a:t>
                      </a:r>
                    </a:p>
                    <a:p>
                      <a:r>
                        <a:rPr lang="en-US" sz="1400" dirty="0">
                          <a:latin typeface="Arial" panose="020B0604020202020204" pitchFamily="34" charset="0"/>
                          <a:cs typeface="Arial" panose="020B0604020202020204" pitchFamily="34" charset="0"/>
                        </a:rPr>
                        <a:t> issues, including:</a:t>
                      </a:r>
                    </a:p>
                    <a:p>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Emotional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attendance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Anger management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Building positive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LGBT support groups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delivered across Salford in youth centres, schools and community spaces.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drop-in session; support;  information; training and group work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For young people please either email or telephone for more information (details below)</a:t>
                      </a:r>
                    </a:p>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 referrals via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Bridge</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Integrated Youth Support Services, Beacon Youth Centre, 1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Salford </a:t>
                      </a:r>
                      <a:r>
                        <a:rPr lang="en-US" sz="1400">
                          <a:latin typeface="Arial" panose="020B0604020202020204" pitchFamily="34" charset="0"/>
                          <a:cs typeface="Arial" panose="020B0604020202020204" pitchFamily="34" charset="0"/>
                          <a:hlinkClick r:id="rId4"/>
                        </a:rPr>
                        <a:t>Youth Service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115</a:t>
            </a:fld>
            <a:endParaRPr lang="en-GB" dirty="0"/>
          </a:p>
        </p:txBody>
      </p:sp>
      <p:cxnSp>
        <p:nvCxnSpPr>
          <p:cNvPr id="6" name="Straight Connector 5">
            <a:extLst>
              <a:ext uri="{FF2B5EF4-FFF2-40B4-BE49-F238E27FC236}">
                <a16:creationId xmlns:a16="http://schemas.microsoft.com/office/drawing/2014/main" id="{A4E4CDF5-3D55-4CF8-BFFE-E35952C5D676}"/>
              </a:ext>
            </a:extLst>
          </p:cNvPr>
          <p:cNvCxnSpPr/>
          <p:nvPr/>
        </p:nvCxnSpPr>
        <p:spPr>
          <a:xfrm>
            <a:off x="6293074" y="12510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1AA3D57-7FBA-4811-9A17-8FD0D8370FF2}"/>
              </a:ext>
            </a:extLst>
          </p:cNvPr>
          <p:cNvSpPr/>
          <p:nvPr/>
        </p:nvSpPr>
        <p:spPr>
          <a:xfrm>
            <a:off x="10555521" y="3725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03BE89-8820-4337-9DBE-D97ACF32B22D}"/>
              </a:ext>
            </a:extLst>
          </p:cNvPr>
          <p:cNvSpPr/>
          <p:nvPr/>
        </p:nvSpPr>
        <p:spPr>
          <a:xfrm>
            <a:off x="11238461" y="4007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A66ADDC3-D94D-44D6-8A32-D207729A127D}"/>
              </a:ext>
            </a:extLst>
          </p:cNvPr>
          <p:cNvSpPr/>
          <p:nvPr/>
        </p:nvSpPr>
        <p:spPr>
          <a:xfrm>
            <a:off x="9981804" y="3979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912623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17827803"/>
              </p:ext>
            </p:extLst>
          </p:nvPr>
        </p:nvGraphicFramePr>
        <p:xfrm>
          <a:off x="270328" y="167650"/>
          <a:ext cx="11404601" cy="5920106"/>
        </p:xfrm>
        <a:graphic>
          <a:graphicData uri="http://schemas.openxmlformats.org/drawingml/2006/table">
            <a:tbl>
              <a:tblPr firstRow="1" bandRow="1">
                <a:tableStyleId>{5940675A-B579-460E-94D1-54222C63F5DA}</a:tableStyleId>
              </a:tblPr>
              <a:tblGrid>
                <a:gridCol w="1708597">
                  <a:extLst>
                    <a:ext uri="{9D8B030D-6E8A-4147-A177-3AD203B41FA5}">
                      <a16:colId xmlns:a16="http://schemas.microsoft.com/office/drawing/2014/main" val="676806377"/>
                    </a:ext>
                  </a:extLst>
                </a:gridCol>
                <a:gridCol w="4641331">
                  <a:extLst>
                    <a:ext uri="{9D8B030D-6E8A-4147-A177-3AD203B41FA5}">
                      <a16:colId xmlns:a16="http://schemas.microsoft.com/office/drawing/2014/main" val="746148737"/>
                    </a:ext>
                  </a:extLst>
                </a:gridCol>
                <a:gridCol w="926592">
                  <a:extLst>
                    <a:ext uri="{9D8B030D-6E8A-4147-A177-3AD203B41FA5}">
                      <a16:colId xmlns:a16="http://schemas.microsoft.com/office/drawing/2014/main" val="3969586760"/>
                    </a:ext>
                  </a:extLst>
                </a:gridCol>
                <a:gridCol w="4128081">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School Nursing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540991">
                <a:tc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When your child starts school, the school nursing service takes over</a:t>
                      </a:r>
                    </a:p>
                    <a:p>
                      <a:r>
                        <a:rPr lang="en-US" sz="1400" dirty="0">
                          <a:latin typeface="Arial" panose="020B0604020202020204" pitchFamily="34" charset="0"/>
                          <a:cs typeface="Arial" panose="020B0604020202020204" pitchFamily="34" charset="0"/>
                        </a:rPr>
                        <a:t>Their care from their health visitor.  The health visitor will give us your </a:t>
                      </a:r>
                    </a:p>
                    <a:p>
                      <a:r>
                        <a:rPr lang="en-US" sz="1400" dirty="0">
                          <a:latin typeface="Arial" panose="020B0604020202020204" pitchFamily="34" charset="0"/>
                          <a:cs typeface="Arial" panose="020B0604020202020204" pitchFamily="34" charset="0"/>
                        </a:rPr>
                        <a:t>child's health records and they'll stay with us until your child is 19.</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We'll help to make sure that children and young people with disabilities, </a:t>
                      </a:r>
                    </a:p>
                    <a:p>
                      <a:r>
                        <a:rPr lang="en-US" sz="1400" dirty="0">
                          <a:latin typeface="Arial" panose="020B0604020202020204" pitchFamily="34" charset="0"/>
                          <a:cs typeface="Arial" panose="020B0604020202020204" pitchFamily="34" charset="0"/>
                        </a:rPr>
                        <a:t>long-term illnesses or other needs can receive extra support when they </a:t>
                      </a:r>
                    </a:p>
                    <a:p>
                      <a:r>
                        <a:rPr lang="en-US" sz="1400" dirty="0">
                          <a:latin typeface="Arial" panose="020B0604020202020204" pitchFamily="34" charset="0"/>
                          <a:cs typeface="Arial" panose="020B0604020202020204" pitchFamily="34" charset="0"/>
                        </a:rPr>
                        <a:t>need it. If we can't provide the help ourselves, we'll put you into contact </a:t>
                      </a:r>
                    </a:p>
                    <a:p>
                      <a:r>
                        <a:rPr lang="en-US" sz="1400" dirty="0">
                          <a:latin typeface="Arial" panose="020B0604020202020204" pitchFamily="34" charset="0"/>
                          <a:cs typeface="Arial" panose="020B0604020202020204" pitchFamily="34" charset="0"/>
                        </a:rPr>
                        <a:t>with someone who can.</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School nurses are based in your local clinic / area and are accessible </a:t>
                      </a:r>
                    </a:p>
                    <a:p>
                      <a:r>
                        <a:rPr lang="en-US" sz="1400" dirty="0">
                          <a:latin typeface="Arial" panose="020B0604020202020204" pitchFamily="34" charset="0"/>
                          <a:cs typeface="Arial" panose="020B0604020202020204" pitchFamily="34" charset="0"/>
                        </a:rPr>
                        <a:t>Monday to Friday between the hours of 8.30am and 5.00pm.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rowSpan="2">
                  <a:txBody>
                    <a:bodyPr/>
                    <a:lstStyle/>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endPar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Lance Burn Health Centre, Churchill Way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1078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Sn.Central@nhs.net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Walkden Clinic, Bridgewater Road, Worsley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1976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Snwest1@nhs.net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Irlam Medical Centre, Macdonald Road Irlam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0161206 1720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Sn.Irlam@nhs.net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Newbury Place Health Centre, 55 Rigby St.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1757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Sn.Broughton@nhs.net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Swinton Gateway 100 Chorley Road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793 3869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Sn.Swinton@nhs.net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Eccles School Nursing Team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3823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Sn.Eccles@nhs.net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752590">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Health promotion and education, emotional health</a:t>
                      </a:r>
                    </a:p>
                    <a:p>
                      <a:r>
                        <a:rPr lang="en-US" sz="1400" dirty="0">
                          <a:latin typeface="Arial" panose="020B0604020202020204" pitchFamily="34" charset="0"/>
                          <a:cs typeface="Arial" panose="020B0604020202020204" pitchFamily="34" charset="0"/>
                        </a:rPr>
                        <a:t>and wellbeing support, health assessments, </a:t>
                      </a:r>
                    </a:p>
                    <a:p>
                      <a:r>
                        <a:rPr lang="en-US" sz="1400" dirty="0">
                          <a:latin typeface="Arial" panose="020B0604020202020204" pitchFamily="34" charset="0"/>
                          <a:cs typeface="Arial" panose="020B0604020202020204" pitchFamily="34" charset="0"/>
                        </a:rPr>
                        <a:t>parenting and family advice, childhood injections.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5-19 years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Self referral / professional referral</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57077601"/>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www.directory.salford.gov.uk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116</a:t>
            </a:fld>
            <a:endParaRPr lang="en-GB" dirty="0"/>
          </a:p>
        </p:txBody>
      </p:sp>
      <p:cxnSp>
        <p:nvCxnSpPr>
          <p:cNvPr id="6" name="Straight Connector 5">
            <a:extLst>
              <a:ext uri="{FF2B5EF4-FFF2-40B4-BE49-F238E27FC236}">
                <a16:creationId xmlns:a16="http://schemas.microsoft.com/office/drawing/2014/main" id="{D960B05D-6B72-4B1E-9FF4-0140AEC939A4}"/>
              </a:ext>
            </a:extLst>
          </p:cNvPr>
          <p:cNvCxnSpPr/>
          <p:nvPr/>
        </p:nvCxnSpPr>
        <p:spPr>
          <a:xfrm>
            <a:off x="6317458" y="1068162"/>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281192FE-E207-4B1F-B770-91573551AC24}"/>
              </a:ext>
            </a:extLst>
          </p:cNvPr>
          <p:cNvSpPr/>
          <p:nvPr/>
        </p:nvSpPr>
        <p:spPr>
          <a:xfrm>
            <a:off x="10508223" y="26522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64A2D14-AAED-478A-93C9-9E909CCA94A5}"/>
              </a:ext>
            </a:extLst>
          </p:cNvPr>
          <p:cNvSpPr/>
          <p:nvPr/>
        </p:nvSpPr>
        <p:spPr>
          <a:xfrm>
            <a:off x="11191163" y="30616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0D7E957-59CA-457E-A702-48E964F6B695}"/>
              </a:ext>
            </a:extLst>
          </p:cNvPr>
          <p:cNvSpPr/>
          <p:nvPr/>
        </p:nvSpPr>
        <p:spPr>
          <a:xfrm>
            <a:off x="9934506" y="30332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585040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5301045"/>
              </p:ext>
            </p:extLst>
          </p:nvPr>
        </p:nvGraphicFramePr>
        <p:xfrm>
          <a:off x="270328" y="547116"/>
          <a:ext cx="11404601" cy="5394960"/>
        </p:xfrm>
        <a:graphic>
          <a:graphicData uri="http://schemas.openxmlformats.org/drawingml/2006/table">
            <a:tbl>
              <a:tblPr firstRow="1" bandRow="1">
                <a:tableStyleId>{5940675A-B579-460E-94D1-54222C63F5DA}</a:tableStyleId>
              </a:tblPr>
              <a:tblGrid>
                <a:gridCol w="1558472">
                  <a:extLst>
                    <a:ext uri="{9D8B030D-6E8A-4147-A177-3AD203B41FA5}">
                      <a16:colId xmlns:a16="http://schemas.microsoft.com/office/drawing/2014/main" val="676806377"/>
                    </a:ext>
                  </a:extLst>
                </a:gridCol>
                <a:gridCol w="4998720">
                  <a:extLst>
                    <a:ext uri="{9D8B030D-6E8A-4147-A177-3AD203B41FA5}">
                      <a16:colId xmlns:a16="http://schemas.microsoft.com/office/drawing/2014/main" val="1376839024"/>
                    </a:ext>
                  </a:extLst>
                </a:gridCol>
                <a:gridCol w="143532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Shine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48261">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Shine young people’s service in Salford is a confidential sexual NHS </a:t>
                      </a:r>
                    </a:p>
                    <a:p>
                      <a:r>
                        <a:rPr lang="en-US" sz="1400" dirty="0">
                          <a:latin typeface="Arial" panose="020B0604020202020204" pitchFamily="34" charset="0"/>
                          <a:cs typeface="Arial" panose="020B0604020202020204" pitchFamily="34" charset="0"/>
                        </a:rPr>
                        <a:t>health service.  Our dedicated team of doctors, nurses, health advisors </a:t>
                      </a:r>
                    </a:p>
                    <a:p>
                      <a:r>
                        <a:rPr lang="en-US" sz="1400" dirty="0">
                          <a:latin typeface="Arial" panose="020B0604020202020204" pitchFamily="34" charset="0"/>
                          <a:cs typeface="Arial" panose="020B0604020202020204" pitchFamily="34" charset="0"/>
                        </a:rPr>
                        <a:t>and support staff provide confidential, free sexual health advice, </a:t>
                      </a:r>
                    </a:p>
                    <a:p>
                      <a:r>
                        <a:rPr lang="en-US" sz="1400" dirty="0">
                          <a:latin typeface="Arial" panose="020B0604020202020204" pitchFamily="34" charset="0"/>
                          <a:cs typeface="Arial" panose="020B0604020202020204" pitchFamily="34" charset="0"/>
                        </a:rPr>
                        <a:t>screening and treatment including HIV.  We can assess and provide </a:t>
                      </a:r>
                    </a:p>
                    <a:p>
                      <a:r>
                        <a:rPr lang="en-US" sz="1400" dirty="0">
                          <a:latin typeface="Arial" panose="020B0604020202020204" pitchFamily="34" charset="0"/>
                          <a:cs typeface="Arial" panose="020B0604020202020204" pitchFamily="34" charset="0"/>
                        </a:rPr>
                        <a:t>free contraception suitable to your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Education and Training staff can provide tailored sessions within</a:t>
                      </a:r>
                    </a:p>
                    <a:p>
                      <a:r>
                        <a:rPr lang="en-US" sz="1400" dirty="0">
                          <a:latin typeface="Arial" panose="020B0604020202020204" pitchFamily="34" charset="0"/>
                          <a:cs typeface="Arial" panose="020B0604020202020204" pitchFamily="34" charset="0"/>
                        </a:rPr>
                        <a:t>schools, colleges, other providers of young people training and 1 to 1 </a:t>
                      </a:r>
                    </a:p>
                    <a:p>
                      <a:r>
                        <a:rPr lang="en-US" sz="1400" dirty="0">
                          <a:latin typeface="Arial" panose="020B0604020202020204" pitchFamily="34" charset="0"/>
                          <a:cs typeface="Arial" panose="020B0604020202020204" pitchFamily="34" charset="0"/>
                        </a:rPr>
                        <a:t>sessions if required.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provide some specialist clinics, for example sexual dysfunction </a:t>
                      </a:r>
                    </a:p>
                    <a:p>
                      <a:r>
                        <a:rPr lang="en-US" sz="1400" dirty="0">
                          <a:latin typeface="Arial" panose="020B0604020202020204" pitchFamily="34" charset="0"/>
                          <a:cs typeface="Arial" panose="020B0604020202020204" pitchFamily="34" charset="0"/>
                        </a:rPr>
                        <a:t>and genital dermatois, these are not self referral but your GP can refer </a:t>
                      </a:r>
                    </a:p>
                    <a:p>
                      <a:r>
                        <a:rPr lang="en-US" sz="1400" dirty="0">
                          <a:latin typeface="Arial" panose="020B0604020202020204" pitchFamily="34" charset="0"/>
                          <a:cs typeface="Arial" panose="020B0604020202020204" pitchFamily="34" charset="0"/>
                        </a:rPr>
                        <a:t>you to them.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4629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45445">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Drop in clinics are available at the following locations: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Lance Burn Health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Irlam Medical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Eccles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Walkden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Swinton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 Bury Place Health centre</a:t>
                      </a:r>
                    </a:p>
                    <a:p>
                      <a:pPr marL="0" lvl="0" indent="0" algn="l">
                        <a:spcAft>
                          <a:spcPts val="0"/>
                        </a:spcAft>
                        <a:buClr>
                          <a:srgbClr val="179AA9"/>
                        </a:buClr>
                        <a:buSzPts val="1400"/>
                        <a:buFont typeface="Wingdings" panose="05000000000000000000" pitchFamily="2" charset="2"/>
                        <a:buNone/>
                      </a:pPr>
                      <a:endParaRPr lang="en-GB" sz="1400" dirty="0">
                        <a:effectLst/>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0648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Advice and support on all aspects of sexual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and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testing and treatment for sexually transmitted diseases including HIV</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Walk in clinics and appointments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contraception</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 0161 206 1099</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383282"/>
                  </a:ext>
                </a:extLst>
              </a:tr>
              <a:tr h="331866">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81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Shine Sexual Health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117</a:t>
            </a:fld>
            <a:endParaRPr lang="en-GB" dirty="0"/>
          </a:p>
        </p:txBody>
      </p:sp>
      <p:cxnSp>
        <p:nvCxnSpPr>
          <p:cNvPr id="6" name="Straight Connector 5">
            <a:extLst>
              <a:ext uri="{FF2B5EF4-FFF2-40B4-BE49-F238E27FC236}">
                <a16:creationId xmlns:a16="http://schemas.microsoft.com/office/drawing/2014/main" id="{90C8A94A-B8AE-40D0-8BA1-E7AD1E04BAE9}"/>
              </a:ext>
            </a:extLst>
          </p:cNvPr>
          <p:cNvCxnSpPr/>
          <p:nvPr/>
        </p:nvCxnSpPr>
        <p:spPr>
          <a:xfrm>
            <a:off x="6414994"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B4B978FE-D27A-4A3C-80CC-24BF9BDB186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9B76F10-3CB4-4AE1-9D11-DFD2D30C3BB8}"/>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DF187A8-D706-4E13-ABC8-62F6C1791E45}"/>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93421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928801303"/>
              </p:ext>
            </p:extLst>
          </p:nvPr>
        </p:nvGraphicFramePr>
        <p:xfrm>
          <a:off x="330200" y="332012"/>
          <a:ext cx="11404601" cy="61722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Six Degrees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r>
                        <a:rPr lang="en-GB" sz="1300" kern="1200" dirty="0">
                          <a:solidFill>
                            <a:schemeClr val="tx1"/>
                          </a:solidFill>
                          <a:effectLst/>
                          <a:latin typeface="Arial" panose="020B0604020202020204" pitchFamily="34" charset="0"/>
                          <a:ea typeface="+mn-ea"/>
                          <a:cs typeface="Arial" panose="020B0604020202020204" pitchFamily="34" charset="0"/>
                        </a:rPr>
                        <a:t>We are a Salford- based IAPT (improving access to psychological therapy)/ NHS Talking Therapies Service (step 2). We support individuals who are experiencing Long Term Conditions, including diabetes and COPD and we support people with common mental health issues, such as anxiety and depression. </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offer interpreters where required, but we are, also,  able to offer sessions with bilingual Polish-speaking and Farsi-speaking practitioners.</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Everything that we do starts and ends with the people we are seeking to help. This means that at every step of the way we focus on the individual and their needs. Our vision is to enable the communities we serve to achieve their best possible mental health and well-being. </a:t>
                      </a:r>
                    </a:p>
                    <a:p>
                      <a:endParaRPr lang="en-GB" sz="1300" kern="1200" dirty="0">
                        <a:solidFill>
                          <a:schemeClr val="tx1"/>
                        </a:solidFill>
                        <a:effectLst/>
                        <a:latin typeface="Arial" panose="020B0604020202020204" pitchFamily="34" charset="0"/>
                        <a:ea typeface="+mn-ea"/>
                        <a:cs typeface="Arial" panose="020B0604020202020204" pitchFamily="34" charset="0"/>
                      </a:endParaRPr>
                    </a:p>
                    <a:p>
                      <a:r>
                        <a:rPr lang="en-GB" sz="1300" u="sng" kern="1200" dirty="0">
                          <a:solidFill>
                            <a:schemeClr val="tx1"/>
                          </a:solidFill>
                          <a:effectLst/>
                          <a:latin typeface="Arial" panose="020B0604020202020204" pitchFamily="34" charset="0"/>
                          <a:ea typeface="+mn-ea"/>
                          <a:cs typeface="Arial" panose="020B0604020202020204" pitchFamily="34" charset="0"/>
                        </a:rPr>
                        <a:t>Support Available</a:t>
                      </a:r>
                    </a:p>
                    <a:p>
                      <a:pPr lvl="0"/>
                      <a:r>
                        <a:rPr lang="en-GB" sz="1300" kern="1200" dirty="0">
                          <a:solidFill>
                            <a:schemeClr val="tx1"/>
                          </a:solidFill>
                          <a:effectLst/>
                          <a:latin typeface="Arial" panose="020B0604020202020204" pitchFamily="34" charset="0"/>
                          <a:ea typeface="+mn-ea"/>
                          <a:cs typeface="Arial" panose="020B0604020202020204" pitchFamily="34" charset="0"/>
                        </a:rPr>
                        <a:t>1:1 treatment session; Our treatments are based on Cognitive Behavioural Therapy. Sessions can be over the phone, virtual or face-to-face. Appointments are fortnightly.</a:t>
                      </a:r>
                    </a:p>
                    <a:p>
                      <a:pPr lvl="0"/>
                      <a:endParaRPr lang="en-GB" sz="1300" kern="1200" dirty="0">
                        <a:solidFill>
                          <a:schemeClr val="tx1"/>
                        </a:solidFill>
                        <a:effectLst/>
                        <a:latin typeface="Arial" panose="020B0604020202020204" pitchFamily="34" charset="0"/>
                        <a:ea typeface="+mn-ea"/>
                        <a:cs typeface="Arial" panose="020B0604020202020204" pitchFamily="34" charset="0"/>
                      </a:endParaRPr>
                    </a:p>
                    <a:p>
                      <a:pPr lvl="0"/>
                      <a:r>
                        <a:rPr lang="en-GB" sz="1300" kern="1200" dirty="0">
                          <a:solidFill>
                            <a:schemeClr val="tx1"/>
                          </a:solidFill>
                          <a:effectLst/>
                          <a:latin typeface="Arial" panose="020B0604020202020204" pitchFamily="34" charset="0"/>
                          <a:ea typeface="+mn-ea"/>
                          <a:cs typeface="Arial" panose="020B0604020202020204" pitchFamily="34" charset="0"/>
                        </a:rPr>
                        <a:t>Take Control Course; is designed to be a classroom style course to help patients learn techniques for dealing with their problems. It is trans-diagnostic and is based on Control Theory. TCC is a 6-session course.</a:t>
                      </a:r>
                    </a:p>
                    <a:p>
                      <a:pPr lvl="0"/>
                      <a:endParaRPr lang="en-GB" sz="1300" kern="1200" dirty="0">
                        <a:solidFill>
                          <a:schemeClr val="tx1"/>
                        </a:solidFill>
                        <a:effectLst/>
                        <a:latin typeface="Arial" panose="020B0604020202020204" pitchFamily="34" charset="0"/>
                        <a:ea typeface="+mn-ea"/>
                        <a:cs typeface="Arial" panose="020B0604020202020204" pitchFamily="34" charset="0"/>
                      </a:endParaRPr>
                    </a:p>
                    <a:p>
                      <a:pPr lvl="0"/>
                      <a:r>
                        <a:rPr lang="en-GB" sz="1300" kern="1200" dirty="0" err="1">
                          <a:solidFill>
                            <a:schemeClr val="tx1"/>
                          </a:solidFill>
                          <a:effectLst/>
                          <a:latin typeface="Arial" panose="020B0604020202020204" pitchFamily="34" charset="0"/>
                          <a:ea typeface="+mn-ea"/>
                          <a:cs typeface="Arial" panose="020B0604020202020204" pitchFamily="34" charset="0"/>
                        </a:rPr>
                        <a:t>SilverCloud</a:t>
                      </a:r>
                      <a:r>
                        <a:rPr lang="en-GB" sz="1300" kern="1200" dirty="0">
                          <a:solidFill>
                            <a:schemeClr val="tx1"/>
                          </a:solidFill>
                          <a:effectLst/>
                          <a:latin typeface="Arial" panose="020B0604020202020204" pitchFamily="34" charset="0"/>
                          <a:ea typeface="+mn-ea"/>
                          <a:cs typeface="Arial" panose="020B0604020202020204" pitchFamily="34" charset="0"/>
                        </a:rPr>
                        <a:t>; a computerised programme that allows patient to help themselves using online resources that use Cognitive Behavioural Therapy. Patient receives online feedback every fortnight from a practitioner with recommendations about content and reflections on any information shared through the portal.</a:t>
                      </a:r>
                    </a:p>
                    <a:p>
                      <a:endParaRPr lang="en-GB" sz="13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GP referral and self-referral</a:t>
                      </a: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8th Floor 2, City Approach, Albert St, Eccles, Manchester M30 0BL</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0161 983 0900</a:t>
                      </a: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sixdegrees@nhs.net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Six Degrees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118</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548168" y="1453013"/>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228595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98474095"/>
              </p:ext>
            </p:extLst>
          </p:nvPr>
        </p:nvGraphicFramePr>
        <p:xfrm>
          <a:off x="330200" y="332012"/>
          <a:ext cx="11404601" cy="63944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66727">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Specialist Safeguarding Nurses </a:t>
                      </a:r>
                      <a:r>
                        <a:rPr lang="en-GB" sz="1800" b="0" dirty="0">
                          <a:solidFill>
                            <a:schemeClr val="accent1">
                              <a:lumMod val="75000"/>
                            </a:schemeClr>
                          </a:solidFill>
                          <a:latin typeface="Arial" panose="020B0604020202020204" pitchFamily="34" charset="0"/>
                          <a:cs typeface="Arial" panose="020B0604020202020204" pitchFamily="34" charset="0"/>
                        </a:rPr>
                        <a:t>(Route 29 / Complex Safeguarding)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217908">
                <a:tc rowSpan="6">
                  <a:txBody>
                    <a:bodyPr/>
                    <a:lstStyle/>
                    <a:p>
                      <a:pPr marL="0" indent="263525">
                        <a:tabLst>
                          <a:tab pos="263525" algn="l"/>
                        </a:tabLst>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work across both Route 29 and Salford Connect. They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lead on and coordinate the health needs of young people identified as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being at risk or potentially at risk of harm from complex safeguarding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issues and/or who are on the edge of care.</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The service aims to ensure that all young people and their care givers are given the opportunity to address their health needs.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can provide the following interventions: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overall health needs; including physical, emotional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and mental health considering both current and anticipated needs</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Advice and guidance to achieve positive health and wellbeing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including puberty, sexual health, healthy relationships, substance and</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alcohol use and sexual exploitation</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health conditions that are more prevalent in children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who are being sexually and criminally exploited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Health promotion and education</a:t>
                      </a:r>
                    </a:p>
                    <a:p>
                      <a:pPr marL="263525"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If Specialist Nurses cannot provide the health assessment and support themselves, they will put young people in contact with someone who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can and make onward referrals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offer a flexible approach based around the needs of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young people offering assessments in their preferred setting i.e. home, school, health centre</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Bespoke, time limited health interventions to young people who are open to Route 29 and Salford Connect teams.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Think Family Approach enables the nurses to offer signposting and support to parents/care givers in relation to their own health needs where required and when appropriate. </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2388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7351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US" sz="1400" b="0" dirty="0">
                          <a:effectLst/>
                          <a:latin typeface="Arial" panose="020B0604020202020204" pitchFamily="34" charset="0"/>
                          <a:ea typeface="Calibri" panose="020F0502020204030204" pitchFamily="34" charset="0"/>
                          <a:cs typeface="Arial" panose="020B0604020202020204" pitchFamily="34" charset="0"/>
                        </a:rPr>
                        <a:t>Young people already open to CST and/or Route 29 </a:t>
                      </a:r>
                      <a:r>
                        <a:rPr lang="en-GB" sz="8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1156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Civic Centre, Unity House,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M27 5AW</a:t>
                      </a: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238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0161 212 4413</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180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safeguarding.nhssalford@nhs.net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119</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391718" y="1188283"/>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3538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9364-D4AD-2C94-484F-80FA8131F7E5}"/>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963E64F-BB3C-BB6D-1597-C3922E72B529}"/>
              </a:ext>
            </a:extLst>
          </p:cNvPr>
          <p:cNvGraphicFramePr>
            <a:graphicFrameLocks noGrp="1"/>
          </p:cNvGraphicFramePr>
          <p:nvPr>
            <p:extLst>
              <p:ext uri="{D42A27DB-BD31-4B8C-83A1-F6EECF244321}">
                <p14:modId xmlns:p14="http://schemas.microsoft.com/office/powerpoint/2010/main" val="3296985578"/>
              </p:ext>
            </p:extLst>
          </p:nvPr>
        </p:nvGraphicFramePr>
        <p:xfrm>
          <a:off x="40822" y="33640"/>
          <a:ext cx="12105753" cy="1956258"/>
        </p:xfrm>
        <a:graphic>
          <a:graphicData uri="http://schemas.openxmlformats.org/drawingml/2006/table">
            <a:tbl>
              <a:tblPr firstRow="1" bandRow="1">
                <a:tableStyleId>{5940675A-B579-460E-94D1-54222C63F5DA}</a:tableStyleId>
              </a:tblPr>
              <a:tblGrid>
                <a:gridCol w="4665521">
                  <a:extLst>
                    <a:ext uri="{9D8B030D-6E8A-4147-A177-3AD203B41FA5}">
                      <a16:colId xmlns:a16="http://schemas.microsoft.com/office/drawing/2014/main" val="3297575626"/>
                    </a:ext>
                  </a:extLst>
                </a:gridCol>
                <a:gridCol w="3618963">
                  <a:extLst>
                    <a:ext uri="{9D8B030D-6E8A-4147-A177-3AD203B41FA5}">
                      <a16:colId xmlns:a16="http://schemas.microsoft.com/office/drawing/2014/main" val="894420782"/>
                    </a:ext>
                  </a:extLst>
                </a:gridCol>
                <a:gridCol w="3821269">
                  <a:extLst>
                    <a:ext uri="{9D8B030D-6E8A-4147-A177-3AD203B41FA5}">
                      <a16:colId xmlns:a16="http://schemas.microsoft.com/office/drawing/2014/main" val="1981541302"/>
                    </a:ext>
                  </a:extLst>
                </a:gridCol>
              </a:tblGrid>
              <a:tr h="644919">
                <a:tc gridSpan="3">
                  <a:txBody>
                    <a:bodyPr/>
                    <a:lstStyle/>
                    <a:p>
                      <a:r>
                        <a:rPr lang="en-GB" sz="2400" b="0" dirty="0">
                          <a:solidFill>
                            <a:schemeClr val="bg1"/>
                          </a:solidFill>
                        </a:rPr>
                        <a:t>Bereavement</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370840">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file"/>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4"/>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87499748"/>
                  </a:ext>
                </a:extLst>
              </a:tr>
            </a:tbl>
          </a:graphicData>
        </a:graphic>
      </p:graphicFrame>
      <p:sp>
        <p:nvSpPr>
          <p:cNvPr id="3" name="Slide Number Placeholder 2">
            <a:extLst>
              <a:ext uri="{FF2B5EF4-FFF2-40B4-BE49-F238E27FC236}">
                <a16:creationId xmlns:a16="http://schemas.microsoft.com/office/drawing/2014/main" id="{F3007021-EB4A-EE82-56EC-B6AD097477CA}"/>
              </a:ext>
            </a:extLst>
          </p:cNvPr>
          <p:cNvSpPr>
            <a:spLocks noGrp="1"/>
          </p:cNvSpPr>
          <p:nvPr>
            <p:ph type="sldNum" sz="quarter" idx="12"/>
          </p:nvPr>
        </p:nvSpPr>
        <p:spPr/>
        <p:txBody>
          <a:bodyPr/>
          <a:lstStyle/>
          <a:p>
            <a:fld id="{5D3D0DFE-D947-4B90-A61E-3CEF8DFD50AE}" type="slidenum">
              <a:rPr lang="en-GB" smtClean="0"/>
              <a:t>12</a:t>
            </a:fld>
            <a:endParaRPr lang="en-GB" dirty="0"/>
          </a:p>
        </p:txBody>
      </p:sp>
      <p:sp>
        <p:nvSpPr>
          <p:cNvPr id="7" name="Action Button: Go Home 6">
            <a:hlinkClick r:id="rId5" action="ppaction://hlinksldjump" highlightClick="1"/>
            <a:extLst>
              <a:ext uri="{FF2B5EF4-FFF2-40B4-BE49-F238E27FC236}">
                <a16:creationId xmlns:a16="http://schemas.microsoft.com/office/drawing/2014/main" id="{B8FFF6A4-38B8-0AF7-C209-34AD47D965FD}"/>
              </a:ext>
            </a:extLst>
          </p:cNvPr>
          <p:cNvSpPr/>
          <p:nvPr/>
        </p:nvSpPr>
        <p:spPr>
          <a:xfrm>
            <a:off x="10782300" y="111818"/>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0981C5B-6D53-946B-4C6E-E196AC9FCAE1}"/>
              </a:ext>
            </a:extLst>
          </p:cNvPr>
          <p:cNvSpPr/>
          <p:nvPr/>
        </p:nvSpPr>
        <p:spPr>
          <a:xfrm>
            <a:off x="11465240" y="1796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0794F52-7A72-6B51-EB0B-4E4D02939FF0}"/>
              </a:ext>
            </a:extLst>
          </p:cNvPr>
          <p:cNvSpPr/>
          <p:nvPr/>
        </p:nvSpPr>
        <p:spPr>
          <a:xfrm>
            <a:off x="10208583" y="1768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10371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60538375"/>
              </p:ext>
            </p:extLst>
          </p:nvPr>
        </p:nvGraphicFramePr>
        <p:xfrm>
          <a:off x="270328" y="248955"/>
          <a:ext cx="11404601" cy="6287834"/>
        </p:xfrm>
        <a:graphic>
          <a:graphicData uri="http://schemas.openxmlformats.org/drawingml/2006/table">
            <a:tbl>
              <a:tblPr firstRow="1" bandRow="1">
                <a:tableStyleId>{5940675A-B579-460E-94D1-54222C63F5DA}</a:tableStyleId>
              </a:tblPr>
              <a:tblGrid>
                <a:gridCol w="6485314">
                  <a:extLst>
                    <a:ext uri="{9D8B030D-6E8A-4147-A177-3AD203B41FA5}">
                      <a16:colId xmlns:a16="http://schemas.microsoft.com/office/drawing/2014/main" val="676806377"/>
                    </a:ext>
                  </a:extLst>
                </a:gridCol>
                <a:gridCol w="1665027">
                  <a:extLst>
                    <a:ext uri="{9D8B030D-6E8A-4147-A177-3AD203B41FA5}">
                      <a16:colId xmlns:a16="http://schemas.microsoft.com/office/drawing/2014/main" val="3969586760"/>
                    </a:ext>
                  </a:extLst>
                </a:gridCol>
                <a:gridCol w="3254260">
                  <a:extLst>
                    <a:ext uri="{9D8B030D-6E8A-4147-A177-3AD203B41FA5}">
                      <a16:colId xmlns:a16="http://schemas.microsoft.com/office/drawing/2014/main" val="2348260480"/>
                    </a:ext>
                  </a:extLst>
                </a:gridCol>
              </a:tblGrid>
              <a:tr h="37084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Speech and Language Therapy</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Speech and Language Therapists and Communication Development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Workers offer input, advice and training to families, carers and people who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 with children to support children and young people’s speech, language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and communication skills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people we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New-born babies with feeding or swallowing difficulties</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Pre-school children who have difficulties with development of communication / speech / language and feeding.</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School aged children whose communication difficulties are affecting </a:t>
                      </a:r>
                    </a:p>
                    <a:p>
                      <a:pPr marL="0" lvl="0" indent="0" algn="l">
                        <a:spcAft>
                          <a:spcPts val="0"/>
                        </a:spcAft>
                        <a:buClr>
                          <a:srgbClr val="5CA532"/>
                        </a:buClr>
                        <a:buFont typeface="Wingdings" panose="05000000000000000000" pitchFamily="2" charset="2"/>
                        <a:buNone/>
                      </a:pPr>
                      <a:r>
                        <a:rPr lang="en-GB" sz="1400" dirty="0">
                          <a:effectLst/>
                          <a:latin typeface="Arial" panose="020B0604020202020204" pitchFamily="34" charset="0"/>
                          <a:cs typeface="Arial" panose="020B0604020202020204" pitchFamily="34" charset="0"/>
                        </a:rPr>
                        <a:t>       their education and/or social development</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Children who stammer</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Teachers who want to know the best way to support children with communication difficulties in their classrooms</a:t>
                      </a:r>
                      <a:endParaRPr lang="en-GB" sz="1100" dirty="0">
                        <a:effectLst/>
                        <a:latin typeface="Arial" panose="020B060402020202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Good communication is key to management of behaviour and by knowing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a child understands, appropriate behaviour management is facilitated.</a:t>
                      </a:r>
                    </a:p>
                    <a:p>
                      <a:pPr algn="just">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Children with communication difficulties can have difficulties in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expressing themselves and this can lead to inappropriate behaviour /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frustration and poor self –esteem.</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Therapists will work with families carers and education staff to provide direct therapy as well as support, advice, training and onward referrals as required</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Children’s Health Services</a:t>
                      </a:r>
                    </a:p>
                    <a:p>
                      <a:r>
                        <a:rPr lang="en-GB" sz="1400" kern="1200" dirty="0">
                          <a:solidFill>
                            <a:schemeClr val="tx1"/>
                          </a:solidFill>
                          <a:effectLst/>
                          <a:latin typeface="Arial" panose="020B0604020202020204" pitchFamily="34" charset="0"/>
                          <a:ea typeface="+mn-ea"/>
                          <a:cs typeface="Arial" panose="020B0604020202020204" pitchFamily="34" charset="0"/>
                        </a:rPr>
                        <a:t>Salford Care Organisation</a:t>
                      </a:r>
                    </a:p>
                    <a:p>
                      <a:r>
                        <a:rPr lang="en-GB" sz="1400" kern="1200" dirty="0">
                          <a:solidFill>
                            <a:schemeClr val="tx1"/>
                          </a:solidFill>
                          <a:effectLst/>
                          <a:latin typeface="Arial" panose="020B0604020202020204" pitchFamily="34" charset="0"/>
                          <a:ea typeface="+mn-ea"/>
                          <a:cs typeface="Arial" panose="020B0604020202020204" pitchFamily="34" charset="0"/>
                        </a:rPr>
                        <a:t>Northern Care Alliance NHS Foundation Trust</a:t>
                      </a:r>
                    </a:p>
                    <a:p>
                      <a:r>
                        <a:rPr lang="en-GB" sz="1400" kern="1200" dirty="0">
                          <a:solidFill>
                            <a:schemeClr val="tx1"/>
                          </a:solidFill>
                          <a:effectLst/>
                          <a:latin typeface="Arial" panose="020B0604020202020204" pitchFamily="34" charset="0"/>
                          <a:ea typeface="+mn-ea"/>
                          <a:cs typeface="Arial" panose="020B0604020202020204" pitchFamily="34" charset="0"/>
                        </a:rPr>
                        <a:t>7th Floor, St James’s House, Pendleton Way, Salford M6 5FW</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0161 206 2509</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saltadmin@nca.nhs.uk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www.speakupsalford.nhs.uk</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120</a:t>
            </a:fld>
            <a:endParaRPr lang="en-GB" dirty="0"/>
          </a:p>
        </p:txBody>
      </p:sp>
      <p:cxnSp>
        <p:nvCxnSpPr>
          <p:cNvPr id="6" name="Straight Connector 5">
            <a:extLst>
              <a:ext uri="{FF2B5EF4-FFF2-40B4-BE49-F238E27FC236}">
                <a16:creationId xmlns:a16="http://schemas.microsoft.com/office/drawing/2014/main" id="{34D29623-C97C-4232-8CDE-19E15B4D4EE3}"/>
              </a:ext>
            </a:extLst>
          </p:cNvPr>
          <p:cNvCxnSpPr/>
          <p:nvPr/>
        </p:nvCxnSpPr>
        <p:spPr>
          <a:xfrm>
            <a:off x="6439378" y="1153506"/>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EDA4E79-A5D7-403F-BD4E-2186D171D512}"/>
              </a:ext>
            </a:extLst>
          </p:cNvPr>
          <p:cNvSpPr/>
          <p:nvPr/>
        </p:nvSpPr>
        <p:spPr>
          <a:xfrm>
            <a:off x="10523989" y="32828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0462E0-5A54-4279-96D0-B73FD87C9B92}"/>
              </a:ext>
            </a:extLst>
          </p:cNvPr>
          <p:cNvSpPr/>
          <p:nvPr/>
        </p:nvSpPr>
        <p:spPr>
          <a:xfrm>
            <a:off x="11206929" y="3692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C4C489-A819-45C7-BEC7-A5188120ACD7}"/>
              </a:ext>
            </a:extLst>
          </p:cNvPr>
          <p:cNvSpPr/>
          <p:nvPr/>
        </p:nvSpPr>
        <p:spPr>
          <a:xfrm>
            <a:off x="9950272" y="36638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2984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04520436"/>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Start in Salford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Start in Salford exists to nurture those talents and bring about a newfound confidence in those who feel isolated or excluded.  With our help, </a:t>
                      </a:r>
                    </a:p>
                    <a:p>
                      <a:r>
                        <a:rPr lang="en-US" sz="1400" dirty="0">
                          <a:latin typeface="Arial" panose="020B0604020202020204" pitchFamily="34" charset="0"/>
                          <a:cs typeface="Arial" panose="020B0604020202020204" pitchFamily="34" charset="0"/>
                        </a:rPr>
                        <a:t>members learn valuable new skills and their stories are truly inspirational.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From our centre at Brunswick House, members have access to some excellent facilities, including art and media studios, craft workshops and gardens.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here that professional tutors bring out the best in our members, so </a:t>
                      </a:r>
                    </a:p>
                    <a:p>
                      <a:r>
                        <a:rPr lang="en-US" sz="1400" dirty="0">
                          <a:latin typeface="Arial" panose="020B0604020202020204" pitchFamily="34" charset="0"/>
                          <a:cs typeface="Arial" panose="020B0604020202020204" pitchFamily="34" charset="0"/>
                        </a:rPr>
                        <a:t>that they can grow in confidence, build self-esteem and become valued contributors to the wider community.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Start Youth Arts can help you learn new skills, change your perspective </a:t>
                      </a:r>
                    </a:p>
                    <a:p>
                      <a:r>
                        <a:rPr lang="en-US" sz="1400" dirty="0">
                          <a:latin typeface="Arial" panose="020B0604020202020204" pitchFamily="34" charset="0"/>
                          <a:cs typeface="Arial" panose="020B0604020202020204" pitchFamily="34" charset="0"/>
                        </a:rPr>
                        <a:t>and grow in confidence.  If you’re feeling excluded from society or having trouble at school, it can seem like everyone just wants to shut you away.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Through our series of artistic workshops, you’ll pick up new life skills and</a:t>
                      </a:r>
                    </a:p>
                    <a:p>
                      <a:r>
                        <a:rPr lang="en-US" sz="1400" dirty="0">
                          <a:latin typeface="Arial" panose="020B0604020202020204" pitchFamily="34" charset="0"/>
                          <a:cs typeface="Arial" panose="020B0604020202020204" pitchFamily="34" charset="0"/>
                        </a:rPr>
                        <a:t>be guided back into mainstream education, vocational training or employment. All our workshops are given in a supportive and friendly atmosphere and geared towards your specific needs.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Workshops and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5-18 years (Salford Youth Arts)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Start in Salford Creative Arts &amp; Wellbeing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Brunswick House, 62 Broad Street, Salford, M6 5BZ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0161 351 6000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info@startinsalford.org.uk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Start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121</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71344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1910456"/>
              </p:ext>
            </p:extLst>
          </p:nvPr>
        </p:nvGraphicFramePr>
        <p:xfrm>
          <a:off x="238796" y="446896"/>
          <a:ext cx="11404601" cy="537337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Strengthening Families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 Strengthening Families provides support in three different pathways ;</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A - post proceedings </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B - pre-birth pregnancy support (pre 20 weeks)</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C - post birth family support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Support in Pathway A is available for a maximum of two years and  supports parents during the weeks and months after their child has been taken into care</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B supports parents who are expecting a child and works intensively with them to support them to grow their parenting skills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C supports parents for five years, from after their baby is born until their child begins school. The  team support parents to develop their parenting skills as their child grows and their needs change over time and help them get the advice and services many families need</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Parents of children aged 0 – 5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Self/Professional Referral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60 Great Clowes</a:t>
                      </a:r>
                    </a:p>
                    <a:p>
                      <a:r>
                        <a:rPr lang="en-GB" sz="1000" kern="1200" dirty="0">
                          <a:solidFill>
                            <a:schemeClr val="tx1"/>
                          </a:solidFill>
                          <a:effectLst/>
                          <a:latin typeface="Arial" panose="020B0604020202020204" pitchFamily="34" charset="0"/>
                          <a:ea typeface="+mn-ea"/>
                          <a:cs typeface="Arial" panose="020B0604020202020204" pitchFamily="34" charset="0"/>
                        </a:rPr>
                        <a:t>Lower Broughton</a:t>
                      </a:r>
                    </a:p>
                    <a:p>
                      <a:r>
                        <a:rPr lang="en-GB" sz="1000" kern="1200" dirty="0">
                          <a:solidFill>
                            <a:schemeClr val="tx1"/>
                          </a:solidFill>
                          <a:effectLst/>
                          <a:latin typeface="Arial" panose="020B0604020202020204" pitchFamily="34" charset="0"/>
                          <a:ea typeface="+mn-ea"/>
                          <a:cs typeface="Arial" panose="020B0604020202020204" pitchFamily="34" charset="0"/>
                        </a:rPr>
                        <a:t>Salford</a:t>
                      </a:r>
                    </a:p>
                    <a:p>
                      <a:pPr algn="l">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mn-lt"/>
                          <a:ea typeface="+mn-ea"/>
                          <a:cs typeface="+mn-cs"/>
                          <a:hlinkClick r:id="rId2"/>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8900197" y="5820267"/>
            <a:ext cx="2743200" cy="365125"/>
          </a:xfrm>
        </p:spPr>
        <p:txBody>
          <a:bodyPr/>
          <a:lstStyle/>
          <a:p>
            <a:fld id="{5D3D0DFE-D947-4B90-A61E-3CEF8DFD50AE}" type="slidenum">
              <a:rPr lang="en-GB" smtClean="0"/>
              <a:t>122</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78006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2A362B-A82C-4CE7-B160-388708D88601}"/>
              </a:ext>
            </a:extLst>
          </p:cNvPr>
          <p:cNvSpPr>
            <a:spLocks noGrp="1"/>
          </p:cNvSpPr>
          <p:nvPr>
            <p:ph type="sldNum" sz="quarter" idx="12"/>
          </p:nvPr>
        </p:nvSpPr>
        <p:spPr/>
        <p:txBody>
          <a:bodyPr/>
          <a:lstStyle/>
          <a:p>
            <a:fld id="{5D3D0DFE-D947-4B90-A61E-3CEF8DFD50AE}" type="slidenum">
              <a:rPr lang="en-GB" smtClean="0"/>
              <a:t>123</a:t>
            </a:fld>
            <a:endParaRPr lang="en-GB" dirty="0"/>
          </a:p>
        </p:txBody>
      </p:sp>
      <p:graphicFrame>
        <p:nvGraphicFramePr>
          <p:cNvPr id="3" name="Table 2">
            <a:extLst>
              <a:ext uri="{FF2B5EF4-FFF2-40B4-BE49-F238E27FC236}">
                <a16:creationId xmlns:a16="http://schemas.microsoft.com/office/drawing/2014/main" id="{963CEFE9-F34D-473E-8DB9-2F86DF9F36FB}"/>
              </a:ext>
            </a:extLst>
          </p:cNvPr>
          <p:cNvGraphicFramePr>
            <a:graphicFrameLocks noGrp="1"/>
          </p:cNvGraphicFramePr>
          <p:nvPr>
            <p:extLst>
              <p:ext uri="{D42A27DB-BD31-4B8C-83A1-F6EECF244321}">
                <p14:modId xmlns:p14="http://schemas.microsoft.com/office/powerpoint/2010/main" val="1864972892"/>
              </p:ext>
            </p:extLst>
          </p:nvPr>
        </p:nvGraphicFramePr>
        <p:xfrm>
          <a:off x="457200" y="446896"/>
          <a:ext cx="11244263" cy="6068205"/>
        </p:xfrm>
        <a:graphic>
          <a:graphicData uri="http://schemas.openxmlformats.org/drawingml/2006/table">
            <a:tbl>
              <a:tblPr firstRow="1" bandRow="1">
                <a:tableStyleId>{5940675A-B579-460E-94D1-54222C63F5DA}</a:tableStyleId>
              </a:tblPr>
              <a:tblGrid>
                <a:gridCol w="6066202">
                  <a:extLst>
                    <a:ext uri="{9D8B030D-6E8A-4147-A177-3AD203B41FA5}">
                      <a16:colId xmlns:a16="http://schemas.microsoft.com/office/drawing/2014/main" val="676806377"/>
                    </a:ext>
                  </a:extLst>
                </a:gridCol>
                <a:gridCol w="1748263">
                  <a:extLst>
                    <a:ext uri="{9D8B030D-6E8A-4147-A177-3AD203B41FA5}">
                      <a16:colId xmlns:a16="http://schemas.microsoft.com/office/drawing/2014/main" val="3969586760"/>
                    </a:ext>
                  </a:extLst>
                </a:gridCol>
                <a:gridCol w="3429798">
                  <a:extLst>
                    <a:ext uri="{9D8B030D-6E8A-4147-A177-3AD203B41FA5}">
                      <a16:colId xmlns:a16="http://schemas.microsoft.com/office/drawing/2014/main" val="2348260480"/>
                    </a:ext>
                  </a:extLst>
                </a:gridCol>
              </a:tblGrid>
              <a:tr h="86155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Suicide Bereavement UK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314068">
                <a:tc rowSpan="5">
                  <a:txBody>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specialise in the following: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Suicide bereavement research</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Providing consultancy on postvention (care of those bereaved by suicide)</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Developing and delivering evidence-based suicide bereavement training</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Hosting an annual international conference on suicide bereavement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translate research findings into evidence-based suicide bereavement training for those who come into contact or support those bereaved or affected by suicide. Examples of professions include health professionals, emergency services, educational settings, social workers, faith leaders, funeral celebrants, prison staff and those working in postvention services etc.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r>
                        <a:rPr lang="en-GB" sz="1400" kern="1200" dirty="0">
                          <a:solidFill>
                            <a:schemeClr val="tx1"/>
                          </a:solidFill>
                          <a:effectLst/>
                          <a:latin typeface="+mn-lt"/>
                          <a:ea typeface="+mn-ea"/>
                          <a:cs typeface="+mn-cs"/>
                        </a:rPr>
                        <a:t>Postvention Assisting those Bereaved By Suicide (PABBS) one day face2face training is evidence-based, evaluated, CPD accredited face to face training, which aims to increase the knowledge, skills and confidence of professionals who come into contact with, or are responsible for the care of those bereaved or affected by suicide.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8655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endParaRPr lang="en-GB" sz="14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58655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01706 827 359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86552">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admin@suicidebereavementuk.com</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13293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mn-lt"/>
                          <a:ea typeface="+mn-ea"/>
                          <a:cs typeface="+mn-cs"/>
                        </a:rPr>
                        <a:t>6 – 8 Taper Street, Ramsbottom, Lancashire, BL10 9EX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CE59AE49-B1E1-4F81-B8E4-E828A5A1F24D}"/>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5" name="Action Button: Go Home 4">
            <a:hlinkClick r:id="rId3" action="ppaction://hlinksldjump" highlightClick="1"/>
            <a:extLst>
              <a:ext uri="{FF2B5EF4-FFF2-40B4-BE49-F238E27FC236}">
                <a16:creationId xmlns:a16="http://schemas.microsoft.com/office/drawing/2014/main" id="{7816A55C-1301-43FB-B668-D79D6FB8103A}"/>
              </a:ext>
            </a:extLst>
          </p:cNvPr>
          <p:cNvSpPr/>
          <p:nvPr/>
        </p:nvSpPr>
        <p:spPr>
          <a:xfrm>
            <a:off x="10464658" y="464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CC3F129-82E7-4B1C-8D99-541BD0AD3645}"/>
              </a:ext>
            </a:extLst>
          </p:cNvPr>
          <p:cNvSpPr/>
          <p:nvPr/>
        </p:nvSpPr>
        <p:spPr>
          <a:xfrm>
            <a:off x="11119800" y="464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2DAF8D7-6EF8-4AAD-8B28-28605887D14B}"/>
              </a:ext>
            </a:extLst>
          </p:cNvPr>
          <p:cNvSpPr/>
          <p:nvPr/>
        </p:nvSpPr>
        <p:spPr>
          <a:xfrm>
            <a:off x="9913017" y="4828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38652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03347233"/>
              </p:ext>
            </p:extLst>
          </p:nvPr>
        </p:nvGraphicFramePr>
        <p:xfrm>
          <a:off x="200391" y="434593"/>
          <a:ext cx="11817288" cy="6238750"/>
        </p:xfrm>
        <a:graphic>
          <a:graphicData uri="http://schemas.openxmlformats.org/drawingml/2006/table">
            <a:tbl>
              <a:tblPr firstRow="1" bandRow="1">
                <a:tableStyleId>{5940675A-B579-460E-94D1-54222C63F5DA}</a:tableStyleId>
              </a:tblPr>
              <a:tblGrid>
                <a:gridCol w="6479562">
                  <a:extLst>
                    <a:ext uri="{9D8B030D-6E8A-4147-A177-3AD203B41FA5}">
                      <a16:colId xmlns:a16="http://schemas.microsoft.com/office/drawing/2014/main" val="676806377"/>
                    </a:ext>
                  </a:extLst>
                </a:gridCol>
                <a:gridCol w="1467184">
                  <a:extLst>
                    <a:ext uri="{9D8B030D-6E8A-4147-A177-3AD203B41FA5}">
                      <a16:colId xmlns:a16="http://schemas.microsoft.com/office/drawing/2014/main" val="3969586760"/>
                    </a:ext>
                  </a:extLst>
                </a:gridCol>
                <a:gridCol w="3870542">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The Lowry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8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Lowry’s ‘</a:t>
                      </a:r>
                      <a:r>
                        <a:rPr lang="en-GB" sz="1400" b="1" kern="1200" dirty="0">
                          <a:solidFill>
                            <a:schemeClr val="tx1"/>
                          </a:solidFill>
                          <a:effectLst/>
                          <a:latin typeface="Arial" panose="020B0604020202020204" pitchFamily="34" charset="0"/>
                          <a:ea typeface="+mn-ea"/>
                          <a:cs typeface="Arial" panose="020B0604020202020204" pitchFamily="34" charset="0"/>
                        </a:rPr>
                        <a:t>Arts For Social Change Programme’</a:t>
                      </a:r>
                      <a:r>
                        <a:rPr lang="en-GB" sz="1400" kern="1200" dirty="0">
                          <a:solidFill>
                            <a:schemeClr val="tx1"/>
                          </a:solidFill>
                          <a:effectLst/>
                          <a:latin typeface="Arial" panose="020B0604020202020204" pitchFamily="34" charset="0"/>
                          <a:ea typeface="+mn-ea"/>
                          <a:cs typeface="Arial" panose="020B0604020202020204" pitchFamily="34" charset="0"/>
                        </a:rPr>
                        <a:t> works with vulnerable young people within Salford using the creative arts to build confidence, transferable life skills, promote wellbeing and improve employability </a:t>
                      </a:r>
                    </a:p>
                    <a:p>
                      <a:r>
                        <a:rPr lang="en-GB" sz="1400" kern="1200" dirty="0">
                          <a:solidFill>
                            <a:schemeClr val="tx1"/>
                          </a:solidFill>
                          <a:effectLst/>
                          <a:latin typeface="Arial" panose="020B0604020202020204" pitchFamily="34" charset="0"/>
                          <a:ea typeface="+mn-ea"/>
                          <a:cs typeface="Arial" panose="020B0604020202020204" pitchFamily="34" charset="0"/>
                        </a:rPr>
                        <a:t>prospects.</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work with NEET young people, cared for children / care leavers, </a:t>
                      </a:r>
                    </a:p>
                    <a:p>
                      <a:r>
                        <a:rPr lang="en-GB" sz="1400" kern="1200" dirty="0">
                          <a:solidFill>
                            <a:schemeClr val="tx1"/>
                          </a:solidFill>
                          <a:effectLst/>
                          <a:latin typeface="Arial" panose="020B0604020202020204" pitchFamily="34" charset="0"/>
                          <a:ea typeface="+mn-ea"/>
                          <a:cs typeface="Arial" panose="020B0604020202020204" pitchFamily="34" charset="0"/>
                        </a:rPr>
                        <a:t>young carers, young parents, young people experiencing or at risk of homelessness and young people with mental health and wellbeing </a:t>
                      </a:r>
                    </a:p>
                    <a:p>
                      <a:r>
                        <a:rPr lang="en-GB" sz="1400" kern="1200" dirty="0">
                          <a:solidFill>
                            <a:schemeClr val="tx1"/>
                          </a:solidFill>
                          <a:effectLst/>
                          <a:latin typeface="Arial" panose="020B0604020202020204" pitchFamily="34" charset="0"/>
                          <a:ea typeface="+mn-ea"/>
                          <a:cs typeface="Arial" panose="020B0604020202020204" pitchFamily="34" charset="0"/>
                        </a:rPr>
                        <a:t>challenges.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work with a team of highly experienced arts engagement practitioners </a:t>
                      </a:r>
                    </a:p>
                    <a:p>
                      <a:r>
                        <a:rPr lang="en-GB" sz="1400" kern="1200" dirty="0">
                          <a:solidFill>
                            <a:schemeClr val="tx1"/>
                          </a:solidFill>
                          <a:effectLst/>
                          <a:latin typeface="Arial" panose="020B0604020202020204" pitchFamily="34" charset="0"/>
                          <a:ea typeface="+mn-ea"/>
                          <a:cs typeface="Arial" panose="020B0604020202020204" pitchFamily="34" charset="0"/>
                        </a:rPr>
                        <a:t>and artists with vast experience of working with vulnerable young people. </a:t>
                      </a:r>
                    </a:p>
                    <a:p>
                      <a:r>
                        <a:rPr lang="en-GB" sz="1400" kern="1200" dirty="0">
                          <a:solidFill>
                            <a:schemeClr val="tx1"/>
                          </a:solidFill>
                          <a:effectLst/>
                          <a:latin typeface="Arial" panose="020B0604020202020204" pitchFamily="34" charset="0"/>
                          <a:ea typeface="+mn-ea"/>
                          <a:cs typeface="Arial" panose="020B0604020202020204" pitchFamily="34" charset="0"/>
                        </a:rPr>
                        <a:t>Using visual and digital arts, music, drama, dance, film and theatre we aim </a:t>
                      </a:r>
                    </a:p>
                    <a:p>
                      <a:r>
                        <a:rPr lang="en-GB" sz="1400" kern="1200" dirty="0">
                          <a:solidFill>
                            <a:schemeClr val="tx1"/>
                          </a:solidFill>
                          <a:effectLst/>
                          <a:latin typeface="Arial" panose="020B0604020202020204" pitchFamily="34" charset="0"/>
                          <a:ea typeface="+mn-ea"/>
                          <a:cs typeface="Arial" panose="020B0604020202020204" pitchFamily="34" charset="0"/>
                        </a:rPr>
                        <a:t>to reach the most in need young people and enable them to access positive opportunities that increase their life chances.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Our YES (Youth, Employability and Skills) programme provides bespoke creative and work-based learning opportunities for targeted young people. These opportunities range from first access visits such as backstage tours through to longer term work placements. We focus on personal </a:t>
                      </a:r>
                    </a:p>
                    <a:p>
                      <a:r>
                        <a:rPr lang="en-GB" sz="1400" kern="1200" dirty="0">
                          <a:solidFill>
                            <a:schemeClr val="tx1"/>
                          </a:solidFill>
                          <a:effectLst/>
                          <a:latin typeface="Arial" panose="020B0604020202020204" pitchFamily="34" charset="0"/>
                          <a:ea typeface="+mn-ea"/>
                          <a:cs typeface="Arial" panose="020B0604020202020204" pitchFamily="34" charset="0"/>
                        </a:rPr>
                        <a:t>development, building skills including confidence, communication and </a:t>
                      </a:r>
                    </a:p>
                    <a:p>
                      <a:r>
                        <a:rPr lang="en-GB" sz="1400" kern="1200" dirty="0">
                          <a:solidFill>
                            <a:schemeClr val="tx1"/>
                          </a:solidFill>
                          <a:effectLst/>
                          <a:latin typeface="Arial" panose="020B0604020202020204" pitchFamily="34" charset="0"/>
                          <a:ea typeface="+mn-ea"/>
                          <a:cs typeface="Arial" panose="020B0604020202020204" pitchFamily="34" charset="0"/>
                        </a:rPr>
                        <a:t>future planning. Individual placements are available for young people who </a:t>
                      </a:r>
                    </a:p>
                    <a:p>
                      <a:r>
                        <a:rPr lang="en-GB" sz="1400" kern="1200" dirty="0">
                          <a:solidFill>
                            <a:schemeClr val="tx1"/>
                          </a:solidFill>
                          <a:effectLst/>
                          <a:latin typeface="Arial" panose="020B0604020202020204" pitchFamily="34" charset="0"/>
                          <a:ea typeface="+mn-ea"/>
                          <a:cs typeface="Arial" panose="020B0604020202020204" pitchFamily="34" charset="0"/>
                        </a:rPr>
                        <a:t>are not in employment, education or training or at risk of disengagement </a:t>
                      </a:r>
                    </a:p>
                    <a:p>
                      <a:r>
                        <a:rPr lang="en-GB" sz="1400" kern="1200" dirty="0">
                          <a:solidFill>
                            <a:schemeClr val="tx1"/>
                          </a:solidFill>
                          <a:effectLst/>
                          <a:latin typeface="Arial" panose="020B0604020202020204" pitchFamily="34" charset="0"/>
                          <a:ea typeface="+mn-ea"/>
                          <a:cs typeface="Arial" panose="020B0604020202020204" pitchFamily="34" charset="0"/>
                        </a:rPr>
                        <a:t>from education.</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regular creative workshops/ programmes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pastoral support</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one to one creative programmes / support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Arts Award qualification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Work placements for NEET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by health, education and social care professionals, parents, carers.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Lowry, Pier 8, Salford Quays,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M50 3AZ</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Learning &amp; Engagement Team:</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0161 876 2042</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Referrals: 07377 673925</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Paige.steers@thelowry.com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General enquiries: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getcreative@thelowry.com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The Lowry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11549678" y="6405981"/>
            <a:ext cx="468001" cy="365125"/>
          </a:xfrm>
        </p:spPr>
        <p:txBody>
          <a:bodyPr/>
          <a:lstStyle/>
          <a:p>
            <a:fld id="{5D3D0DFE-D947-4B90-A61E-3CEF8DFD50AE}" type="slidenum">
              <a:rPr lang="en-GB" smtClean="0"/>
              <a:t>124</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592362" y="1393272"/>
            <a:ext cx="0" cy="52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4F9EA1DA-8F6B-4156-8A35-AC1E923B9034}"/>
              </a:ext>
            </a:extLst>
          </p:cNvPr>
          <p:cNvSpPr/>
          <p:nvPr/>
        </p:nvSpPr>
        <p:spPr>
          <a:xfrm>
            <a:off x="10757709" y="582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424135" y="61419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10207483" y="6262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97886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17783503"/>
              </p:ext>
            </p:extLst>
          </p:nvPr>
        </p:nvGraphicFramePr>
        <p:xfrm>
          <a:off x="270328" y="547116"/>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77392">
                  <a:extLst>
                    <a:ext uri="{9D8B030D-6E8A-4147-A177-3AD203B41FA5}">
                      <a16:colId xmlns:a16="http://schemas.microsoft.com/office/drawing/2014/main" val="3969586760"/>
                    </a:ext>
                  </a:extLst>
                </a:gridCol>
                <a:gridCol w="3673929">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TLC: </a:t>
                      </a:r>
                      <a:r>
                        <a:rPr lang="en-US"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a:t>
                      </a:r>
                      <a:endParaRPr lang="en-GB"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t>
                      </a:r>
                      <a:r>
                        <a:rPr lang="en-US"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 </a:t>
                      </a:r>
                      <a:r>
                        <a:rPr lang="en-US" sz="1400" kern="1200" dirty="0">
                          <a:solidFill>
                            <a:schemeClr val="tx1"/>
                          </a:solidFill>
                          <a:effectLst/>
                          <a:latin typeface="Arial" panose="020B0604020202020204" pitchFamily="34" charset="0"/>
                          <a:ea typeface="+mn-ea"/>
                          <a:cs typeface="Arial" panose="020B0604020202020204" pitchFamily="34" charset="0"/>
                        </a:rPr>
                        <a:t>provides support </a:t>
                      </a:r>
                    </a:p>
                    <a:p>
                      <a:r>
                        <a:rPr lang="en-US" sz="1400" kern="1200" dirty="0">
                          <a:solidFill>
                            <a:schemeClr val="tx1"/>
                          </a:solidFill>
                          <a:effectLst/>
                          <a:latin typeface="Arial" panose="020B0604020202020204" pitchFamily="34" charset="0"/>
                          <a:ea typeface="+mn-ea"/>
                          <a:cs typeface="Arial" panose="020B0604020202020204" pitchFamily="34" charset="0"/>
                        </a:rPr>
                        <a:t>for young people who have started to struggle with their behaviour in their own relationships.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Young people who are engaging in harmful behaviour with parents, carers </a:t>
                      </a:r>
                    </a:p>
                    <a:p>
                      <a:r>
                        <a:rPr lang="en-US" sz="1400" kern="1200" dirty="0">
                          <a:solidFill>
                            <a:schemeClr val="tx1"/>
                          </a:solidFill>
                          <a:effectLst/>
                          <a:latin typeface="Arial" panose="020B0604020202020204" pitchFamily="34" charset="0"/>
                          <a:ea typeface="+mn-ea"/>
                          <a:cs typeface="Arial" panose="020B0604020202020204" pitchFamily="34" charset="0"/>
                        </a:rPr>
                        <a:t>or other members of their family need careful and considered intervention </a:t>
                      </a:r>
                    </a:p>
                    <a:p>
                      <a:r>
                        <a:rPr lang="en-US" sz="1400" kern="1200" dirty="0">
                          <a:solidFill>
                            <a:schemeClr val="tx1"/>
                          </a:solidFill>
                          <a:effectLst/>
                          <a:latin typeface="Arial" panose="020B0604020202020204" pitchFamily="34" charset="0"/>
                          <a:ea typeface="+mn-ea"/>
                          <a:cs typeface="Arial" panose="020B0604020202020204" pitchFamily="34" charset="0"/>
                        </a:rPr>
                        <a:t>to address this as soon as possible. The service allows them to work with a caring and non-judgemental professional who can help them become</a:t>
                      </a:r>
                    </a:p>
                    <a:p>
                      <a:r>
                        <a:rPr lang="en-US" sz="1400" kern="1200" dirty="0">
                          <a:solidFill>
                            <a:schemeClr val="tx1"/>
                          </a:solidFill>
                          <a:effectLst/>
                          <a:latin typeface="Arial" panose="020B0604020202020204" pitchFamily="34" charset="0"/>
                          <a:ea typeface="+mn-ea"/>
                          <a:cs typeface="Arial" panose="020B0604020202020204" pitchFamily="34" charset="0"/>
                        </a:rPr>
                        <a:t>aware of their behaviours and begin to form positive relationships with </a:t>
                      </a:r>
                    </a:p>
                    <a:p>
                      <a:r>
                        <a:rPr lang="en-US" sz="1400" kern="1200" dirty="0">
                          <a:solidFill>
                            <a:schemeClr val="tx1"/>
                          </a:solidFill>
                          <a:effectLst/>
                          <a:latin typeface="Arial" panose="020B0604020202020204" pitchFamily="34" charset="0"/>
                          <a:ea typeface="+mn-ea"/>
                          <a:cs typeface="Arial" panose="020B0604020202020204" pitchFamily="34" charset="0"/>
                        </a:rPr>
                        <a:t>others.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can provide a</a:t>
                      </a:r>
                      <a:r>
                        <a:rPr lang="en-US" sz="1400" dirty="0">
                          <a:solidFill>
                            <a:schemeClr val="tx1"/>
                          </a:solidFill>
                          <a:latin typeface="Arial" panose="020B0604020202020204" pitchFamily="34" charset="0"/>
                          <a:cs typeface="Arial" panose="020B0604020202020204" pitchFamily="34" charset="0"/>
                        </a:rPr>
                        <a:t> safe and confidential space to talk openly about what they’re going through, provide support with their experiences and concerns and identify harmful or unhealthy relationship behaviours. </a:t>
                      </a:r>
                      <a:endParaRPr lang="en-US" sz="1400" dirty="0">
                        <a:solidFill>
                          <a:schemeClr val="tx1"/>
                        </a:solidFill>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The project will suport young people to have: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insight into their own behaviour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relationships with members of their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emotional wellbeing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ability to cope with feelings of anxiety, anger or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Reduced problematic behaviours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educational attendance and attainment</a:t>
                      </a:r>
                      <a:endParaRPr lang="en-US"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14-19 years and </a:t>
                      </a:r>
                      <a:r>
                        <a:rPr lang="en-US" sz="1400" dirty="0">
                          <a:latin typeface="Arial" panose="020B0604020202020204" pitchFamily="34" charset="0"/>
                          <a:cs typeface="Arial" panose="020B0604020202020204" pitchFamily="34" charset="0"/>
                        </a:rPr>
                        <a:t>displaying unhealthy behaviours in their relationships </a:t>
                      </a:r>
                      <a:r>
                        <a:rPr lang="en-GB" sz="1400" i="1" dirty="0">
                          <a:effectLst/>
                          <a:latin typeface="Arial" panose="020B0604020202020204" pitchFamily="34" charset="0"/>
                          <a:ea typeface="Calibri" panose="020F050202020403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If you would like to refer someone aged 11-13 or 19-21, please contact us for more information)</a:t>
                      </a:r>
                      <a:endParaRPr lang="en-GB" sz="1400" i="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Referrals accepted from: </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Early Help</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Social care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Youth Justice Service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Operation Encompass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noFill/>
                      <a:prstDash val="sysDot"/>
                      <a:round/>
                      <a:headEnd type="none" w="med" len="med"/>
                      <a:tailEnd type="none" w="med" len="med"/>
                    </a:lnL>
                    <a:lnR w="38100" cap="flat" cmpd="sng" algn="ctr">
                      <a:noFill/>
                      <a:prstDash val="sysDot"/>
                      <a:round/>
                      <a:headEnd type="none" w="med" len="med"/>
                      <a:tailEnd type="none" w="med" len="med"/>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0161 872 1100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81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bridgingtochange@talklistenchange.org.uk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TalkListenChange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125</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89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0097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556186884"/>
              </p:ext>
            </p:extLst>
          </p:nvPr>
        </p:nvGraphicFramePr>
        <p:xfrm>
          <a:off x="270328" y="299781"/>
          <a:ext cx="11582581" cy="6476748"/>
        </p:xfrm>
        <a:graphic>
          <a:graphicData uri="http://schemas.openxmlformats.org/drawingml/2006/table">
            <a:tbl>
              <a:tblPr firstRow="1" bandRow="1">
                <a:tableStyleId>{5940675A-B579-460E-94D1-54222C63F5DA}</a:tableStyleId>
              </a:tblPr>
              <a:tblGrid>
                <a:gridCol w="5761809">
                  <a:extLst>
                    <a:ext uri="{9D8B030D-6E8A-4147-A177-3AD203B41FA5}">
                      <a16:colId xmlns:a16="http://schemas.microsoft.com/office/drawing/2014/main" val="676806377"/>
                    </a:ext>
                  </a:extLst>
                </a:gridCol>
                <a:gridCol w="1636781">
                  <a:extLst>
                    <a:ext uri="{9D8B030D-6E8A-4147-A177-3AD203B41FA5}">
                      <a16:colId xmlns:a16="http://schemas.microsoft.com/office/drawing/2014/main" val="3790049944"/>
                    </a:ext>
                  </a:extLst>
                </a:gridCol>
                <a:gridCol w="41839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Virtual School</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We are a statutory service providing advice, training, guidance, </a:t>
                      </a:r>
                    </a:p>
                    <a:p>
                      <a:r>
                        <a:rPr lang="en-US" sz="1400" dirty="0">
                          <a:latin typeface="Arial" panose="020B0604020202020204" pitchFamily="34" charset="0"/>
                          <a:cs typeface="Arial" panose="020B0604020202020204" pitchFamily="34" charset="0"/>
                        </a:rPr>
                        <a:t>support and challenge to schools, social care teams and other professionals relating to the education of Looked After Children.  </a:t>
                      </a:r>
                    </a:p>
                    <a:p>
                      <a:r>
                        <a:rPr lang="en-US" sz="1400" dirty="0">
                          <a:latin typeface="Arial" panose="020B0604020202020204" pitchFamily="34" charset="0"/>
                          <a:cs typeface="Arial" panose="020B0604020202020204" pitchFamily="34" charset="0"/>
                        </a:rPr>
                        <a:t>We also offer an advisory service for children who were previously cared for and are now adopted or subject to an SGO or a Child Arrangement Order.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offer specific support and advice regarding exclusions, and </a:t>
                      </a:r>
                    </a:p>
                    <a:p>
                      <a:r>
                        <a:rPr lang="en-US" sz="1400" dirty="0">
                          <a:latin typeface="Arial" panose="020B0604020202020204" pitchFamily="34" charset="0"/>
                          <a:cs typeface="Arial" panose="020B0604020202020204" pitchFamily="34" charset="0"/>
                        </a:rPr>
                        <a:t>work with schools to encourage a trauma informed approach to supporting children and young people.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ensure that schools are providing additional support </a:t>
                      </a:r>
                    </a:p>
                    <a:p>
                      <a:r>
                        <a:rPr lang="en-US" sz="1400" dirty="0">
                          <a:latin typeface="Arial" panose="020B0604020202020204" pitchFamily="34" charset="0"/>
                          <a:cs typeface="Arial" panose="020B0604020202020204" pitchFamily="34" charset="0"/>
                        </a:rPr>
                        <a:t>required and using the additional funding allocated to them to </a:t>
                      </a:r>
                    </a:p>
                    <a:p>
                      <a:r>
                        <a:rPr lang="en-US" sz="1400" dirty="0">
                          <a:latin typeface="Arial" panose="020B0604020202020204" pitchFamily="34" charset="0"/>
                          <a:cs typeface="Arial" panose="020B0604020202020204" pitchFamily="34" charset="0"/>
                        </a:rPr>
                        <a:t>improve outcomes.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hlinkClick r:id="rId2"/>
                        </a:rPr>
                        <a:t>training </a:t>
                      </a:r>
                      <a:r>
                        <a:rPr lang="en-US" sz="1400" dirty="0">
                          <a:latin typeface="Arial" panose="020B0604020202020204" pitchFamily="34" charset="0"/>
                          <a:cs typeface="Arial" panose="020B0604020202020204" pitchFamily="34" charset="0"/>
                        </a:rPr>
                        <a:t>offer is broad, and we co-deliver training with our Educational Psychology team.  We offer a mixture of published </a:t>
                      </a:r>
                    </a:p>
                    <a:p>
                      <a:r>
                        <a:rPr lang="en-US" sz="1400" dirty="0">
                          <a:latin typeface="Arial" panose="020B0604020202020204" pitchFamily="34" charset="0"/>
                          <a:cs typeface="Arial" panose="020B0604020202020204" pitchFamily="34" charset="0"/>
                        </a:rPr>
                        <a:t>and bespoke training.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a:endParaRPr lang="en-GB" sz="400" dirty="0">
                        <a:solidFill>
                          <a:schemeClr val="accent1">
                            <a:lumMod val="75000"/>
                          </a:schemeClr>
                        </a:solidFill>
                        <a:latin typeface="Arial" panose="020B0604020202020204" pitchFamily="34" charset="0"/>
                        <a:cs typeface="Arial" panose="020B0604020202020204" pitchFamily="34" charset="0"/>
                      </a:endParaRPr>
                    </a:p>
                    <a:p>
                      <a:pPr marL="0" indent="0"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Consultancy for education, social care and other professionals surrounding all aspects of the education of Looked After Children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Advocacy for Looked After Children relating to school placements and exclusions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Training around trauma and attachment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Bespoke training programme for schools around individual children’s needs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We commission Speech and Language Therapy and Education Psychology so that we can provide a rapid referral into those services for Looked After Children</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gn="l">
                        <a:lnSpc>
                          <a:spcPct val="115000"/>
                        </a:lnSpc>
                        <a:spcAft>
                          <a:spcPts val="0"/>
                        </a:spcAft>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8100" cap="flat" cmpd="sng" algn="ctr">
                      <a:solidFill>
                        <a:schemeClr val="bg1"/>
                      </a:solidFill>
                      <a:prstDash val="sysDot"/>
                      <a:round/>
                      <a:headEnd type="none" w="med" len="med"/>
                      <a:tailEnd type="none" w="med" len="med"/>
                    </a:lnT>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virtualschoolteam@salford.gov.uk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hlinkClick r:id="rId4"/>
                        </a:rPr>
                        <a:t>Virtual School for cared for children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126</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5713912" y="1157511"/>
            <a:ext cx="0" cy="522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12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75219628"/>
              </p:ext>
            </p:extLst>
          </p:nvPr>
        </p:nvGraphicFramePr>
        <p:xfrm>
          <a:off x="221017" y="161780"/>
          <a:ext cx="11531600" cy="6606661"/>
        </p:xfrm>
        <a:graphic>
          <a:graphicData uri="http://schemas.openxmlformats.org/drawingml/2006/table">
            <a:tbl>
              <a:tblPr firstRow="1" bandRow="1">
                <a:tableStyleId>{5940675A-B579-460E-94D1-54222C63F5DA}</a:tableStyleId>
              </a:tblPr>
              <a:tblGrid>
                <a:gridCol w="1929280">
                  <a:extLst>
                    <a:ext uri="{9D8B030D-6E8A-4147-A177-3AD203B41FA5}">
                      <a16:colId xmlns:a16="http://schemas.microsoft.com/office/drawing/2014/main" val="676806377"/>
                    </a:ext>
                  </a:extLst>
                </a:gridCol>
                <a:gridCol w="4200460">
                  <a:extLst>
                    <a:ext uri="{9D8B030D-6E8A-4147-A177-3AD203B41FA5}">
                      <a16:colId xmlns:a16="http://schemas.microsoft.com/office/drawing/2014/main" val="1294039461"/>
                    </a:ext>
                  </a:extLst>
                </a:gridCol>
                <a:gridCol w="1366175">
                  <a:extLst>
                    <a:ext uri="{9D8B030D-6E8A-4147-A177-3AD203B41FA5}">
                      <a16:colId xmlns:a16="http://schemas.microsoft.com/office/drawing/2014/main" val="3969586760"/>
                    </a:ext>
                  </a:extLst>
                </a:gridCol>
                <a:gridCol w="4035685">
                  <a:extLst>
                    <a:ext uri="{9D8B030D-6E8A-4147-A177-3AD203B41FA5}">
                      <a16:colId xmlns:a16="http://schemas.microsoft.com/office/drawing/2014/main" val="2348260480"/>
                    </a:ext>
                  </a:extLst>
                </a:gridCol>
              </a:tblGrid>
              <a:tr h="760454">
                <a:tc gridSpan="4">
                  <a:txBody>
                    <a:bodyPr/>
                    <a:lstStyle/>
                    <a:p>
                      <a:r>
                        <a:rPr lang="en-GB" sz="2800" kern="1200" dirty="0">
                          <a:solidFill>
                            <a:schemeClr val="accent1">
                              <a:lumMod val="75000"/>
                            </a:schemeClr>
                          </a:solidFill>
                          <a:effectLst/>
                          <a:latin typeface="+mn-lt"/>
                          <a:ea typeface="+mn-ea"/>
                          <a:cs typeface="+mn-cs"/>
                        </a:rPr>
                        <a:t>Vulnerable Young Person Nursing Service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62023">
                <a:tc rowSpan="3" gridSpan="2">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service is made up of the following: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Looked After Children’s Service: the team provides a dedicated health service to children and young people who are ‘cared for’ by Salford </a:t>
                      </a:r>
                    </a:p>
                    <a:p>
                      <a:r>
                        <a:rPr lang="en-US" sz="1400" dirty="0">
                          <a:latin typeface="Arial" panose="020B0604020202020204" pitchFamily="34" charset="0"/>
                          <a:cs typeface="Arial" panose="020B0604020202020204" pitchFamily="34" charset="0"/>
                        </a:rPr>
                        <a:t>Local Authority and children and young people living in Salford who are ‘cared for ‘by other local authorities.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Youth Justice Service (YJS): the service offers a dedicated health </a:t>
                      </a:r>
                    </a:p>
                    <a:p>
                      <a:r>
                        <a:rPr lang="en-US" sz="1400" dirty="0">
                          <a:latin typeface="Arial" panose="020B0604020202020204" pitchFamily="34" charset="0"/>
                          <a:cs typeface="Arial" panose="020B0604020202020204" pitchFamily="34" charset="0"/>
                        </a:rPr>
                        <a:t>Service to children and young who are involved with Youth Justice </a:t>
                      </a:r>
                    </a:p>
                    <a:p>
                      <a:r>
                        <a:rPr lang="en-US" sz="1400" dirty="0">
                          <a:latin typeface="Arial" panose="020B0604020202020204" pitchFamily="34" charset="0"/>
                          <a:cs typeface="Arial" panose="020B0604020202020204" pitchFamily="34" charset="0"/>
                        </a:rPr>
                        <a:t>Services in Salford.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Family Liaison Service: the service provides assessments within the PANDA Unit at Salford Royal to identify those cases that need to be brought to the attention of other allied health professionals in Salford </a:t>
                      </a:r>
                    </a:p>
                    <a:p>
                      <a:r>
                        <a:rPr lang="en-US" sz="1400" dirty="0">
                          <a:latin typeface="Arial" panose="020B0604020202020204" pitchFamily="34" charset="0"/>
                          <a:cs typeface="Arial" panose="020B0604020202020204" pitchFamily="34" charset="0"/>
                        </a:rPr>
                        <a:t>and to family liaison nurses within other NHS trusts.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82990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YJS Health Provision - professional referral via YJS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Nurse – Professional referral via SCC Children’s Services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 via admittance to PANDA Unit</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6153">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YJS Health Provision &amp; Looked after Childrens Nurse</a:t>
                      </a:r>
                      <a:r>
                        <a:rPr lang="en-GB" sz="1400" dirty="0">
                          <a:effectLst/>
                          <a:latin typeface="Arial" panose="020B0604020202020204" pitchFamily="34" charset="0"/>
                          <a:ea typeface="Calibri" panose="020F0502020204030204" pitchFamily="34" charset="0"/>
                          <a:cs typeface="Arial" panose="020B0604020202020204" pitchFamily="34" charset="0"/>
                        </a:rPr>
                        <a:t> – Sandringham House, Windsor St, Salford, M5 4DG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Family Liaison Service</a:t>
                      </a:r>
                      <a:r>
                        <a:rPr lang="en-GB" sz="1400" dirty="0">
                          <a:effectLst/>
                          <a:latin typeface="Arial" panose="020B0604020202020204" pitchFamily="34" charset="0"/>
                          <a:ea typeface="Calibri" panose="020F0502020204030204" pitchFamily="34" charset="0"/>
                          <a:cs typeface="Arial" panose="020B0604020202020204" pitchFamily="34" charset="0"/>
                        </a:rPr>
                        <a:t> – PANDA Unit, Salford Royal Foundation Trust, Stott Lane, Salford, M6 8HD</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99143">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family support, information, support, training, support for professionals</a:t>
                      </a: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777170"/>
                  </a:ext>
                </a:extLst>
              </a:tr>
              <a:tr h="431471">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YOS Health Provision: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0161 206 2198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137658"/>
                  </a:ext>
                </a:extLst>
              </a:tr>
              <a:tr h="586627">
                <a:tc vMerge="1">
                  <a:txBody>
                    <a:bodyPr/>
                    <a:lstStyle/>
                    <a:p>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vMerge="1">
                  <a:txBody>
                    <a:bodyPr/>
                    <a:lstStyle/>
                    <a:p>
                      <a:endParaRPr lang="en-GB" dirty="0"/>
                    </a:p>
                  </a:txBody>
                  <a:tcPr marL="68580" marR="68580" marT="0" marB="0">
                    <a:lnL w="6350" cap="flat" cmpd="sng" algn="ctr">
                      <a:solidFill>
                        <a:schemeClr val="tx1"/>
                      </a:solidFill>
                      <a:prstDash val="solid"/>
                      <a:round/>
                      <a:headEnd type="none" w="med" len="med"/>
                      <a:tailEnd type="none" w="med" len="med"/>
                    </a:lnL>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2"/>
                        </a:rPr>
                        <a:t>Vulnerable Young People Services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14434797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127</a:t>
            </a:fld>
            <a:endParaRPr lang="en-GB" dirty="0"/>
          </a:p>
        </p:txBody>
      </p:sp>
      <p:cxnSp>
        <p:nvCxnSpPr>
          <p:cNvPr id="6" name="Straight Connector 5">
            <a:extLst>
              <a:ext uri="{FF2B5EF4-FFF2-40B4-BE49-F238E27FC236}">
                <a16:creationId xmlns:a16="http://schemas.microsoft.com/office/drawing/2014/main" id="{65BDF71D-4DC1-4BE6-BA5D-031E1305004A}"/>
              </a:ext>
            </a:extLst>
          </p:cNvPr>
          <p:cNvCxnSpPr/>
          <p:nvPr/>
        </p:nvCxnSpPr>
        <p:spPr>
          <a:xfrm>
            <a:off x="6135189" y="1116930"/>
            <a:ext cx="0" cy="53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33FFC9A-3ADF-4F09-81C0-1A13AD4F92E9}"/>
              </a:ext>
            </a:extLst>
          </p:cNvPr>
          <p:cNvSpPr/>
          <p:nvPr/>
        </p:nvSpPr>
        <p:spPr>
          <a:xfrm>
            <a:off x="10571287" y="28098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F02008-1B8A-460D-A2BF-142A2D5A4EE5}"/>
              </a:ext>
            </a:extLst>
          </p:cNvPr>
          <p:cNvSpPr/>
          <p:nvPr/>
        </p:nvSpPr>
        <p:spPr>
          <a:xfrm>
            <a:off x="11254227" y="32193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2169C47-1E90-4E98-936E-2D90D5417D7A}"/>
              </a:ext>
            </a:extLst>
          </p:cNvPr>
          <p:cNvSpPr/>
          <p:nvPr/>
        </p:nvSpPr>
        <p:spPr>
          <a:xfrm>
            <a:off x="9997570" y="31908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36963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09340700"/>
              </p:ext>
            </p:extLst>
          </p:nvPr>
        </p:nvGraphicFramePr>
        <p:xfrm>
          <a:off x="270328" y="299781"/>
          <a:ext cx="11404601" cy="6210493"/>
        </p:xfrm>
        <a:graphic>
          <a:graphicData uri="http://schemas.openxmlformats.org/drawingml/2006/table">
            <a:tbl>
              <a:tblPr firstRow="1" bandRow="1">
                <a:tableStyleId>{5940675A-B579-460E-94D1-54222C63F5DA}</a:tableStyleId>
              </a:tblPr>
              <a:tblGrid>
                <a:gridCol w="5916225">
                  <a:extLst>
                    <a:ext uri="{9D8B030D-6E8A-4147-A177-3AD203B41FA5}">
                      <a16:colId xmlns:a16="http://schemas.microsoft.com/office/drawing/2014/main" val="676806377"/>
                    </a:ext>
                  </a:extLst>
                </a:gridCol>
                <a:gridCol w="208280">
                  <a:extLst>
                    <a:ext uri="{9D8B030D-6E8A-4147-A177-3AD203B41FA5}">
                      <a16:colId xmlns:a16="http://schemas.microsoft.com/office/drawing/2014/main" val="3790049944"/>
                    </a:ext>
                  </a:extLst>
                </a:gridCol>
                <a:gridCol w="224331">
                  <a:extLst>
                    <a:ext uri="{9D8B030D-6E8A-4147-A177-3AD203B41FA5}">
                      <a16:colId xmlns:a16="http://schemas.microsoft.com/office/drawing/2014/main" val="2997522798"/>
                    </a:ext>
                  </a:extLst>
                </a:gridCol>
                <a:gridCol w="1624084">
                  <a:extLst>
                    <a:ext uri="{9D8B030D-6E8A-4147-A177-3AD203B41FA5}">
                      <a16:colId xmlns:a16="http://schemas.microsoft.com/office/drawing/2014/main" val="3969586760"/>
                    </a:ext>
                  </a:extLst>
                </a:gridCol>
                <a:gridCol w="3431681">
                  <a:extLst>
                    <a:ext uri="{9D8B030D-6E8A-4147-A177-3AD203B41FA5}">
                      <a16:colId xmlns:a16="http://schemas.microsoft.com/office/drawing/2014/main" val="2348260480"/>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Young Fathers Project</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project works with young men who are fathers, expectant fathers, or acting as fathers in a family unit, aged up to 25 years old and live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meet up with the young man once they are referred in, often in their own home and carries out a youth work based assessment to ascertain where the young person is up to in relation to involvement with their child/ren, education, training and employment, experiences of children if they are expectant, support, benefits,  housing and relationships.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discusses breastfeeding, offers support in giving up smoking, access to contraception and looks at what kind of support the young person would want from the project.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Most of the work with young men is one to one, but the project also runs several young parents groups, in Children’s Centres, alongside their workers, offers dads and kids and mums and dads kids trips out, and delivers bespoke sessions with young men (and their partners if relevant,) around relationships, dealing with anger, anxiety and domestic abuse. </a:t>
                      </a:r>
                    </a:p>
                    <a:p>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In addition, the project offers activities and day trips for young fathers and their children to attend</a:t>
                      </a: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400" dirty="0">
                        <a:solidFill>
                          <a:schemeClr val="accent1">
                            <a:lumMod val="75000"/>
                          </a:schemeClr>
                        </a:solidFill>
                        <a:latin typeface="Arial" panose="020B0604020202020204" pitchFamily="34" charset="0"/>
                        <a:cs typeface="Arial" panose="020B0604020202020204" pitchFamily="34" charset="0"/>
                      </a:endParaRPr>
                    </a:p>
                    <a:p>
                      <a:pPr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support offered covers issues such as coping with being a father, benefits, housing, relationships, education and training, and wider services for parents.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old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 service accessed via social services, Youth Service, ante-natal services, community midwives, Youth Offending Teams, teenage pregnancy team, schools, and Connexions.</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6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0161 603 6874</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Tom.cole@salford.gov.uk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128</a:t>
            </a:fld>
            <a:endParaRPr lang="en-GB" dirty="0"/>
          </a:p>
        </p:txBody>
      </p:sp>
      <p:sp>
        <p:nvSpPr>
          <p:cNvPr id="6" name="Action Button: Go Home 5">
            <a:hlinkClick r:id="rId4"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6422572" y="1134651"/>
            <a:ext cx="0" cy="507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061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6453828"/>
              </p:ext>
            </p:extLst>
          </p:nvPr>
        </p:nvGraphicFramePr>
        <p:xfrm>
          <a:off x="143328" y="447592"/>
          <a:ext cx="11562283" cy="5644515"/>
        </p:xfrm>
        <a:graphic>
          <a:graphicData uri="http://schemas.openxmlformats.org/drawingml/2006/table">
            <a:tbl>
              <a:tblPr firstRow="1" bandRow="1">
                <a:tableStyleId>{5940675A-B579-460E-94D1-54222C63F5DA}</a:tableStyleId>
              </a:tblPr>
              <a:tblGrid>
                <a:gridCol w="8819081">
                  <a:extLst>
                    <a:ext uri="{9D8B030D-6E8A-4147-A177-3AD203B41FA5}">
                      <a16:colId xmlns:a16="http://schemas.microsoft.com/office/drawing/2014/main" val="676806377"/>
                    </a:ext>
                  </a:extLst>
                </a:gridCol>
                <a:gridCol w="232432">
                  <a:extLst>
                    <a:ext uri="{9D8B030D-6E8A-4147-A177-3AD203B41FA5}">
                      <a16:colId xmlns:a16="http://schemas.microsoft.com/office/drawing/2014/main" val="4285768286"/>
                    </a:ext>
                  </a:extLst>
                </a:gridCol>
                <a:gridCol w="2510770">
                  <a:extLst>
                    <a:ext uri="{9D8B030D-6E8A-4147-A177-3AD203B41FA5}">
                      <a16:colId xmlns:a16="http://schemas.microsoft.com/office/drawing/2014/main" val="1740707403"/>
                    </a:ext>
                  </a:extLst>
                </a:gridCol>
              </a:tblGrid>
              <a:tr h="265535">
                <a:tc>
                  <a:txBody>
                    <a:bodyPr/>
                    <a:lstStyle/>
                    <a:p>
                      <a:r>
                        <a:rPr lang="en-GB" sz="2800" b="0" kern="1200" dirty="0">
                          <a:solidFill>
                            <a:schemeClr val="accent1">
                              <a:lumMod val="75000"/>
                            </a:schemeClr>
                          </a:solidFill>
                          <a:effectLst/>
                          <a:latin typeface="Arial" panose="020B0604020202020204" pitchFamily="34" charset="0"/>
                          <a:ea typeface="+mn-ea"/>
                          <a:cs typeface="Arial" panose="020B0604020202020204" pitchFamily="34" charset="0"/>
                        </a:rPr>
                        <a:t>The Proud Trust – Afternoon TEA</a:t>
                      </a:r>
                    </a:p>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marL="0" marR="0" lvl="0" indent="0" algn="just" defTabSz="887413" rtl="0" eaLnBrk="1" fontAlgn="auto" latinLnBrk="0" hangingPunct="1">
                        <a:lnSpc>
                          <a:spcPct val="115000"/>
                        </a:lnSpc>
                        <a:spcBef>
                          <a:spcPts val="0"/>
                        </a:spcBef>
                        <a:spcAft>
                          <a:spcPts val="0"/>
                        </a:spcAft>
                        <a:buClrTx/>
                        <a:buSzTx/>
                        <a:buFontTx/>
                        <a:buNone/>
                        <a:tabLst/>
                        <a:defRP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887413"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We’re a cool, quirky group of young people who come   from all walks of life.</a:t>
                      </a:r>
                    </a:p>
                    <a:p>
                      <a:pPr algn="just" defTabSz="887413">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we all have in common is that we’re trans or questioning our gender identity.  If you’re 13-25 and trans or unsure about your gender, we’d love you to join us!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Being trans means feeling like your gender is different from what you were told when you were born, (usually an M or an F on your birth certificate). Some people feel like boys, some feel like girls, and some feel like something else – maybe a third gender, or none, or a mix between the two. All of these are trans identities if they differ from what others expect you to be.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Going to a new place and meeting new people is often scary. We can’t change that, but we can promise that we’re really friendly and will make you feel welcome. </a:t>
                      </a: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Some of the things we like to do:</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Arts &amp; crafts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Serious discussions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Chill out and chat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Design posters and resources for schools, doctors and others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Support each other through difficult patches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Swimming</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b="1" kern="1200" dirty="0">
                        <a:solidFill>
                          <a:schemeClr val="tx2"/>
                        </a:solidFill>
                        <a:effectLst/>
                        <a:latin typeface="Arial" panose="020B0604020202020204" pitchFamily="34" charset="0"/>
                        <a:ea typeface="+mn-ea"/>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When: </a:t>
                      </a:r>
                      <a:r>
                        <a:rPr lang="en-GB" sz="1600" kern="1200" dirty="0">
                          <a:solidFill>
                            <a:schemeClr val="tx1"/>
                          </a:solidFill>
                          <a:effectLst/>
                          <a:latin typeface="Arial" panose="020B0604020202020204" pitchFamily="34" charset="0"/>
                          <a:ea typeface="+mn-ea"/>
                          <a:cs typeface="Arial" panose="020B0604020202020204" pitchFamily="34" charset="0"/>
                        </a:rPr>
                        <a:t>2</a:t>
                      </a:r>
                      <a:r>
                        <a:rPr lang="en-GB" sz="1600" kern="1200" baseline="30000" dirty="0">
                          <a:solidFill>
                            <a:schemeClr val="tx1"/>
                          </a:solidFill>
                          <a:effectLst/>
                          <a:latin typeface="Arial" panose="020B0604020202020204" pitchFamily="34" charset="0"/>
                          <a:ea typeface="+mn-ea"/>
                          <a:cs typeface="Arial" panose="020B0604020202020204" pitchFamily="34" charset="0"/>
                        </a:rPr>
                        <a:t>nd</a:t>
                      </a:r>
                      <a:r>
                        <a:rPr lang="en-GB" sz="1600" kern="1200" dirty="0">
                          <a:solidFill>
                            <a:schemeClr val="tx1"/>
                          </a:solidFill>
                          <a:effectLst/>
                          <a:latin typeface="Arial" panose="020B0604020202020204" pitchFamily="34" charset="0"/>
                          <a:ea typeface="+mn-ea"/>
                          <a:cs typeface="Arial" panose="020B0604020202020204" pitchFamily="34" charset="0"/>
                        </a:rPr>
                        <a:t> and 4</a:t>
                      </a:r>
                      <a:r>
                        <a:rPr lang="en-GB" sz="1600" kern="1200" baseline="30000" dirty="0">
                          <a:solidFill>
                            <a:schemeClr val="tx1"/>
                          </a:solidFill>
                          <a:effectLst/>
                          <a:latin typeface="Arial" panose="020B0604020202020204" pitchFamily="34" charset="0"/>
                          <a:ea typeface="+mn-ea"/>
                          <a:cs typeface="Arial" panose="020B0604020202020204" pitchFamily="34" charset="0"/>
                        </a:rPr>
                        <a:t>th</a:t>
                      </a:r>
                      <a:r>
                        <a:rPr lang="en-GB" sz="1600" kern="1200" dirty="0">
                          <a:solidFill>
                            <a:schemeClr val="tx1"/>
                          </a:solidFill>
                          <a:effectLst/>
                          <a:latin typeface="Arial" panose="020B0604020202020204" pitchFamily="34" charset="0"/>
                          <a:ea typeface="+mn-ea"/>
                          <a:cs typeface="Arial" panose="020B0604020202020204" pitchFamily="34" charset="0"/>
                        </a:rPr>
                        <a:t> Sunday of every month</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Where: </a:t>
                      </a:r>
                      <a:r>
                        <a:rPr lang="en-GB" sz="1600" kern="1200" dirty="0">
                          <a:solidFill>
                            <a:schemeClr val="tx1"/>
                          </a:solidFill>
                          <a:effectLst/>
                          <a:latin typeface="Arial" panose="020B0604020202020204" pitchFamily="34" charset="0"/>
                          <a:ea typeface="+mn-ea"/>
                          <a:cs typeface="Arial" panose="020B0604020202020204" pitchFamily="34" charset="0"/>
                        </a:rPr>
                        <a:t>LGBT+ Centre, Sidney   Street, Manchester, M1 7HB           </a:t>
                      </a:r>
                    </a:p>
                    <a:p>
                      <a:r>
                        <a:rPr lang="en-GB" sz="1600" u="sng" kern="1200" dirty="0">
                          <a:solidFill>
                            <a:schemeClr val="tx1"/>
                          </a:solidFill>
                          <a:effectLst/>
                          <a:latin typeface="Arial" panose="020B0604020202020204" pitchFamily="34" charset="0"/>
                          <a:ea typeface="+mn-ea"/>
                          <a:cs typeface="Arial" panose="020B0604020202020204" pitchFamily="34" charset="0"/>
                          <a:hlinkClick r:id="rId2"/>
                        </a:rPr>
                        <a:t>LGBT+ Centre map</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Arial" panose="020B0604020202020204" pitchFamily="34" charset="0"/>
                          <a:ea typeface="+mn-ea"/>
                          <a:cs typeface="Arial" panose="020B0604020202020204" pitchFamily="34" charset="0"/>
                        </a:rPr>
                        <a:t>Contact: </a:t>
                      </a:r>
                      <a:r>
                        <a:rPr lang="en-GB" sz="1600" kern="1200" dirty="0">
                          <a:solidFill>
                            <a:schemeClr val="tx1"/>
                          </a:solidFill>
                          <a:effectLst/>
                          <a:latin typeface="Arial" panose="020B0604020202020204" pitchFamily="34" charset="0"/>
                          <a:ea typeface="+mn-ea"/>
                          <a:cs typeface="Arial" panose="020B0604020202020204" pitchFamily="34" charset="0"/>
                        </a:rPr>
                        <a:t>07813 981338</a:t>
                      </a:r>
                    </a:p>
                    <a:p>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r>
                        <a:rPr lang="en-GB" sz="1600" kern="1200" dirty="0">
                          <a:solidFill>
                            <a:schemeClr val="tx1"/>
                          </a:solidFill>
                          <a:effectLst/>
                          <a:latin typeface="Arial" panose="020B0604020202020204" pitchFamily="34" charset="0"/>
                          <a:ea typeface="+mn-ea"/>
                          <a:cs typeface="Arial" panose="020B0604020202020204" pitchFamily="34" charset="0"/>
                        </a:rPr>
                        <a:t> </a:t>
                      </a:r>
                    </a:p>
                    <a:p>
                      <a:r>
                        <a:rPr lang="en-GB" sz="1600" b="1" kern="1200" dirty="0">
                          <a:solidFill>
                            <a:schemeClr val="tx2"/>
                          </a:solidFill>
                          <a:effectLst/>
                          <a:latin typeface="Arial" panose="020B0604020202020204" pitchFamily="34" charset="0"/>
                          <a:ea typeface="+mn-ea"/>
                          <a:cs typeface="Arial" panose="020B0604020202020204" pitchFamily="34" charset="0"/>
                        </a:rPr>
                        <a:t>Website:</a:t>
                      </a:r>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4"/>
                        </a:rPr>
                        <a:t>www.theproudtrust.org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129</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5BF03EFA-E354-4DF0-9988-B8F3F15419FC}"/>
              </a:ext>
            </a:extLst>
          </p:cNvPr>
          <p:cNvSpPr/>
          <p:nvPr/>
        </p:nvSpPr>
        <p:spPr>
          <a:xfrm>
            <a:off x="10555521" y="53323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5F55E0D-71E9-4207-A6C5-4ECE8A6CB959}"/>
              </a:ext>
            </a:extLst>
          </p:cNvPr>
          <p:cNvSpPr/>
          <p:nvPr/>
        </p:nvSpPr>
        <p:spPr>
          <a:xfrm>
            <a:off x="11238461" y="5741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5A344273-66FE-4B20-AE05-209269299391}"/>
              </a:ext>
            </a:extLst>
          </p:cNvPr>
          <p:cNvSpPr/>
          <p:nvPr/>
        </p:nvSpPr>
        <p:spPr>
          <a:xfrm>
            <a:off x="9981804" y="57133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735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04776687"/>
              </p:ext>
            </p:extLst>
          </p:nvPr>
        </p:nvGraphicFramePr>
        <p:xfrm>
          <a:off x="114703" y="220131"/>
          <a:ext cx="11929978" cy="6538455"/>
        </p:xfrm>
        <a:graphic>
          <a:graphicData uri="http://schemas.openxmlformats.org/drawingml/2006/table">
            <a:tbl>
              <a:tblPr firstRow="1" bandRow="1">
                <a:tableStyleId>{5940675A-B579-460E-94D1-54222C63F5DA}</a:tableStyleId>
              </a:tblPr>
              <a:tblGrid>
                <a:gridCol w="3736080">
                  <a:extLst>
                    <a:ext uri="{9D8B030D-6E8A-4147-A177-3AD203B41FA5}">
                      <a16:colId xmlns:a16="http://schemas.microsoft.com/office/drawing/2014/main" val="3297575626"/>
                    </a:ext>
                  </a:extLst>
                </a:gridCol>
                <a:gridCol w="4001627">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718849">
                <a:tc gridSpan="3">
                  <a:txBody>
                    <a:bodyPr/>
                    <a:lstStyle/>
                    <a:p>
                      <a:r>
                        <a:rPr lang="en-GB" sz="2400" b="0" dirty="0">
                          <a:solidFill>
                            <a:schemeClr val="bg1"/>
                          </a:solidFill>
                        </a:rPr>
                        <a:t>Bullying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41335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138663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National Bullying Helpline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specialises in bullying and harassment.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22 55 787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www.nationalbullyinghelpline.co.uk</a:t>
                      </a:r>
                      <a:r>
                        <a:rPr lang="en-GB"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948381">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eCrime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website containing advice and practical information on cyber bullying, trolling, mobbing and all forms of online crime for adults and children alike.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www.ecrime-action.co.uk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www.onlinesupport.42ndstreet.org.uk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497969">
                <a:tc vMerge="1">
                  <a:txBody>
                    <a:bodyPr/>
                    <a:lstStyle/>
                    <a:p>
                      <a:endParaRPr lang="en-GB"/>
                    </a:p>
                  </a:txBody>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8"/>
                        </a:rPr>
                        <a:t>Hate Crime</a:t>
                      </a:r>
                      <a:r>
                        <a:rPr lang="en-GB" sz="1200" dirty="0">
                          <a:effectLst/>
                          <a:latin typeface="Arial" panose="020B0604020202020204" pitchFamily="34" charset="0"/>
                          <a:ea typeface="Calibri" panose="020F0502020204030204" pitchFamily="34" charset="0"/>
                          <a:cs typeface="Arial" panose="020B0604020202020204" pitchFamily="34" charset="0"/>
                        </a:rPr>
                        <a:t>: Information on how to report a hate crime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Crimestoppers 0800 555 111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1408758"/>
                  </a:ext>
                </a:extLst>
              </a:tr>
              <a:tr h="830237">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Bullying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support and information for young people,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www.bullying.co.uk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9050"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852961">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Kidscape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 parents and professionals with practical strategies to prevent bullying.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www.kidscape.org.uk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r h="852961">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5"/>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66083741"/>
                  </a:ext>
                </a:extLst>
              </a:tr>
            </a:tbl>
          </a:graphicData>
        </a:graphic>
      </p:graphicFrame>
      <p:sp>
        <p:nvSpPr>
          <p:cNvPr id="3" name="Slide Number Placeholder 2">
            <a:extLst>
              <a:ext uri="{FF2B5EF4-FFF2-40B4-BE49-F238E27FC236}">
                <a16:creationId xmlns:a16="http://schemas.microsoft.com/office/drawing/2014/main" id="{416D4CFF-D644-46FF-A4F5-9E18B70FDC25}"/>
              </a:ext>
            </a:extLst>
          </p:cNvPr>
          <p:cNvSpPr>
            <a:spLocks noGrp="1"/>
          </p:cNvSpPr>
          <p:nvPr>
            <p:ph type="sldNum" sz="quarter" idx="12"/>
          </p:nvPr>
        </p:nvSpPr>
        <p:spPr/>
        <p:txBody>
          <a:bodyPr/>
          <a:lstStyle/>
          <a:p>
            <a:fld id="{5D3D0DFE-D947-4B90-A61E-3CEF8DFD50AE}" type="slidenum">
              <a:rPr lang="en-GB" smtClean="0"/>
              <a:t>13</a:t>
            </a:fld>
            <a:endParaRPr lang="en-GB" dirty="0"/>
          </a:p>
        </p:txBody>
      </p:sp>
      <p:sp>
        <p:nvSpPr>
          <p:cNvPr id="7" name="Action Button: Go Home 6">
            <a:hlinkClick r:id="rId16" action="ppaction://hlinksldjump" highlightClick="1"/>
            <a:extLst>
              <a:ext uri="{FF2B5EF4-FFF2-40B4-BE49-F238E27FC236}">
                <a16:creationId xmlns:a16="http://schemas.microsoft.com/office/drawing/2014/main" id="{A593E664-0E39-465C-B8D9-F393E112ABE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E00AAE-1AC7-4D17-B58A-B2453202460C}"/>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D75B589-52E2-40A1-B448-630148DCCAB1}"/>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87426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174911159"/>
              </p:ext>
            </p:extLst>
          </p:nvPr>
        </p:nvGraphicFramePr>
        <p:xfrm>
          <a:off x="423636" y="393700"/>
          <a:ext cx="11125165" cy="6131497"/>
        </p:xfrm>
        <a:graphic>
          <a:graphicData uri="http://schemas.openxmlformats.org/drawingml/2006/table">
            <a:tbl>
              <a:tblPr firstRow="1" bandRow="1">
                <a:tableStyleId>{5940675A-B579-460E-94D1-54222C63F5DA}</a:tableStyleId>
              </a:tblPr>
              <a:tblGrid>
                <a:gridCol w="730909">
                  <a:extLst>
                    <a:ext uri="{9D8B030D-6E8A-4147-A177-3AD203B41FA5}">
                      <a16:colId xmlns:a16="http://schemas.microsoft.com/office/drawing/2014/main" val="676806377"/>
                    </a:ext>
                  </a:extLst>
                </a:gridCol>
                <a:gridCol w="2493819">
                  <a:extLst>
                    <a:ext uri="{9D8B030D-6E8A-4147-A177-3AD203B41FA5}">
                      <a16:colId xmlns:a16="http://schemas.microsoft.com/office/drawing/2014/main" val="25040247"/>
                    </a:ext>
                  </a:extLst>
                </a:gridCol>
                <a:gridCol w="2604654">
                  <a:extLst>
                    <a:ext uri="{9D8B030D-6E8A-4147-A177-3AD203B41FA5}">
                      <a16:colId xmlns:a16="http://schemas.microsoft.com/office/drawing/2014/main" val="335489791"/>
                    </a:ext>
                  </a:extLst>
                </a:gridCol>
                <a:gridCol w="2558473">
                  <a:extLst>
                    <a:ext uri="{9D8B030D-6E8A-4147-A177-3AD203B41FA5}">
                      <a16:colId xmlns:a16="http://schemas.microsoft.com/office/drawing/2014/main" val="514336791"/>
                    </a:ext>
                  </a:extLst>
                </a:gridCol>
                <a:gridCol w="2737310">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LGBT+ Youth Group</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402609">
                <a:tc grid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A </a:t>
                      </a:r>
                      <a:r>
                        <a:rPr lang="en-GB" sz="1400" b="1" kern="1200" dirty="0">
                          <a:solidFill>
                            <a:schemeClr val="tx1"/>
                          </a:solidFill>
                          <a:effectLst/>
                          <a:latin typeface="Arial" panose="020B0604020202020204" pitchFamily="34" charset="0"/>
                          <a:ea typeface="+mn-ea"/>
                          <a:cs typeface="Arial" panose="020B0604020202020204" pitchFamily="34" charset="0"/>
                        </a:rPr>
                        <a:t>FREE</a:t>
                      </a:r>
                      <a:r>
                        <a:rPr lang="en-GB" sz="1400" kern="1200" dirty="0">
                          <a:solidFill>
                            <a:schemeClr val="tx1"/>
                          </a:solidFill>
                          <a:effectLst/>
                          <a:latin typeface="Arial" panose="020B0604020202020204" pitchFamily="34" charset="0"/>
                          <a:ea typeface="+mn-ea"/>
                          <a:cs typeface="Arial" panose="020B0604020202020204" pitchFamily="34" charset="0"/>
                        </a:rPr>
                        <a:t> youth group for young people aged 11-19 years who identify as LGBT or who are questioning their sexuality and/or gender.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First and foremost it’s a social group, a place to make friends, but we also take part in lots of events like Pride, IDAHOT, LGBT history month and go on trips and visits.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We will support any young person that identifies as Lesbian, Gay, Bisexual or Transgender.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 </a:t>
                      </a:r>
                    </a:p>
                    <a:p>
                      <a:pPr algn="just"/>
                      <a:r>
                        <a:rPr lang="en-GB" sz="1400" kern="1200" dirty="0">
                          <a:solidFill>
                            <a:schemeClr val="tx1"/>
                          </a:solidFill>
                          <a:effectLst/>
                          <a:latin typeface="Arial" panose="020B0604020202020204" pitchFamily="34" charset="0"/>
                          <a:ea typeface="+mn-ea"/>
                          <a:cs typeface="Arial" panose="020B0604020202020204" pitchFamily="34" charset="0"/>
                        </a:rPr>
                        <a:t>Young people receive support from staff and peers looking at LGBT related issues.  We explore issues surrounding sexuality and gender and do this so we become a support group for each young person. The group is a safe place for young people to explore their identity which can help them discover who they want to become. </a:t>
                      </a: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Mondays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Bridgewater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72 Bridgewater Street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M38 9WD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0161 799 6674</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Bridgewater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Tuesdays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Castle Community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29-31 Lewis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0PU</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0161 789 6622</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Eccles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Wednesdays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Deans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Deans Road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M27 0JF</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0161 794 1088</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Swinton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Thursdays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 London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6QT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Salford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130</a:t>
            </a:fld>
            <a:endParaRPr lang="en-GB" dirty="0"/>
          </a:p>
        </p:txBody>
      </p:sp>
      <p:sp>
        <p:nvSpPr>
          <p:cNvPr id="6" name="Action Button: Go Home 5">
            <a:hlinkClick r:id="rId6" action="ppaction://hlinksldjump" highlightClick="1"/>
            <a:extLst>
              <a:ext uri="{FF2B5EF4-FFF2-40B4-BE49-F238E27FC236}">
                <a16:creationId xmlns:a16="http://schemas.microsoft.com/office/drawing/2014/main" id="{C9397258-FD28-4A09-AB94-4D3E03709056}"/>
              </a:ext>
            </a:extLst>
          </p:cNvPr>
          <p:cNvSpPr/>
          <p:nvPr/>
        </p:nvSpPr>
        <p:spPr>
          <a:xfrm>
            <a:off x="10397861" y="5332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62A3B83-0546-4FE1-BC69-6CE5BD1660C4}"/>
              </a:ext>
            </a:extLst>
          </p:cNvPr>
          <p:cNvSpPr/>
          <p:nvPr/>
        </p:nvSpPr>
        <p:spPr>
          <a:xfrm>
            <a:off x="11080801" y="57418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FA68F66-87E6-4970-B7DB-1317B7B5FD62}"/>
              </a:ext>
            </a:extLst>
          </p:cNvPr>
          <p:cNvSpPr/>
          <p:nvPr/>
        </p:nvSpPr>
        <p:spPr>
          <a:xfrm>
            <a:off x="9824144" y="57133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21911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0928881"/>
              </p:ext>
            </p:extLst>
          </p:nvPr>
        </p:nvGraphicFramePr>
        <p:xfrm>
          <a:off x="423636" y="393700"/>
          <a:ext cx="11157859" cy="6014720"/>
        </p:xfrm>
        <a:graphic>
          <a:graphicData uri="http://schemas.openxmlformats.org/drawingml/2006/table">
            <a:tbl>
              <a:tblPr firstRow="1" bandRow="1">
                <a:tableStyleId>{5940675A-B579-460E-94D1-54222C63F5DA}</a:tableStyleId>
              </a:tblPr>
              <a:tblGrid>
                <a:gridCol w="1773654">
                  <a:extLst>
                    <a:ext uri="{9D8B030D-6E8A-4147-A177-3AD203B41FA5}">
                      <a16:colId xmlns:a16="http://schemas.microsoft.com/office/drawing/2014/main" val="676806377"/>
                    </a:ext>
                  </a:extLst>
                </a:gridCol>
                <a:gridCol w="2279176">
                  <a:extLst>
                    <a:ext uri="{9D8B030D-6E8A-4147-A177-3AD203B41FA5}">
                      <a16:colId xmlns:a16="http://schemas.microsoft.com/office/drawing/2014/main" val="25040247"/>
                    </a:ext>
                  </a:extLst>
                </a:gridCol>
                <a:gridCol w="2524835">
                  <a:extLst>
                    <a:ext uri="{9D8B030D-6E8A-4147-A177-3AD203B41FA5}">
                      <a16:colId xmlns:a16="http://schemas.microsoft.com/office/drawing/2014/main" val="335489791"/>
                    </a:ext>
                  </a:extLst>
                </a:gridCol>
                <a:gridCol w="2290097">
                  <a:extLst>
                    <a:ext uri="{9D8B030D-6E8A-4147-A177-3AD203B41FA5}">
                      <a16:colId xmlns:a16="http://schemas.microsoft.com/office/drawing/2014/main" val="514336791"/>
                    </a:ext>
                  </a:extLst>
                </a:gridCol>
                <a:gridCol w="2290097">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 &amp; Toast</a:t>
                      </a:r>
                    </a:p>
                    <a:p>
                      <a:endParaRPr lang="en-GB" sz="20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595880">
                <a:tc gridSpan="5">
                  <a:txBody>
                    <a:bodyPr/>
                    <a:lstStyle/>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131</a:t>
            </a:fld>
            <a:endParaRPr lang="en-GB" dirty="0"/>
          </a:p>
        </p:txBody>
      </p:sp>
      <p:pic>
        <p:nvPicPr>
          <p:cNvPr id="6" name="Picture 5">
            <a:extLst>
              <a:ext uri="{FF2B5EF4-FFF2-40B4-BE49-F238E27FC236}">
                <a16:creationId xmlns:a16="http://schemas.microsoft.com/office/drawing/2014/main" id="{53BD344D-8A2F-456D-9082-BE7C3D3F44CD}"/>
              </a:ext>
            </a:extLst>
          </p:cNvPr>
          <p:cNvPicPr/>
          <p:nvPr/>
        </p:nvPicPr>
        <p:blipFill>
          <a:blip r:embed="rId2">
            <a:extLst>
              <a:ext uri="{28A0092B-C50C-407E-A947-70E740481C1C}">
                <a14:useLocalDpi xmlns:a14="http://schemas.microsoft.com/office/drawing/2010/main" val="0"/>
              </a:ext>
            </a:extLst>
          </a:blip>
          <a:stretch>
            <a:fillRect/>
          </a:stretch>
        </p:blipFill>
        <p:spPr>
          <a:xfrm>
            <a:off x="2410376" y="194945"/>
            <a:ext cx="3795351" cy="6485405"/>
          </a:xfrm>
          <a:prstGeom prst="rect">
            <a:avLst/>
          </a:prstGeom>
        </p:spPr>
      </p:pic>
      <p:pic>
        <p:nvPicPr>
          <p:cNvPr id="7" name="Picture 6">
            <a:extLst>
              <a:ext uri="{FF2B5EF4-FFF2-40B4-BE49-F238E27FC236}">
                <a16:creationId xmlns:a16="http://schemas.microsoft.com/office/drawing/2014/main" id="{332FC373-CD2B-49C9-B06C-08DA26B9214F}"/>
              </a:ext>
            </a:extLst>
          </p:cNvPr>
          <p:cNvPicPr/>
          <p:nvPr/>
        </p:nvPicPr>
        <p:blipFill>
          <a:blip r:embed="rId3">
            <a:extLst>
              <a:ext uri="{28A0092B-C50C-407E-A947-70E740481C1C}">
                <a14:useLocalDpi xmlns:a14="http://schemas.microsoft.com/office/drawing/2010/main" val="0"/>
              </a:ext>
            </a:extLst>
          </a:blip>
          <a:stretch>
            <a:fillRect/>
          </a:stretch>
        </p:blipFill>
        <p:spPr>
          <a:xfrm>
            <a:off x="6301969" y="180732"/>
            <a:ext cx="3441700" cy="6513830"/>
          </a:xfrm>
          <a:prstGeom prst="rect">
            <a:avLst/>
          </a:prstGeom>
        </p:spPr>
      </p:pic>
      <p:sp>
        <p:nvSpPr>
          <p:cNvPr id="8" name="Action Button: Go Home 7">
            <a:hlinkClick r:id="rId4" action="ppaction://hlinksldjump" highlightClick="1"/>
            <a:extLst>
              <a:ext uri="{FF2B5EF4-FFF2-40B4-BE49-F238E27FC236}">
                <a16:creationId xmlns:a16="http://schemas.microsoft.com/office/drawing/2014/main" id="{0FEAE8AD-5D1D-4529-8C8B-B044E9D282D0}"/>
              </a:ext>
            </a:extLst>
          </p:cNvPr>
          <p:cNvSpPr/>
          <p:nvPr/>
        </p:nvSpPr>
        <p:spPr>
          <a:xfrm>
            <a:off x="10413629" y="50170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9EF4789-1070-4120-A1E4-C135B474139C}"/>
              </a:ext>
            </a:extLst>
          </p:cNvPr>
          <p:cNvSpPr/>
          <p:nvPr/>
        </p:nvSpPr>
        <p:spPr>
          <a:xfrm>
            <a:off x="11096569" y="54265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A13D28A8-7FB3-41FF-B46D-043158372CDA}"/>
              </a:ext>
            </a:extLst>
          </p:cNvPr>
          <p:cNvSpPr/>
          <p:nvPr/>
        </p:nvSpPr>
        <p:spPr>
          <a:xfrm>
            <a:off x="9839912" y="53980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24456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2247008"/>
              </p:ext>
            </p:extLst>
          </p:nvPr>
        </p:nvGraphicFramePr>
        <p:xfrm>
          <a:off x="941208" y="847367"/>
          <a:ext cx="9849758" cy="4949889"/>
        </p:xfrm>
        <a:graphic>
          <a:graphicData uri="http://schemas.openxmlformats.org/drawingml/2006/table">
            <a:tbl>
              <a:tblPr firstRow="1" bandRow="1">
                <a:tableStyleId>{5940675A-B579-460E-94D1-54222C63F5DA}</a:tableStyleId>
              </a:tblPr>
              <a:tblGrid>
                <a:gridCol w="9849758">
                  <a:extLst>
                    <a:ext uri="{9D8B030D-6E8A-4147-A177-3AD203B41FA5}">
                      <a16:colId xmlns:a16="http://schemas.microsoft.com/office/drawing/2014/main" val="676806377"/>
                    </a:ext>
                  </a:extLst>
                </a:gridCol>
              </a:tblGrid>
              <a:tr h="370840">
                <a:tc>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Groups</a:t>
                      </a:r>
                    </a:p>
                    <a:p>
                      <a:endParaRPr lang="en-GB" sz="16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algn="just">
                        <a:lnSpc>
                          <a:spcPct val="115000"/>
                        </a:lnSpc>
                        <a:spcAft>
                          <a:spcPts val="1000"/>
                        </a:spcAft>
                      </a:pP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Are you passionate about parenting?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Our Health Improvement Service will help you to support other parents every step of the way, including training for group members, sourcing guest speakers and support with room hire costs and other expenses.</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Lived experience of supporting children and young people with mental health issues and/or additional needs would be really helpful, but is not essential, as group members will support and provide advice to each other.</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To find out more about this exciting volunteering opportunity to make a difference supporting others through the challenges of being a parent please contact the Health Improvement Service.</a:t>
                      </a:r>
                    </a:p>
                    <a:p>
                      <a:pPr algn="just">
                        <a:lnSpc>
                          <a:spcPct val="115000"/>
                        </a:lnSpc>
                        <a:spcAft>
                          <a:spcPts val="1000"/>
                        </a:spcAft>
                      </a:pPr>
                      <a:r>
                        <a:rPr lang="en-GB" sz="1400" b="1" kern="1200" dirty="0">
                          <a:solidFill>
                            <a:schemeClr val="tx1"/>
                          </a:solidFill>
                          <a:effectLst/>
                          <a:latin typeface="Arial" panose="020B0604020202020204" pitchFamily="34" charset="0"/>
                          <a:ea typeface="+mn-ea"/>
                          <a:cs typeface="Arial" panose="020B0604020202020204" pitchFamily="34" charset="0"/>
                        </a:rPr>
                        <a:t>Contact:</a:t>
                      </a:r>
                      <a:r>
                        <a:rPr lang="en-GB" sz="1400" kern="1200" dirty="0">
                          <a:solidFill>
                            <a:schemeClr val="tx1"/>
                          </a:solidFill>
                          <a:effectLst/>
                          <a:latin typeface="Arial" panose="020B0604020202020204" pitchFamily="34" charset="0"/>
                          <a:ea typeface="+mn-ea"/>
                          <a:cs typeface="Arial" panose="020B0604020202020204" pitchFamily="34" charset="0"/>
                        </a:rPr>
                        <a:t>  0800 952 1000 or email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health.improvement@salford.gov.uk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114300" marR="11430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132</a:t>
            </a:fld>
            <a:endParaRPr lang="en-GB" dirty="0"/>
          </a:p>
        </p:txBody>
      </p:sp>
      <p:sp>
        <p:nvSpPr>
          <p:cNvPr id="6" name="Action Button: Go Home 5">
            <a:hlinkClick r:id="rId3" action="ppaction://hlinksldjump" highlightClick="1"/>
            <a:extLst>
              <a:ext uri="{FF2B5EF4-FFF2-40B4-BE49-F238E27FC236}">
                <a16:creationId xmlns:a16="http://schemas.microsoft.com/office/drawing/2014/main" id="{6EEB3EC8-234A-450C-86C6-19C8F83F5E42}"/>
              </a:ext>
            </a:extLst>
          </p:cNvPr>
          <p:cNvSpPr/>
          <p:nvPr/>
        </p:nvSpPr>
        <p:spPr>
          <a:xfrm>
            <a:off x="9656883" y="95891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1A259EFC-5DB9-4146-96D2-6161D07B883C}"/>
              </a:ext>
            </a:extLst>
          </p:cNvPr>
          <p:cNvSpPr/>
          <p:nvPr/>
        </p:nvSpPr>
        <p:spPr>
          <a:xfrm>
            <a:off x="10339823" y="99985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718B58D-A360-400A-A510-8EE9E0AA200C}"/>
              </a:ext>
            </a:extLst>
          </p:cNvPr>
          <p:cNvSpPr/>
          <p:nvPr/>
        </p:nvSpPr>
        <p:spPr>
          <a:xfrm>
            <a:off x="9083166" y="99701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60966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308118443"/>
              </p:ext>
            </p:extLst>
          </p:nvPr>
        </p:nvGraphicFramePr>
        <p:xfrm>
          <a:off x="126067" y="55867"/>
          <a:ext cx="11939865" cy="6778395"/>
        </p:xfrm>
        <a:graphic>
          <a:graphicData uri="http://schemas.openxmlformats.org/drawingml/2006/table">
            <a:tbl>
              <a:tblPr firstRow="1" bandRow="1">
                <a:tableStyleId>{5940675A-B579-460E-94D1-54222C63F5DA}</a:tableStyleId>
              </a:tblPr>
              <a:tblGrid>
                <a:gridCol w="4119696">
                  <a:extLst>
                    <a:ext uri="{9D8B030D-6E8A-4147-A177-3AD203B41FA5}">
                      <a16:colId xmlns:a16="http://schemas.microsoft.com/office/drawing/2014/main" val="3297575626"/>
                    </a:ext>
                  </a:extLst>
                </a:gridCol>
                <a:gridCol w="143120">
                  <a:extLst>
                    <a:ext uri="{9D8B030D-6E8A-4147-A177-3AD203B41FA5}">
                      <a16:colId xmlns:a16="http://schemas.microsoft.com/office/drawing/2014/main" val="2907510735"/>
                    </a:ext>
                  </a:extLst>
                </a:gridCol>
                <a:gridCol w="3623663">
                  <a:extLst>
                    <a:ext uri="{9D8B030D-6E8A-4147-A177-3AD203B41FA5}">
                      <a16:colId xmlns:a16="http://schemas.microsoft.com/office/drawing/2014/main" val="3612944406"/>
                    </a:ext>
                  </a:extLst>
                </a:gridCol>
                <a:gridCol w="109182">
                  <a:extLst>
                    <a:ext uri="{9D8B030D-6E8A-4147-A177-3AD203B41FA5}">
                      <a16:colId xmlns:a16="http://schemas.microsoft.com/office/drawing/2014/main" val="512760521"/>
                    </a:ext>
                  </a:extLst>
                </a:gridCol>
                <a:gridCol w="3944204">
                  <a:extLst>
                    <a:ext uri="{9D8B030D-6E8A-4147-A177-3AD203B41FA5}">
                      <a16:colId xmlns:a16="http://schemas.microsoft.com/office/drawing/2014/main" val="1065417762"/>
                    </a:ext>
                  </a:extLst>
                </a:gridCol>
              </a:tblGrid>
              <a:tr h="668077">
                <a:tc gridSpan="5">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School Training Offer</a:t>
                      </a:r>
                      <a:endParaRPr lang="en-GB" sz="1200" b="0" dirty="0">
                        <a:solidFill>
                          <a:schemeClr val="bg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pPr algn="l">
                        <a:lnSpc>
                          <a:spcPct val="115000"/>
                        </a:lnSpc>
                        <a:spcAft>
                          <a:spcPts val="0"/>
                        </a:spcAft>
                      </a:pP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259DAC"/>
                    </a:solidFill>
                  </a:tcPr>
                </a:tc>
                <a:extLst>
                  <a:ext uri="{0D108BD9-81ED-4DB2-BD59-A6C34878D82A}">
                    <a16:rowId xmlns:a16="http://schemas.microsoft.com/office/drawing/2014/main" val="4025093960"/>
                  </a:ext>
                </a:extLst>
              </a:tr>
              <a:tr h="468000">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42</a:t>
                      </a:r>
                      <a:r>
                        <a:rPr lang="en-GB" sz="1600"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nd</a:t>
                      </a: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Street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rgbClr val="FFFFFF"/>
                          </a:solidFill>
                          <a:effectLst/>
                          <a:latin typeface="Arial" panose="020B0604020202020204" pitchFamily="34" charset="0"/>
                          <a:ea typeface="Calibri" panose="020F0502020204030204" pitchFamily="34" charset="0"/>
                          <a:cs typeface="Arial" panose="020B0604020202020204" pitchFamily="34" charset="0"/>
                        </a:rPr>
                        <a:t>  Place2Be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Salford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652218105"/>
                  </a:ext>
                </a:extLst>
              </a:tr>
              <a:tr h="599294">
                <a:tc rowSpan="4">
                  <a:txBody>
                    <a:bodyPr/>
                    <a:lstStyle/>
                    <a:p>
                      <a:pPr marL="171450" indent="-171450" algn="l" fontAlgn="t">
                        <a:buClr>
                          <a:srgbClr val="5CA532"/>
                        </a:buClr>
                        <a:buFont typeface="Wingdings" panose="05000000000000000000" pitchFamily="2" charset="2"/>
                        <a:buChar char="§"/>
                      </a:pPr>
                      <a:r>
                        <a:rPr lang="en-US" sz="1200" b="0" i="0" u="none" strike="noStrike" dirty="0">
                          <a:solidFill>
                            <a:srgbClr val="000000"/>
                          </a:solidFill>
                          <a:effectLst/>
                          <a:latin typeface="Arial" panose="020B0604020202020204" pitchFamily="34" charset="0"/>
                          <a:cs typeface="Arial" panose="020B0604020202020204" pitchFamily="34" charset="0"/>
                        </a:rPr>
                        <a:t>Working with Young People Online training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Supporting LGBTQ+ YP Wellbeing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De-escalation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Training for Artists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Suicide and self-harm</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Common mental health &amp; emotional wellbeing issues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Anxiety and depression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Attachment</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Transition workshops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marL="171450" marR="0" lvl="0" indent="-1714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Champions – Foundation </a:t>
                      </a:r>
                    </a:p>
                    <a:p>
                      <a:pPr marL="17780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programme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Top Up Skills Workshops - PTSD, Anxiety, Low Mood, Self Harm, Eating Disorders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ADHD/ADD Awareness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CAMHS School Link Referral Training</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742610"/>
                  </a:ext>
                </a:extLst>
              </a:tr>
              <a:tr h="46800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Primary Inclusion Team</a:t>
                      </a:r>
                      <a:endParaRPr lang="en-GB" sz="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27484992"/>
                  </a:ext>
                </a:extLst>
              </a:tr>
              <a:tr h="468000">
                <a:tc vMerge="1">
                  <a:txBody>
                    <a:bodyPr/>
                    <a:lstStyle/>
                    <a:p>
                      <a:endParaRPr lang="en-GB"/>
                    </a:p>
                  </a:txBody>
                  <a:tcPr>
                    <a:lnT w="28575" cap="flat" cmpd="sng" algn="ctr">
                      <a:solidFill>
                        <a:srgbClr val="259DAC"/>
                      </a:solidFill>
                      <a:prstDash val="solid"/>
                      <a:round/>
                      <a:headEnd type="none" w="med" len="med"/>
                      <a:tailEnd type="none" w="med" len="med"/>
                    </a:lnT>
                  </a:tcPr>
                </a:tc>
                <a:tc vMerge="1">
                  <a:txBody>
                    <a:bodyPr/>
                    <a:lstStyle/>
                    <a:p>
                      <a:endParaRPr lang="en-GB"/>
                    </a:p>
                  </a:txBody>
                  <a:tcPr>
                    <a:lnT w="38100" cap="flat" cmpd="sng" algn="ctr">
                      <a:solidFill>
                        <a:schemeClr val="bg1"/>
                      </a:solidFill>
                      <a:prstDash val="solid"/>
                      <a:round/>
                      <a:headEnd type="none" w="med" len="med"/>
                      <a:tailEnd type="none" w="med" len="med"/>
                    </a:lnT>
                  </a:tcPr>
                </a:tc>
                <a:tc rowSpan="7">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Emotionally Based School Avoidance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Measuring the Impact of Interventions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Children Who Are Anxious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(Primary)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(Secondary)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Relational Approaches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Return to School Session 3 - De-escalation Strategies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Developing Emotional Skills and Resilience in Children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Behaviour Management</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ADHD in the classroom</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 Introduction to Attachment Theory</a:t>
                      </a:r>
                      <a:endParaRPr lang="en-GB" sz="1200" dirty="0">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Salford Thrive</a:t>
                      </a:r>
                    </a:p>
                    <a:p>
                      <a:endParaRPr lang="en-GB" sz="400" dirty="0"/>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990015354"/>
                  </a:ext>
                </a:extLst>
              </a:tr>
              <a:tr h="244944">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MHFAider</a:t>
                      </a:r>
                    </a:p>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9542281"/>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Child Bereavement UK</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a:t>
                      </a:r>
                      <a:r>
                        <a:rPr lang="en-GB" sz="1200" b="0" i="0" u="none" strike="noStrike" dirty="0" err="1">
                          <a:solidFill>
                            <a:srgbClr val="000000"/>
                          </a:solidFill>
                          <a:effectLst/>
                          <a:latin typeface="Arial" panose="020B0604020202020204" pitchFamily="34" charset="0"/>
                          <a:cs typeface="Arial" panose="020B0604020202020204" pitchFamily="34" charset="0"/>
                        </a:rPr>
                        <a:t>MHFAider</a:t>
                      </a:r>
                      <a:endParaRPr lang="en-GB" sz="1200" b="0" i="0" u="none" strike="noStrike" dirty="0">
                        <a:solidFill>
                          <a:srgbClr val="000000"/>
                        </a:solidFill>
                        <a:effectLst/>
                        <a:latin typeface="Arial" panose="020B0604020202020204" pitchFamily="34" charset="0"/>
                        <a:cs typeface="Arial" panose="020B0604020202020204" pitchFamily="34" charset="0"/>
                      </a:endParaRP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Foundations to LGBTQ+ Inclusivity  </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In-Depth LGBTQ+ Inclusivity Training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330724"/>
                  </a:ext>
                </a:extLst>
              </a:tr>
              <a:tr h="468000">
                <a:tc rowSpan="2">
                  <a:txBody>
                    <a:bodyPr/>
                    <a:lstStyle/>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Grief and Bereavement in Schools </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Primary</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Secondary</a:t>
                      </a: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Virtual School</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443176356"/>
                  </a:ext>
                </a:extLst>
              </a:tr>
              <a:tr h="232372">
                <a:tc vMerge="1">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rowSpan="3">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cared for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956046004"/>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Kooth</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lnL w="38100" cap="flat" cmpd="sng" algn="ctr">
                      <a:solidFill>
                        <a:schemeClr val="bg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looked after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dirty="0"/>
                    </a:p>
                  </a:txBody>
                  <a:tcP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390974"/>
                  </a:ext>
                </a:extLst>
              </a:tr>
              <a:tr h="139572">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introductory Assembly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YP sign up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Staff training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Exam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Anxiety and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 Resilience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Wellbeing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Year 6 Transition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LGBTQ+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Self Care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Young Carer Session</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7405261"/>
                  </a:ext>
                </a:extLst>
              </a:tr>
              <a:tr h="1322785">
                <a:tc vMerge="1">
                  <a:txBody>
                    <a:bodyPr/>
                    <a:lstStyle/>
                    <a:p>
                      <a:pPr algn="l" fontAlgn="t"/>
                      <a:endParaRPr lang="en-GB" dirty="0"/>
                    </a:p>
                  </a:txBody>
                  <a:tcPr marL="45720" marR="72000">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037306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133</a:t>
            </a:fld>
            <a:endParaRPr lang="en-GB" dirty="0"/>
          </a:p>
        </p:txBody>
      </p:sp>
      <p:sp>
        <p:nvSpPr>
          <p:cNvPr id="9" name="Action Button: Go Home 8">
            <a:hlinkClick r:id="rId3" action="ppaction://hlinksldjump" highlightClick="1"/>
            <a:extLst>
              <a:ext uri="{FF2B5EF4-FFF2-40B4-BE49-F238E27FC236}">
                <a16:creationId xmlns:a16="http://schemas.microsoft.com/office/drawing/2014/main" id="{3FAEA04C-7A73-41B5-90CD-A29F57C046AD}"/>
              </a:ext>
            </a:extLst>
          </p:cNvPr>
          <p:cNvSpPr/>
          <p:nvPr/>
        </p:nvSpPr>
        <p:spPr>
          <a:xfrm>
            <a:off x="10669656" y="112638"/>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285240" y="1658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26180" y="16848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et Information 7">
            <a:hlinkClick r:id="rId4" action="ppaction://hlinksldjump" highlightClick="1"/>
            <a:extLst>
              <a:ext uri="{FF2B5EF4-FFF2-40B4-BE49-F238E27FC236}">
                <a16:creationId xmlns:a16="http://schemas.microsoft.com/office/drawing/2014/main" id="{3BBFED68-B710-4787-9D18-78BE588785F2}"/>
              </a:ext>
            </a:extLst>
          </p:cNvPr>
          <p:cNvSpPr/>
          <p:nvPr/>
        </p:nvSpPr>
        <p:spPr>
          <a:xfrm>
            <a:off x="3690916"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et Information 11">
            <a:hlinkClick r:id="rId5" action="ppaction://hlinksldjump" highlightClick="1"/>
            <a:extLst>
              <a:ext uri="{FF2B5EF4-FFF2-40B4-BE49-F238E27FC236}">
                <a16:creationId xmlns:a16="http://schemas.microsoft.com/office/drawing/2014/main" id="{0A4E2B6C-A989-4F54-A240-E2EE45F00905}"/>
              </a:ext>
            </a:extLst>
          </p:cNvPr>
          <p:cNvSpPr/>
          <p:nvPr/>
        </p:nvSpPr>
        <p:spPr>
          <a:xfrm>
            <a:off x="3690916" y="30211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et Information 12">
            <a:hlinkClick r:id="rId6" action="ppaction://hlinksldjump" highlightClick="1"/>
            <a:extLst>
              <a:ext uri="{FF2B5EF4-FFF2-40B4-BE49-F238E27FC236}">
                <a16:creationId xmlns:a16="http://schemas.microsoft.com/office/drawing/2014/main" id="{4F9CF9D6-FBBA-457F-A984-432E4F40DA1D}"/>
              </a:ext>
            </a:extLst>
          </p:cNvPr>
          <p:cNvSpPr/>
          <p:nvPr/>
        </p:nvSpPr>
        <p:spPr>
          <a:xfrm>
            <a:off x="3690916" y="4302904"/>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et Information 13">
            <a:hlinkClick r:id="rId7" action="ppaction://hlinksldjump" highlightClick="1"/>
            <a:extLst>
              <a:ext uri="{FF2B5EF4-FFF2-40B4-BE49-F238E27FC236}">
                <a16:creationId xmlns:a16="http://schemas.microsoft.com/office/drawing/2014/main" id="{ACBA5CD5-6EE5-4802-8102-15AC990C531E}"/>
              </a:ext>
            </a:extLst>
          </p:cNvPr>
          <p:cNvSpPr/>
          <p:nvPr/>
        </p:nvSpPr>
        <p:spPr>
          <a:xfrm>
            <a:off x="7518424"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ction Button: Get Information 14">
            <a:hlinkClick r:id="rId8" action="ppaction://hlinksldjump" highlightClick="1"/>
            <a:extLst>
              <a:ext uri="{FF2B5EF4-FFF2-40B4-BE49-F238E27FC236}">
                <a16:creationId xmlns:a16="http://schemas.microsoft.com/office/drawing/2014/main" id="{373B17C1-0DE5-4686-B04C-EFA016355032}"/>
              </a:ext>
            </a:extLst>
          </p:cNvPr>
          <p:cNvSpPr/>
          <p:nvPr/>
        </p:nvSpPr>
        <p:spPr>
          <a:xfrm>
            <a:off x="7518424" y="1843405"/>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ction Button: Get Information 15">
            <a:hlinkClick r:id="rId9" action="ppaction://hlinksldjump" highlightClick="1"/>
            <a:extLst>
              <a:ext uri="{FF2B5EF4-FFF2-40B4-BE49-F238E27FC236}">
                <a16:creationId xmlns:a16="http://schemas.microsoft.com/office/drawing/2014/main" id="{2AA4FD9A-092C-432A-9A32-9DFF6EDF042C}"/>
              </a:ext>
            </a:extLst>
          </p:cNvPr>
          <p:cNvSpPr/>
          <p:nvPr/>
        </p:nvSpPr>
        <p:spPr>
          <a:xfrm>
            <a:off x="11547180"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ction Button: Get Information 16">
            <a:hlinkClick r:id="rId10" action="ppaction://hlinksldjump" highlightClick="1"/>
            <a:extLst>
              <a:ext uri="{FF2B5EF4-FFF2-40B4-BE49-F238E27FC236}">
                <a16:creationId xmlns:a16="http://schemas.microsoft.com/office/drawing/2014/main" id="{1F800A64-4373-4297-9441-4A5E1E7223D1}"/>
              </a:ext>
            </a:extLst>
          </p:cNvPr>
          <p:cNvSpPr/>
          <p:nvPr/>
        </p:nvSpPr>
        <p:spPr>
          <a:xfrm>
            <a:off x="11570040" y="23093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ction Button: Get Information 17">
            <a:hlinkClick r:id="rId11" action="ppaction://hlinksldjump" highlightClick="1"/>
            <a:extLst>
              <a:ext uri="{FF2B5EF4-FFF2-40B4-BE49-F238E27FC236}">
                <a16:creationId xmlns:a16="http://schemas.microsoft.com/office/drawing/2014/main" id="{EE4CBE22-824B-4057-9495-2CC609D8F690}"/>
              </a:ext>
            </a:extLst>
          </p:cNvPr>
          <p:cNvSpPr/>
          <p:nvPr/>
        </p:nvSpPr>
        <p:spPr>
          <a:xfrm>
            <a:off x="11573240" y="3476838"/>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6334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942960429"/>
              </p:ext>
            </p:extLst>
          </p:nvPr>
        </p:nvGraphicFramePr>
        <p:xfrm>
          <a:off x="387936" y="120094"/>
          <a:ext cx="11416128" cy="5718186"/>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42</a:t>
                      </a:r>
                      <a:r>
                        <a:rPr lang="en-US" sz="3600" b="0" baseline="30000" dirty="0">
                          <a:solidFill>
                            <a:schemeClr val="bg1"/>
                          </a:solidFill>
                          <a:latin typeface="Arial" panose="020B0604020202020204" pitchFamily="34" charset="0"/>
                          <a:cs typeface="Arial" panose="020B0604020202020204" pitchFamily="34" charset="0"/>
                        </a:rPr>
                        <a:t>nd</a:t>
                      </a:r>
                      <a:r>
                        <a:rPr lang="en-US" sz="3600" b="0" dirty="0">
                          <a:solidFill>
                            <a:schemeClr val="bg1"/>
                          </a:solidFill>
                          <a:latin typeface="Arial" panose="020B0604020202020204" pitchFamily="34" charset="0"/>
                          <a:cs typeface="Arial" panose="020B0604020202020204" pitchFamily="34" charset="0"/>
                        </a:rPr>
                        <a:t> Street</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42nd Street is a GM young people’s mental health charity with 40 years’ experience of providing free and confidential services to young people who are experiencing difficulties with their mental health and emotional wellbeing, learn how we help young people here.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42nd Street: Training Workshops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91798">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502638">
                <a:tc gridSpan="5">
                  <a:txBody>
                    <a:bodyPr/>
                    <a:lstStyle/>
                    <a:p>
                      <a:r>
                        <a:rPr lang="en-GB" sz="1400" dirty="0">
                          <a:latin typeface="Arial" panose="020B0604020202020204" pitchFamily="34" charset="0"/>
                          <a:cs typeface="Arial" panose="020B0604020202020204" pitchFamily="34" charset="0"/>
                        </a:rPr>
                        <a:t>Please note: courses c</a:t>
                      </a:r>
                      <a:r>
                        <a:rPr lang="en-US" sz="1400" dirty="0">
                          <a:latin typeface="Arial" panose="020B0604020202020204" pitchFamily="34" charset="0"/>
                          <a:cs typeface="Arial" panose="020B0604020202020204" pitchFamily="34" charset="0"/>
                        </a:rPr>
                        <a:t>an be expanded or split up depending on the needs of the setting or school</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£600 for a group session  - with discounts for multiple sessions booked in the same financial year.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626872187"/>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Supporting LGBTQ+ YP Wellbeing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people looking to learn more about the issues facing young LGBTQ+ people and how to support them.</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De-escalation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This session covers the theory around de-escalation and trauma informed de-escalation techniques, plus practical advice and support. </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29021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074364560"/>
              </p:ext>
            </p:extLst>
          </p:nvPr>
        </p:nvGraphicFramePr>
        <p:xfrm>
          <a:off x="268512" y="226270"/>
          <a:ext cx="11654975" cy="654283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7251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Working with Young People Online </a:t>
                      </a:r>
                    </a:p>
                    <a:p>
                      <a:r>
                        <a:rPr lang="en-US" sz="1400" b="1" dirty="0">
                          <a:solidFill>
                            <a:srgbClr val="259DAC"/>
                          </a:solidFill>
                          <a:latin typeface="Arial" panose="020B0604020202020204" pitchFamily="34" charset="0"/>
                          <a:cs typeface="Arial" panose="020B0604020202020204" pitchFamily="34" charset="0"/>
                        </a:rPr>
                        <a:t>training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people working with young people online or looking to move their service online.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Mental Health Training for Artists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will support your understanding of working with young people. </a:t>
                      </a:r>
                    </a:p>
                    <a:p>
                      <a:r>
                        <a:rPr lang="en-US" sz="1400" dirty="0">
                          <a:latin typeface="Arial" panose="020B0604020202020204" pitchFamily="34" charset="0"/>
                          <a:cs typeface="Arial" panose="020B0604020202020204" pitchFamily="34" charset="0"/>
                        </a:rPr>
                        <a:t>Topics include: Common Mental Health Issues, Risk Assessment and management, Barriers to engagement.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Suicide and </a:t>
                      </a:r>
                    </a:p>
                    <a:p>
                      <a:r>
                        <a:rPr lang="en-GB" sz="1400" b="1" dirty="0">
                          <a:solidFill>
                            <a:srgbClr val="259DAC"/>
                          </a:solidFill>
                          <a:latin typeface="Arial" panose="020B0604020202020204" pitchFamily="34" charset="0"/>
                          <a:cs typeface="Arial" panose="020B0604020202020204" pitchFamily="34" charset="0"/>
                        </a:rPr>
                        <a:t>self-harm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training will support your understanding of how we connect with young people around suicide and self harm.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Common mental health and emotional wellbeing issues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During the session you will receive a broad overview of common mental health issues for young people, including how these may be expressed and signposting and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77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0907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935023"/>
              </p:ext>
            </p:extLst>
          </p:nvPr>
        </p:nvGraphicFramePr>
        <p:xfrm>
          <a:off x="268512" y="264368"/>
          <a:ext cx="11654975" cy="5303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Anxiety and depression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training will help participants to gain an understanding of anxiety and depression. Topics include - How common anxiety and depression is, symptoms and possible causes, What we can do to support.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will help practitioners and people who work with young people to understand the issues and connections behind why young people may behave in ways and how this links to their early attachments.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Transition </a:t>
                      </a:r>
                    </a:p>
                    <a:p>
                      <a:r>
                        <a:rPr lang="en-GB" sz="1400" b="1" dirty="0">
                          <a:solidFill>
                            <a:srgbClr val="259DAC"/>
                          </a:solidFill>
                          <a:latin typeface="Arial" panose="020B0604020202020204" pitchFamily="34" charset="0"/>
                          <a:cs typeface="Arial" panose="020B0604020202020204" pitchFamily="34" charset="0"/>
                        </a:rPr>
                        <a:t>workshops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Each workshop is 2hrs long. Transitions and… 'Year 6 to Year 7', 'Attachment', 'Bereavement and Loss', 'Relationships', 'Anxiety and Worry', 'Resilience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131872">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3024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18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70443" y="315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37465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23627070"/>
              </p:ext>
            </p:extLst>
          </p:nvPr>
        </p:nvGraphicFramePr>
        <p:xfrm>
          <a:off x="387936" y="66154"/>
          <a:ext cx="11416128" cy="672569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202200">
                  <a:extLst>
                    <a:ext uri="{9D8B030D-6E8A-4147-A177-3AD203B41FA5}">
                      <a16:colId xmlns:a16="http://schemas.microsoft.com/office/drawing/2014/main" val="3893500232"/>
                    </a:ext>
                  </a:extLst>
                </a:gridCol>
                <a:gridCol w="1169400">
                  <a:extLst>
                    <a:ext uri="{9D8B030D-6E8A-4147-A177-3AD203B41FA5}">
                      <a16:colId xmlns:a16="http://schemas.microsoft.com/office/drawing/2014/main" val="3304458278"/>
                    </a:ext>
                  </a:extLst>
                </a:gridCol>
                <a:gridCol w="1462955">
                  <a:extLst>
                    <a:ext uri="{9D8B030D-6E8A-4147-A177-3AD203B41FA5}">
                      <a16:colId xmlns:a16="http://schemas.microsoft.com/office/drawing/2014/main" val="2293123654"/>
                    </a:ext>
                  </a:extLst>
                </a:gridCol>
              </a:tblGrid>
              <a:tr h="583184">
                <a:tc gridSpan="7">
                  <a:txBody>
                    <a:bodyPr/>
                    <a:lstStyle/>
                    <a:p>
                      <a:r>
                        <a:rPr lang="en-US" sz="3600" b="0" dirty="0">
                          <a:solidFill>
                            <a:schemeClr val="bg1"/>
                          </a:solidFill>
                          <a:latin typeface="Arial" panose="020B0604020202020204" pitchFamily="34" charset="0"/>
                          <a:cs typeface="Arial" panose="020B0604020202020204" pitchFamily="34" charset="0"/>
                        </a:rPr>
                        <a:t>Child Bereavement UK</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5">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Child Bereavement UK helps children, parents and families to rebuild their lives when a child grieves or when a child dies. We support children and young people up to the age of 25 who are facing bereavement, and anyone impacted by the death of a child of any age.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Child Bereavement UK</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7">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Grief and Bereavement in Schools </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will focus on understanding the impact of loss and grief on children and young people's physical and emotional health, including their learning; strategies for pastoral support; range of resources and support information to establish a ‘bereavement tool kit’ for your school/setting.</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Bereavement Awareness training for schools: Primary schools</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US" sz="1400" dirty="0">
                          <a:latin typeface="Arial" panose="020B0604020202020204" pitchFamily="34" charset="0"/>
                          <a:cs typeface="Arial" panose="020B0604020202020204" pitchFamily="34" charset="0"/>
                        </a:rPr>
                        <a:t>School staff</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7">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Bereavement Awareness training for schools: Secondary schools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137</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50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191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188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55151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53261048"/>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Kooth</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Kooth is for young people aged 11-18 and offers a variety of resources, including free online counselling. Kooth also offer a range of online briefings, training and support sessions for young people, parents, schools and professionals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Kooth</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Kooth introductory Assembly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brief introduction to Kooth.com. Here, we show young people the range of resources available on the website, including how to access mentoring and counselling support, can be adapted to suit all age groups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15-20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Kooth YP sign up sessions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opportunity for  students to experience the Kooth site with an IPW guiding them through the sign-up process. This session is interactive and students will need access to computers or tablets.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50-60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Any year group, but particularly beneficial for years 7-9.</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Kooth Staff training sessions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Aims to help staff understand the ins and outs of the Kooth service to more confidently sign-post young people to Kooth, this session includes a chance to see the live site. This session also provides additional safeguarding information and creates an opportunity to ask IPW any questions about the Kooth.com.</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30-60 mins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138</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5470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26686447"/>
              </p:ext>
            </p:extLst>
          </p:nvPr>
        </p:nvGraphicFramePr>
        <p:xfrm>
          <a:off x="268512" y="226270"/>
          <a:ext cx="11654975" cy="640080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Exam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session is designed to discuss stress in light of exams, and in particular the uncertainty for students at present. This session is very focused on discussion and interaction. We focus on ways to manage and invest in wellness during periods of heavy study.</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10-13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Anxiety and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is designed to introduce the concepts of general  stress and anxiety to young people. It encourages discussion around these points and offers support and resources on how to identify and manage both stress and anxiety, can be adapted for delivery to young people in years 7-13.</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7-13 </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Emotional Resilience</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 A brief interactive introduction to emotional resilience, this session includes a number of activities to support staff reinforcing emotional resilience in young people.  This session introduces emotional regulation, building empathy, decision making and more.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working with year 6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Wellbeing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Designed to introduce focused work on Wellbeing for young people in years 7-13. This session highlights key wellbeing themes identified since March and looks at activities which support positive relationships with our personal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Both adult and young people sessions are designed to incorporate wellbeing activities into young people's daily habits.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&amp;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516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2926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74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082487143"/>
              </p:ext>
            </p:extLst>
          </p:nvPr>
        </p:nvGraphicFramePr>
        <p:xfrm>
          <a:off x="158310" y="135430"/>
          <a:ext cx="11875380" cy="640030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Child Sexual Exploitation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ThinkUKnow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education programme from NCA-CEOP, to protect children both online and offline. Information for children,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www.thinkuknow.co.uk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US" sz="4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4"/>
                        </a:rPr>
                        <a:t>ComplexSafeguardingTeam@salfordcitycouncil.onmicrosoft.com</a:t>
                      </a:r>
                      <a:endParaRPr lang="en-GB" sz="1400" b="1"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rPr>
                        <a:t>Stop It 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child protection charity that campaigns and raises awareness to help stop child sexual abuse by addressing personal, family and community concerns.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www.stopitnow.org.uk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10"/>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3290904"/>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Early Help - Relationship Matters: </a:t>
                      </a:r>
                      <a:r>
                        <a:rPr lang="en-US" sz="1200" dirty="0">
                          <a:effectLst/>
                          <a:latin typeface="Arial" panose="020B0604020202020204" pitchFamily="34" charset="0"/>
                          <a:ea typeface="Calibri" panose="020F0502020204030204" pitchFamily="34" charset="0"/>
                          <a:cs typeface="Arial" panose="020B0604020202020204" pitchFamily="34" charset="0"/>
                        </a:rPr>
                        <a:t>Direct work with parents and young people around sex and relationships (the service only addresses low risk behaviours).  This work will also cover low risk issues around online safety and low risk CSE if appropriate.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www.salford.gov.uk/early-help-for-families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a:xfrm>
            <a:off x="10960274" y="6356350"/>
            <a:ext cx="393526" cy="365125"/>
          </a:xfrm>
        </p:spPr>
        <p:txBody>
          <a:bodyPr/>
          <a:lstStyle/>
          <a:p>
            <a:fld id="{5D3D0DFE-D947-4B90-A61E-3CEF8DFD50AE}" type="slidenum">
              <a:rPr lang="en-GB" smtClean="0"/>
              <a:t>14</a:t>
            </a:fld>
            <a:endParaRPr lang="en-GB" dirty="0"/>
          </a:p>
        </p:txBody>
      </p:sp>
      <p:sp>
        <p:nvSpPr>
          <p:cNvPr id="9" name="Action Button: Go Home 8">
            <a:hlinkClick r:id="rId13"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14612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6636013"/>
              </p:ext>
            </p:extLst>
          </p:nvPr>
        </p:nvGraphicFramePr>
        <p:xfrm>
          <a:off x="268512" y="226270"/>
          <a:ext cx="11654975" cy="6065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Year 6 Transition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is a general Kooth introduction for young people to support their transition into secondary school. Available for year 6 pupils.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LGBTQ+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covers what different terms mean under the LGBTQ+ umbrella, impacts on wellbeing, and ways to better support the welfare of LGBTQ+ young people. Available for all age ranges.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Self Care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interactive session involving group discussions on the relationships between wellbeing and self care,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Young Carer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 interactive session involving discussions on how young carers have been impacted by Covid-19,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56785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635564947"/>
              </p:ext>
            </p:extLst>
          </p:nvPr>
        </p:nvGraphicFramePr>
        <p:xfrm>
          <a:off x="270327" y="108677"/>
          <a:ext cx="11416128" cy="58346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Place2Be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Place2Be is a children’s mental health charity working with pupils, families and staff in UK schools. We provide mental health support in schools through one-to-one and group counselling using tried and tested methods backed by research. We also offer expert training and professional qualifications.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Place2Be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Mental Health Champions – Foundation programme</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This </a:t>
                      </a:r>
                      <a:r>
                        <a:rPr lang="en-US" sz="1400" b="1" i="0" kern="1200" dirty="0">
                          <a:solidFill>
                            <a:schemeClr val="tx1"/>
                          </a:solidFill>
                          <a:effectLst/>
                          <a:latin typeface="Arial" panose="020B0604020202020204" pitchFamily="34" charset="0"/>
                          <a:ea typeface="+mn-ea"/>
                          <a:cs typeface="Arial" panose="020B0604020202020204" pitchFamily="34" charset="0"/>
                        </a:rPr>
                        <a:t>online children’s mental health training</a:t>
                      </a:r>
                      <a:r>
                        <a:rPr lang="en-US" sz="1400" b="0" i="0" kern="1200" dirty="0">
                          <a:solidFill>
                            <a:schemeClr val="tx1"/>
                          </a:solidFill>
                          <a:effectLst/>
                          <a:latin typeface="Arial" panose="020B0604020202020204" pitchFamily="34" charset="0"/>
                          <a:ea typeface="+mn-ea"/>
                          <a:cs typeface="Arial" panose="020B0604020202020204" pitchFamily="34" charset="0"/>
                        </a:rPr>
                        <a:t> course developed from our work in schools, enhances professionals’ understanding of children’s mental health and introduces approaches that foster positive wellbeing in schools and communities. </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Course covers: </a:t>
                      </a:r>
                    </a:p>
                    <a:p>
                      <a:r>
                        <a:rPr lang="en-US" sz="1400" b="0" kern="1200" dirty="0">
                          <a:solidFill>
                            <a:schemeClr val="tx1"/>
                          </a:solidFill>
                          <a:effectLst/>
                          <a:latin typeface="Arial" panose="020B0604020202020204" pitchFamily="34" charset="0"/>
                          <a:ea typeface="+mn-ea"/>
                          <a:cs typeface="Arial" panose="020B0604020202020204" pitchFamily="34" charset="0"/>
                        </a:rPr>
                        <a:t>1. Understanding mental health &amp; wellbeing: We introduce factors that contribute to positive mental health and wellbeing.</a:t>
                      </a:r>
                    </a:p>
                    <a:p>
                      <a:r>
                        <a:rPr lang="en-US" sz="1400" b="0" kern="1200" dirty="0">
                          <a:solidFill>
                            <a:schemeClr val="tx1"/>
                          </a:solidFill>
                          <a:effectLst/>
                          <a:latin typeface="Arial" panose="020B0604020202020204" pitchFamily="34" charset="0"/>
                          <a:ea typeface="+mn-ea"/>
                          <a:cs typeface="Arial" panose="020B0604020202020204" pitchFamily="34" charset="0"/>
                        </a:rPr>
                        <a:t>2. Nature and nurture: We explore how early experiences shape the way we perceive ourselves and relate to others, and how those experiences create the pathways in the brain that support our development. </a:t>
                      </a:r>
                    </a:p>
                    <a:p>
                      <a:r>
                        <a:rPr lang="en-US" sz="1400" b="0" i="0" kern="1200" dirty="0">
                          <a:solidFill>
                            <a:schemeClr val="tx1"/>
                          </a:solidFill>
                          <a:effectLst/>
                          <a:latin typeface="Arial" panose="020B0604020202020204" pitchFamily="34" charset="0"/>
                          <a:ea typeface="+mn-ea"/>
                          <a:cs typeface="Arial" panose="020B0604020202020204" pitchFamily="34" charset="0"/>
                        </a:rPr>
                        <a:t>3. How can I help: We consider what a child’s behaviour might be communicating about their underlying needs.</a:t>
                      </a:r>
                    </a:p>
                    <a:p>
                      <a:r>
                        <a:rPr lang="en-US" sz="1400" b="0" i="0" kern="1200" dirty="0">
                          <a:solidFill>
                            <a:schemeClr val="tx1"/>
                          </a:solidFill>
                          <a:effectLst/>
                          <a:latin typeface="Arial" panose="020B0604020202020204" pitchFamily="34" charset="0"/>
                          <a:ea typeface="+mn-ea"/>
                          <a:cs typeface="Arial" panose="020B0604020202020204" pitchFamily="34" charset="0"/>
                        </a:rPr>
                        <a:t>4. Mental health - everybody’s business: We reflect on the importance of positive mental health for everyone with a focus on the adults around a child.  </a:t>
                      </a:r>
                    </a:p>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US" sz="1400" dirty="0">
                          <a:latin typeface="Arial" panose="020B0604020202020204" pitchFamily="34" charset="0"/>
                          <a:cs typeface="Arial" panose="020B0604020202020204" pitchFamily="34" charset="0"/>
                        </a:rPr>
                        <a:t>1.5 hrs a week for 5 weeks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b="0" i="0" kern="1200" dirty="0">
                          <a:solidFill>
                            <a:schemeClr val="tx1"/>
                          </a:solidFill>
                          <a:effectLst/>
                          <a:latin typeface="Arial" panose="020B0604020202020204" pitchFamily="34" charset="0"/>
                          <a:ea typeface="+mn-ea"/>
                          <a:cs typeface="Arial" panose="020B0604020202020204" pitchFamily="34" charset="0"/>
                        </a:rPr>
                        <a:t>Qualified teachers and classroom-based (</a:t>
                      </a:r>
                      <a:r>
                        <a:rPr lang="en-US" sz="1400" b="0" i="0" kern="1200" dirty="0">
                          <a:solidFill>
                            <a:schemeClr val="tx1"/>
                          </a:solidFill>
                          <a:effectLst/>
                          <a:latin typeface="Arial" panose="020B0604020202020204" pitchFamily="34" charset="0"/>
                          <a:ea typeface="+mn-ea"/>
                          <a:cs typeface="Arial" panose="020B0604020202020204" pitchFamily="34" charset="0"/>
                        </a:rPr>
                        <a:t>primary and secondary)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141</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176200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79152339"/>
              </p:ext>
            </p:extLst>
          </p:nvPr>
        </p:nvGraphicFramePr>
        <p:xfrm>
          <a:off x="270327" y="108677"/>
          <a:ext cx="11705773" cy="647709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752600">
                  <a:extLst>
                    <a:ext uri="{9D8B030D-6E8A-4147-A177-3AD203B41FA5}">
                      <a16:colId xmlns:a16="http://schemas.microsoft.com/office/drawing/2014/main" val="2293123654"/>
                    </a:ext>
                  </a:extLst>
                </a:gridCol>
              </a:tblGrid>
              <a:tr h="583184">
                <a:tc gridSpan="6">
                  <a:txBody>
                    <a:bodyPr/>
                    <a:lstStyle/>
                    <a:p>
                      <a:r>
                        <a:rPr lang="en-US" sz="3600" b="0" dirty="0">
                          <a:solidFill>
                            <a:schemeClr val="bg1"/>
                          </a:solidFill>
                          <a:latin typeface="Arial" panose="020B0604020202020204" pitchFamily="34" charset="0"/>
                          <a:cs typeface="Arial" panose="020B0604020202020204" pitchFamily="34" charset="0"/>
                        </a:rPr>
                        <a:t>Primary Inclusion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6">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4">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Our team will work closely with primary schools across Salford to offer support using a holistic approach, with an emphasis on early intervention. We are a team of teachers and Learning Support Assistants (LSAs) who are all currently working with children who present with challenging behaviour in Salford schools.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sz="1400" dirty="0">
                          <a:latin typeface="Arial" panose="020B0604020202020204" pitchFamily="34" charset="0"/>
                          <a:cs typeface="Arial" panose="020B0604020202020204" pitchFamily="34" charset="0"/>
                          <a:hlinkClick r:id="rId3"/>
                        </a:rPr>
                        <a:t>The Primary Inclusion Team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6">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Emotionally Based School Avoidance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Provides an understanding of emotionally based school avoidance, how it may develop and impact attendance at school, the best types of intervention approaches that have been shown to be most effective in supporting a return to school.  It also introduces the new Salford EBSA support pathway, which advocates a multi-agency graduated and co-ordinated response.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4183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Measuring the Impact of Interventions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course will guide you through: The importance of measuring the impact of interventions; How to choose effective interventions; What can be measured and how to measure; The difference between Qualitative and Quantitative measurements; Overcoming barriers; Measurement and tracking tools; Demonstrating value for money; Writing case studies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tbc</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6">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An Introduction to Attachment Theory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This course gives an overview of attachment theory in relation to how children may present in school and offers practical classroom based strategies and interventions to support attachment needs and associated behaviours.</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666100" y="170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1353800" y="206170"/>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10081900" y="196540"/>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18310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86152457"/>
              </p:ext>
            </p:extLst>
          </p:nvPr>
        </p:nvGraphicFramePr>
        <p:xfrm>
          <a:off x="268512" y="226270"/>
          <a:ext cx="11654975" cy="63703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Children Who Are Anxious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Anxiety is a normal response that many of us will have felt over the last months. This session will consider the behaviours that we might see that indicate that a child is anxious and give strategies and tools to support this.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(Primary)</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(Secondary)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Relational Approaches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Research on attachment suggest that a relational approach is much more effective than behavioural frameworks at supporting positive behaviours. This session covers how to create a school ethos that promotes positive relationships and deliver a framework for positive behaviour management through connecting emotionally.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Tbc</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300972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81863486"/>
              </p:ext>
            </p:extLst>
          </p:nvPr>
        </p:nvGraphicFramePr>
        <p:xfrm>
          <a:off x="268512" y="226270"/>
          <a:ext cx="11654975" cy="61264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Return to School Session 3 - De-escalation Strategies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supports schools in developing skills and strategies for de-escalating behaviour that could become unsafe. We look at the neuroscience behind emotional responses and how this may manifest physically, models for managing the emotional responses and the importance of recovery and reflection.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Developing Emotional Skills and Resilience in Children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provides practical and enabling classroom strategies and tools to help build emotional literacy in children displaying emotional difficulties. We  will also introduce you to seven principles of building resilience and offer practical resilience building classroom activities.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Effective Behaviour Management</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unpicks the functions behind behaviours that challenge for children with SEMH needs and offers practical se-escalating strategies and interventions to support children in the classroom.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ADHD in the classroom</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course gives guidance from CAMHS about the referral and diagnosis process and treatments for children with ADHD.  This is followed by practical classroom strategies to support ADHD needs within school.</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32479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470326215"/>
              </p:ext>
            </p:extLst>
          </p:nvPr>
        </p:nvGraphicFramePr>
        <p:xfrm>
          <a:off x="268512" y="226270"/>
          <a:ext cx="11654975" cy="448056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The Royal Society of Public Health </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Short Wellbeing         e-Course</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Royal Society of Public Health have updated a short mental wellbeing e-course which is available via: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3"/>
                        </a:rPr>
                        <a:t>https://rsph.gomocentral.com/content/8ff86d9843fbb1395c001ca3d3991c8268e6/web</a:t>
                      </a:r>
                      <a:r>
                        <a:rPr lang="en-US" sz="14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e-Course is aimed at the population level primarily those who might not have any prior knowledge or need a refresher. It may be particularly relevant in communities are struggling to improve mental wellbeing and can help to facilitate messaging by place/community and address inequalities.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It is self-directed and individuals can access it on a mobile or laptop or similar. It takes about 30 minutes to an hour depending on how long an individual spends on it. It covers core information and uses engagement techniques e.g. </a:t>
                      </a:r>
                      <a:r>
                        <a:rPr lang="en-US" sz="1400" dirty="0" err="1">
                          <a:latin typeface="Arial" panose="020B0604020202020204" pitchFamily="34" charset="0"/>
                          <a:cs typeface="Arial" panose="020B0604020202020204" pitchFamily="34" charset="0"/>
                        </a:rPr>
                        <a:t>quizes</a:t>
                      </a:r>
                      <a:r>
                        <a:rPr lang="en-US" sz="1400" dirty="0">
                          <a:latin typeface="Arial" panose="020B0604020202020204" pitchFamily="34" charset="0"/>
                          <a:cs typeface="Arial" panose="020B0604020202020204" pitchFamily="34" charset="0"/>
                        </a:rPr>
                        <a:t>, videos and upskilling e.g. breathing techniques.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 hour</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Everyone with no prior knowledge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20311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568437"/>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CAMHS</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years (including those with disabilities), where there are concerns related to their mental/emotional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Salford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Top Up Skills Workshops - PTSD, Anxiety, Low Mood, Self Harm, Eating Disorders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ADHD/ADD Awareness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full day workshop aiming to support educators to identify presentations of ADHD/ADD, provide an overview of CAMHS processes in relation to assessment, treatment and management as well as exploring support networks for the child and their family.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lumMod val="9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CAMHS School Link Referral Training</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The course is broken down into 5 workshops each focusing on different aspects to support educators to make referrals to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days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146</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869036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29471605"/>
              </p:ext>
            </p:extLst>
          </p:nvPr>
        </p:nvGraphicFramePr>
        <p:xfrm>
          <a:off x="270327" y="108677"/>
          <a:ext cx="11416128" cy="5063531"/>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Thrive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726275380"/>
                  </a:ext>
                </a:extLst>
              </a:tr>
              <a:tr h="597443">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Salford Thrive: supporting children and young people’s 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Salford Thrive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Youth MHFAider</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days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Participants will be able to spot signs, offer support and keep young people safe when they are experiencing mental health difficulties, the 1-day course qualifies you as a Youth MHFA Champion.</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147</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77393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27602127"/>
              </p:ext>
            </p:extLst>
          </p:nvPr>
        </p:nvGraphicFramePr>
        <p:xfrm>
          <a:off x="270327" y="255016"/>
          <a:ext cx="11416128" cy="580595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780664">
                  <a:extLst>
                    <a:ext uri="{9D8B030D-6E8A-4147-A177-3AD203B41FA5}">
                      <a16:colId xmlns:a16="http://schemas.microsoft.com/office/drawing/2014/main" val="2980967577"/>
                    </a:ext>
                  </a:extLst>
                </a:gridCol>
                <a:gridCol w="1473103">
                  <a:extLst>
                    <a:ext uri="{9D8B030D-6E8A-4147-A177-3AD203B41FA5}">
                      <a16:colId xmlns:a16="http://schemas.microsoft.com/office/drawing/2014/main" val="2755475369"/>
                    </a:ext>
                  </a:extLst>
                </a:gridCol>
                <a:gridCol w="1095759">
                  <a:extLst>
                    <a:ext uri="{9D8B030D-6E8A-4147-A177-3AD203B41FA5}">
                      <a16:colId xmlns:a16="http://schemas.microsoft.com/office/drawing/2014/main" val="2841381869"/>
                    </a:ext>
                  </a:extLst>
                </a:gridCol>
              </a:tblGrid>
              <a:tr h="760984">
                <a:tc gridSpan="6">
                  <a:txBody>
                    <a:bodyPr/>
                    <a:lstStyle/>
                    <a:p>
                      <a:r>
                        <a:rPr lang="en-US" sz="3600" b="0" dirty="0">
                          <a:solidFill>
                            <a:schemeClr val="bg1"/>
                          </a:solidFill>
                          <a:latin typeface="Arial" panose="020B0604020202020204" pitchFamily="34" charset="0"/>
                          <a:cs typeface="Arial" panose="020B0604020202020204" pitchFamily="34" charset="0"/>
                        </a:rPr>
                        <a:t>Virtual School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ysDot"/>
                      <a:round/>
                      <a:headEnd type="none" w="med" len="med"/>
                      <a:tailEnd type="none" w="med" len="med"/>
                    </a:lnL>
                  </a:tcPr>
                </a:tc>
                <a:extLst>
                  <a:ext uri="{0D108BD9-81ED-4DB2-BD59-A6C34878D82A}">
                    <a16:rowId xmlns:a16="http://schemas.microsoft.com/office/drawing/2014/main" val="2953493088"/>
                  </a:ext>
                </a:extLst>
              </a:tr>
              <a:tr h="302663">
                <a:tc gridSpan="6">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863600">
                <a:tc gridSpan="4">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team offer a wide range of advice and training for designated teachers and other school staff relating to education and emotional health and wellbeing of cared for children.</a:t>
                      </a:r>
                    </a:p>
                    <a:p>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US" sz="1400" dirty="0">
                          <a:latin typeface="Arial" panose="020B0604020202020204" pitchFamily="34" charset="0"/>
                          <a:cs typeface="Arial" panose="020B0604020202020204" pitchFamily="34" charset="0"/>
                          <a:hlinkClick r:id="rId3"/>
                        </a:rPr>
                        <a:t>Salford Virtual School Team</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302663">
                <a:tc gridSpan="6">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Effective Transition for children who are cared for </a:t>
                      </a:r>
                    </a:p>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VST guidance for transition for children who are cared for, understanding why an enhanced transition support is required for care experienced pupils, advice on strategies and resources, producing a good transition plan and pupil profile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&amp; secondary 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535456"/>
                  </a:ext>
                </a:extLst>
              </a:tr>
              <a:tr h="3960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1: Introduction and Overview</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Overview of attachment theory and developmental trauma, understanding attunement, insecure attachments, trauma and toxic stress, healthy vs toxic shame, the big asks for many care experienced children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985027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148</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05721" y="41092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82674" y="442568"/>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55073" y="4425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52767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66847459"/>
              </p:ext>
            </p:extLst>
          </p:nvPr>
        </p:nvGraphicFramePr>
        <p:xfrm>
          <a:off x="270326" y="328530"/>
          <a:ext cx="11654975" cy="54287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321300">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2484371908"/>
                    </a:ext>
                  </a:extLst>
                </a:gridCol>
                <a:gridCol w="1193801">
                  <a:extLst>
                    <a:ext uri="{9D8B030D-6E8A-4147-A177-3AD203B41FA5}">
                      <a16:colId xmlns:a16="http://schemas.microsoft.com/office/drawing/2014/main" val="2841381869"/>
                    </a:ext>
                  </a:extLst>
                </a:gridCol>
              </a:tblGrid>
              <a:tr h="410134">
                <a:tc gridSpan="5">
                  <a:txBody>
                    <a:bodyPr/>
                    <a:lstStyle/>
                    <a:p>
                      <a:r>
                        <a:rPr lang="en-US" sz="3200" b="0" dirty="0">
                          <a:solidFill>
                            <a:schemeClr val="bg1"/>
                          </a:solidFill>
                          <a:latin typeface="Arial" panose="020B0604020202020204" pitchFamily="34" charset="0"/>
                          <a:cs typeface="Arial" panose="020B0604020202020204" pitchFamily="34" charset="0"/>
                        </a:rPr>
                        <a:t>Virtual School Team </a:t>
                      </a:r>
                      <a:r>
                        <a:rPr lang="en-US" sz="1800" b="0" dirty="0">
                          <a:solidFill>
                            <a:schemeClr val="bg1"/>
                          </a:solidFill>
                          <a:latin typeface="Arial" panose="020B0604020202020204" pitchFamily="34" charset="0"/>
                          <a:cs typeface="Arial" panose="020B0604020202020204" pitchFamily="34" charset="0"/>
                        </a:rPr>
                        <a:t>(cont.)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2:</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Attachment Aware and Trauma Responsive Approaches and Practice </a:t>
                      </a:r>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Understanding and using attachment aware and trauma responsive approaches and practice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8800"/>
                  </a:ext>
                </a:extLst>
              </a:tr>
              <a:tr h="4156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752774"/>
                  </a:ext>
                </a:extLst>
              </a:tr>
              <a:tr h="28361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Emotion Coaching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Understanding emotion coaching and why it can be useful for children who are care experienced, applying and using an emotion coaching approach</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2370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Delivery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No. places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927275"/>
                  </a:ext>
                </a:extLst>
              </a:tr>
              <a:tr h="27940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Positive Support Meeting (VST and EPS)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training/meeting hybrid focusing on understanding and planning for the needs of an individual pupil who is cared for, through an attachment and trauma lens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18796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5 – 8 places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16381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202860" y="4802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0885800" y="5212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629143" y="5183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159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83400713"/>
              </p:ext>
            </p:extLst>
          </p:nvPr>
        </p:nvGraphicFramePr>
        <p:xfrm>
          <a:off x="131010" y="16200"/>
          <a:ext cx="11980308" cy="6821517"/>
        </p:xfrm>
        <a:graphic>
          <a:graphicData uri="http://schemas.openxmlformats.org/drawingml/2006/table">
            <a:tbl>
              <a:tblPr firstRow="1" bandRow="1">
                <a:tableStyleId>{5940675A-B579-460E-94D1-54222C63F5DA}</a:tableStyleId>
              </a:tblPr>
              <a:tblGrid>
                <a:gridCol w="3188740">
                  <a:extLst>
                    <a:ext uri="{9D8B030D-6E8A-4147-A177-3AD203B41FA5}">
                      <a16:colId xmlns:a16="http://schemas.microsoft.com/office/drawing/2014/main" val="3297575626"/>
                    </a:ext>
                  </a:extLst>
                </a:gridCol>
                <a:gridCol w="3204224">
                  <a:extLst>
                    <a:ext uri="{9D8B030D-6E8A-4147-A177-3AD203B41FA5}">
                      <a16:colId xmlns:a16="http://schemas.microsoft.com/office/drawing/2014/main" val="295642168"/>
                    </a:ext>
                  </a:extLst>
                </a:gridCol>
                <a:gridCol w="196140">
                  <a:extLst>
                    <a:ext uri="{9D8B030D-6E8A-4147-A177-3AD203B41FA5}">
                      <a16:colId xmlns:a16="http://schemas.microsoft.com/office/drawing/2014/main" val="1892054029"/>
                    </a:ext>
                  </a:extLst>
                </a:gridCol>
                <a:gridCol w="3086631">
                  <a:extLst>
                    <a:ext uri="{9D8B030D-6E8A-4147-A177-3AD203B41FA5}">
                      <a16:colId xmlns:a16="http://schemas.microsoft.com/office/drawing/2014/main" val="2575546286"/>
                    </a:ext>
                  </a:extLst>
                </a:gridCol>
                <a:gridCol w="2304573">
                  <a:extLst>
                    <a:ext uri="{9D8B030D-6E8A-4147-A177-3AD203B41FA5}">
                      <a16:colId xmlns:a16="http://schemas.microsoft.com/office/drawing/2014/main" val="3673068228"/>
                    </a:ext>
                  </a:extLst>
                </a:gridCol>
              </a:tblGrid>
              <a:tr h="625316">
                <a:tc gridSpan="5">
                  <a:txBody>
                    <a:bodyPr/>
                    <a:lstStyle/>
                    <a:p>
                      <a:r>
                        <a:rPr lang="en-GB" sz="2400" b="0" dirty="0">
                          <a:solidFill>
                            <a:schemeClr val="bg1"/>
                          </a:solidFill>
                        </a:rPr>
                        <a:t>Confidence / Self-Esteem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250623">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C5B17"/>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43800">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24-hour confidential helpline for children and young people who need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0-18 yrs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1284747">
                <a:tc>
                  <a:txBody>
                    <a:bodyPr/>
                    <a:lstStyle/>
                    <a:p>
                      <a:pPr algn="l">
                        <a:lnSpc>
                          <a:spcPct val="115000"/>
                        </a:lnSpc>
                        <a:spcAft>
                          <a:spcPts val="0"/>
                        </a:spcAft>
                      </a:pPr>
                      <a:endParaRPr lang="en-US"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theteam@42ndstreet.org.uk</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85124A"/>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587499748"/>
                  </a:ext>
                </a:extLst>
              </a:tr>
              <a:tr h="556765">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Connexions:</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16 -18 who are not in education, employment or training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0161 393 4500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3"/>
                        </a:rPr>
                        <a:t>salford@careerconnect.org.uk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www.onlinesupport.42ndstreet.org.uk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175606"/>
                  </a:ext>
                </a:extLst>
              </a:tr>
              <a:tr h="634121">
                <a:tc vMerge="1">
                  <a:txBody>
                    <a:bodyPr/>
                    <a:lstStyle/>
                    <a:p>
                      <a:endParaRPr lang="en-GB"/>
                    </a:p>
                  </a:txBody>
                  <a:tcPr/>
                </a:tc>
                <a:tc gridSpan="4">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Primary Inclusion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primary schools with SEMH needs within the classroom.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schools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 2653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pitreferrals@salford.gov.uk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0762901"/>
                  </a:ext>
                </a:extLst>
              </a:tr>
              <a:tr h="1420324">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Princes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to 13-30 year-olds through personal and social development activities to build confidence, aspirations and resilience to enable progression into positive outcomes around education / training / employment.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0800 842 842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Rio Ferdinand Foundation: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Referrals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Self / professional referral</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Contact: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20"/>
                        </a:rPr>
                        <a:t>victoria@rioferdinandfoundation.com</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2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Schools commission directly a bespoke package of support to support pupils EHWB that may create barriers to learning and development.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0161 817 2250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22"/>
                        </a:rPr>
                        <a:t>schoolsadmin@caritassalford.org.uk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396813"/>
                  </a:ext>
                </a:extLst>
              </a:tr>
              <a:tr h="839582">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3"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24"/>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235162"/>
                  </a:ext>
                </a:extLst>
              </a:tr>
            </a:tbl>
          </a:graphicData>
        </a:graphic>
      </p:graphicFrame>
      <p:sp>
        <p:nvSpPr>
          <p:cNvPr id="3" name="Slide Number Placeholder 2">
            <a:extLst>
              <a:ext uri="{FF2B5EF4-FFF2-40B4-BE49-F238E27FC236}">
                <a16:creationId xmlns:a16="http://schemas.microsoft.com/office/drawing/2014/main" id="{AF159BD6-1C2D-4524-BE20-55C1BF8E947B}"/>
              </a:ext>
            </a:extLst>
          </p:cNvPr>
          <p:cNvSpPr>
            <a:spLocks noGrp="1"/>
          </p:cNvSpPr>
          <p:nvPr>
            <p:ph type="sldNum" sz="quarter" idx="12"/>
          </p:nvPr>
        </p:nvSpPr>
        <p:spPr/>
        <p:txBody>
          <a:bodyPr/>
          <a:lstStyle/>
          <a:p>
            <a:fld id="{5D3D0DFE-D947-4B90-A61E-3CEF8DFD50AE}" type="slidenum">
              <a:rPr lang="en-GB" smtClean="0"/>
              <a:t>15</a:t>
            </a:fld>
            <a:endParaRPr lang="en-GB" dirty="0"/>
          </a:p>
        </p:txBody>
      </p:sp>
      <p:sp>
        <p:nvSpPr>
          <p:cNvPr id="7" name="Action Button: Go Home 6">
            <a:hlinkClick r:id="rId25" action="ppaction://hlinksldjump" highlightClick="1"/>
            <a:extLst>
              <a:ext uri="{FF2B5EF4-FFF2-40B4-BE49-F238E27FC236}">
                <a16:creationId xmlns:a16="http://schemas.microsoft.com/office/drawing/2014/main" id="{1A1EFE36-B4A9-4417-BBA0-29BF0449A0A7}"/>
              </a:ext>
            </a:extLst>
          </p:cNvPr>
          <p:cNvSpPr/>
          <p:nvPr/>
        </p:nvSpPr>
        <p:spPr>
          <a:xfrm>
            <a:off x="10782300" y="133629"/>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4DE643-8D61-4AE0-9B4F-C543F7E306D5}"/>
              </a:ext>
            </a:extLst>
          </p:cNvPr>
          <p:cNvSpPr/>
          <p:nvPr/>
        </p:nvSpPr>
        <p:spPr>
          <a:xfrm>
            <a:off x="11465240" y="174573"/>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449DC3F-6656-4BB6-A285-554F93BFAE19}"/>
              </a:ext>
            </a:extLst>
          </p:cNvPr>
          <p:cNvSpPr/>
          <p:nvPr/>
        </p:nvSpPr>
        <p:spPr>
          <a:xfrm>
            <a:off x="10208583" y="17172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43131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62172302"/>
              </p:ext>
            </p:extLst>
          </p:nvPr>
        </p:nvGraphicFramePr>
        <p:xfrm>
          <a:off x="273998" y="1513063"/>
          <a:ext cx="11400601" cy="5259336"/>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112726">
                  <a:extLst>
                    <a:ext uri="{9D8B030D-6E8A-4147-A177-3AD203B41FA5}">
                      <a16:colId xmlns:a16="http://schemas.microsoft.com/office/drawing/2014/main" val="2001090968"/>
                    </a:ext>
                  </a:extLst>
                </a:gridCol>
                <a:gridCol w="1112726">
                  <a:extLst>
                    <a:ext uri="{9D8B030D-6E8A-4147-A177-3AD203B41FA5}">
                      <a16:colId xmlns:a16="http://schemas.microsoft.com/office/drawing/2014/main" val="3525073692"/>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519835">
                  <a:extLst>
                    <a:ext uri="{9D8B030D-6E8A-4147-A177-3AD203B41FA5}">
                      <a16:colId xmlns:a16="http://schemas.microsoft.com/office/drawing/2014/main" val="3594081707"/>
                    </a:ext>
                  </a:extLst>
                </a:gridCol>
                <a:gridCol w="571524">
                  <a:extLst>
                    <a:ext uri="{9D8B030D-6E8A-4147-A177-3AD203B41FA5}">
                      <a16:colId xmlns:a16="http://schemas.microsoft.com/office/drawing/2014/main" val="1198805998"/>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2"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3" action="ppaction://hlinksldjump"/>
                        </a:rPr>
                        <a:t>CAMHS Single Point of Contact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4" action="ppaction://hlinksldjump"/>
                        </a:rPr>
                        <a:t>Family Nurse Partnership</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lumMod val="95000"/>
                        </a:schemeClr>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5" action="ppaction://hlinksldjump"/>
                        </a:rPr>
                        <a:t>Connexions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6" action="ppaction://hlinksldjump"/>
                        </a:rPr>
                        <a:t>Health Visitors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gridSpan="3">
                  <a:txBody>
                    <a:bodyPr/>
                    <a:lstStyle/>
                    <a:p>
                      <a:pPr algn="ctr"/>
                      <a:r>
                        <a:rPr lang="en-US" sz="1200" dirty="0">
                          <a:latin typeface="Arial" panose="020B0604020202020204" pitchFamily="34" charset="0"/>
                          <a:cs typeface="Arial" panose="020B0604020202020204" pitchFamily="34" charset="0"/>
                          <a:hlinkClick r:id="rId7" action="ppaction://hlinksldjump"/>
                        </a:rPr>
                        <a:t>Education Inclusion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8" action="ppaction://hlinksldjump"/>
                        </a:rPr>
                        <a:t>GPs &amp; Practice Nurses</a:t>
                      </a: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r>
                        <a:rPr lang="en-US" sz="1200" dirty="0">
                          <a:latin typeface="Arial" panose="020B0604020202020204" pitchFamily="34" charset="0"/>
                          <a:cs typeface="Arial" panose="020B0604020202020204" pitchFamily="34" charset="0"/>
                        </a:rPr>
                        <a:t>GPs &amp; Practice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6">
                  <a:txBody>
                    <a:bodyPr/>
                    <a:lstStyle/>
                    <a:p>
                      <a:pPr algn="ctr"/>
                      <a:r>
                        <a:rPr lang="en-GB" sz="1200" u="sng" kern="1200" dirty="0">
                          <a:solidFill>
                            <a:schemeClr val="tx1"/>
                          </a:solidFill>
                          <a:effectLst/>
                          <a:latin typeface="Arial" panose="020B0604020202020204" pitchFamily="34" charset="0"/>
                          <a:ea typeface="+mn-ea"/>
                          <a:cs typeface="Arial" panose="020B0604020202020204" pitchFamily="34" charset="0"/>
                          <a:hlinkClick r:id="rId9" action="ppaction://hlinkfile"/>
                        </a:rPr>
                        <a:t>GM Victims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0" action="ppaction://hlinksldjump"/>
                        </a:rPr>
                        <a:t>Salford Youth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gridSpan="2">
                  <a:txBody>
                    <a:bodyPr/>
                    <a:lstStyle/>
                    <a:p>
                      <a:pPr algn="ctr"/>
                      <a:r>
                        <a:rPr lang="en-US" sz="1200" dirty="0">
                          <a:latin typeface="Arial" panose="020B0604020202020204" pitchFamily="34" charset="0"/>
                          <a:cs typeface="Arial" panose="020B0604020202020204" pitchFamily="34" charset="0"/>
                          <a:hlinkClick r:id="rId11" action="ppaction://hlinksldjump"/>
                        </a:rPr>
                        <a:t>Virtual School</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ysDot"/>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r>
                        <a:rPr lang="en-GB" sz="1200" dirty="0">
                          <a:latin typeface="Arial" panose="020B0604020202020204" pitchFamily="34" charset="0"/>
                          <a:cs typeface="Arial" panose="020B0604020202020204" pitchFamily="34" charset="0"/>
                          <a:hlinkClick r:id="rId12" action="ppaction://hlinksldjump"/>
                        </a:rPr>
                        <a:t>MIND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13" action="ppaction://hlinksldjump"/>
                        </a:rPr>
                        <a:t>Midwives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r>
                        <a:rPr lang="en-GB" sz="1200" dirty="0">
                          <a:latin typeface="Arial" panose="020B0604020202020204" pitchFamily="34" charset="0"/>
                          <a:cs typeface="Arial" panose="020B0604020202020204" pitchFamily="34" charset="0"/>
                          <a:hlinkClick r:id="rId14" action="ppaction://hlinksldjump"/>
                        </a:rPr>
                        <a:t>Portage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r>
                        <a:rPr lang="en-GB" sz="1200" dirty="0">
                          <a:latin typeface="Arial" panose="020B0604020202020204" pitchFamily="34" charset="0"/>
                          <a:cs typeface="Arial" panose="020B0604020202020204" pitchFamily="34" charset="0"/>
                          <a:hlinkClick r:id="rId15" action="ppaction://hlinksldjump"/>
                        </a:rPr>
                        <a:t>Primary Inclusion</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Princes Trust</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School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8" action="ppaction://hlinksldjump"/>
                        </a:rPr>
                        <a:t>Shine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algn="ct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Salford Information &amp; Advice Support Service (SIASS)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0" action="ppaction://hlinksldjump"/>
                        </a:rPr>
                        <a:t>Salford Childrens Rights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1" action="ppaction://hlinksldjump"/>
                        </a:rPr>
                        <a:t>Start in Salford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2" action="ppaction://hlinksldjump"/>
                        </a:rPr>
                        <a:t>Young Carers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23"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24"/>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5"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6"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7"/>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8"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28"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5737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2586037334"/>
              </p:ext>
            </p:extLst>
          </p:nvPr>
        </p:nvGraphicFramePr>
        <p:xfrm>
          <a:off x="273998" y="1513063"/>
          <a:ext cx="11400601" cy="5377691"/>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289564">
                  <a:extLst>
                    <a:ext uri="{9D8B030D-6E8A-4147-A177-3AD203B41FA5}">
                      <a16:colId xmlns:a16="http://schemas.microsoft.com/office/drawing/2014/main" val="2001090968"/>
                    </a:ext>
                  </a:extLst>
                </a:gridCol>
                <a:gridCol w="935888">
                  <a:extLst>
                    <a:ext uri="{9D8B030D-6E8A-4147-A177-3AD203B41FA5}">
                      <a16:colId xmlns:a16="http://schemas.microsoft.com/office/drawing/2014/main" val="2724242686"/>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132410">
                  <a:extLst>
                    <a:ext uri="{9D8B030D-6E8A-4147-A177-3AD203B41FA5}">
                      <a16:colId xmlns:a16="http://schemas.microsoft.com/office/drawing/2014/main" val="3594081707"/>
                    </a:ext>
                  </a:extLst>
                </a:gridCol>
                <a:gridCol w="958949">
                  <a:extLst>
                    <a:ext uri="{9D8B030D-6E8A-4147-A177-3AD203B41FA5}">
                      <a16:colId xmlns:a16="http://schemas.microsoft.com/office/drawing/2014/main" val="997380296"/>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1200" dirty="0">
                          <a:hlinkClick r:id="rId2" action="ppaction://hlinksldjump"/>
                        </a:rPr>
                        <a:t>Caritas Schools Service </a:t>
                      </a:r>
                      <a:endParaRPr lang="en-GB" sz="1200" dirty="0"/>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sz="1200" dirty="0"/>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12700"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3" action="ppaction://hlinksldjump"/>
                        </a:rPr>
                        <a:t>Strengthening families </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1200" dirty="0">
                          <a:latin typeface="Arial" panose="020B0604020202020204" pitchFamily="34" charset="0"/>
                          <a:cs typeface="Arial" panose="020B0604020202020204" pitchFamily="34" charset="0"/>
                          <a:hlinkClick r:id="rId4" action="ppaction://hlinksldjump"/>
                        </a:rPr>
                        <a:t>Integrated Sexual Health Service </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pPr algn="ctr"/>
                      <a:r>
                        <a:rPr lang="en-GB" sz="1200" dirty="0" err="1">
                          <a:latin typeface="Arial" panose="020B0604020202020204" pitchFamily="34" charset="0"/>
                          <a:cs typeface="Arial" panose="020B0604020202020204" pitchFamily="34" charset="0"/>
                          <a:hlinkClick r:id="rId5" action="ppaction://hlinksldjump"/>
                        </a:rPr>
                        <a:t>Qwell</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Autism and social communication team</a:t>
                      </a:r>
                      <a:endParaRPr lang="en-GB" sz="1200" b="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dirty="0"/>
                    </a:p>
                  </a:txBody>
                  <a:tcPr>
                    <a:lnL w="28575" cap="flat" cmpd="sng" algn="ctr">
                      <a:solidFill>
                        <a:srgbClr val="5CA532"/>
                      </a:solidFill>
                      <a:prstDash val="solid"/>
                      <a:round/>
                      <a:headEnd type="none" w="med" len="med"/>
                      <a:tailEnd type="none" w="med" len="med"/>
                    </a:lnL>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a:txBody>
                    <a:bodyPr/>
                    <a:lstStyle/>
                    <a:p>
                      <a:pPr algn="ctr"/>
                      <a:endParaRPr lang="en-GB" dirty="0"/>
                    </a:p>
                  </a:txBody>
                  <a:tcP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7"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8"/>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2041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6CF3F42-C2E9-489E-9693-46A34C48D3D3}"/>
              </a:ext>
            </a:extLst>
          </p:cNvPr>
          <p:cNvGraphicFramePr>
            <a:graphicFrameLocks noGrp="1"/>
          </p:cNvGraphicFramePr>
          <p:nvPr>
            <p:extLst>
              <p:ext uri="{D42A27DB-BD31-4B8C-83A1-F6EECF244321}">
                <p14:modId xmlns:p14="http://schemas.microsoft.com/office/powerpoint/2010/main" val="1543419756"/>
              </p:ext>
            </p:extLst>
          </p:nvPr>
        </p:nvGraphicFramePr>
        <p:xfrm>
          <a:off x="154576" y="325844"/>
          <a:ext cx="11451048" cy="6206312"/>
        </p:xfrm>
        <a:graphic>
          <a:graphicData uri="http://schemas.openxmlformats.org/drawingml/2006/table">
            <a:tbl>
              <a:tblPr firstRow="1" bandRow="1">
                <a:tableStyleId>{5940675A-B579-460E-94D1-54222C63F5DA}</a:tableStyleId>
              </a:tblPr>
              <a:tblGrid>
                <a:gridCol w="831048">
                  <a:extLst>
                    <a:ext uri="{9D8B030D-6E8A-4147-A177-3AD203B41FA5}">
                      <a16:colId xmlns:a16="http://schemas.microsoft.com/office/drawing/2014/main" val="3888347897"/>
                    </a:ext>
                  </a:extLst>
                </a:gridCol>
                <a:gridCol w="2124000">
                  <a:extLst>
                    <a:ext uri="{9D8B030D-6E8A-4147-A177-3AD203B41FA5}">
                      <a16:colId xmlns:a16="http://schemas.microsoft.com/office/drawing/2014/main" val="3975942192"/>
                    </a:ext>
                  </a:extLst>
                </a:gridCol>
                <a:gridCol w="1062000">
                  <a:extLst>
                    <a:ext uri="{9D8B030D-6E8A-4147-A177-3AD203B41FA5}">
                      <a16:colId xmlns:a16="http://schemas.microsoft.com/office/drawing/2014/main" val="3060917779"/>
                    </a:ext>
                  </a:extLst>
                </a:gridCol>
                <a:gridCol w="1062000">
                  <a:extLst>
                    <a:ext uri="{9D8B030D-6E8A-4147-A177-3AD203B41FA5}">
                      <a16:colId xmlns:a16="http://schemas.microsoft.com/office/drawing/2014/main" val="2177089272"/>
                    </a:ext>
                  </a:extLst>
                </a:gridCol>
                <a:gridCol w="1214166">
                  <a:extLst>
                    <a:ext uri="{9D8B030D-6E8A-4147-A177-3AD203B41FA5}">
                      <a16:colId xmlns:a16="http://schemas.microsoft.com/office/drawing/2014/main" val="3041199245"/>
                    </a:ext>
                  </a:extLst>
                </a:gridCol>
                <a:gridCol w="909834">
                  <a:extLst>
                    <a:ext uri="{9D8B030D-6E8A-4147-A177-3AD203B41FA5}">
                      <a16:colId xmlns:a16="http://schemas.microsoft.com/office/drawing/2014/main" val="3785592648"/>
                    </a:ext>
                  </a:extLst>
                </a:gridCol>
                <a:gridCol w="1062000">
                  <a:extLst>
                    <a:ext uri="{9D8B030D-6E8A-4147-A177-3AD203B41FA5}">
                      <a16:colId xmlns:a16="http://schemas.microsoft.com/office/drawing/2014/main" val="820949178"/>
                    </a:ext>
                  </a:extLst>
                </a:gridCol>
                <a:gridCol w="1062000">
                  <a:extLst>
                    <a:ext uri="{9D8B030D-6E8A-4147-A177-3AD203B41FA5}">
                      <a16:colId xmlns:a16="http://schemas.microsoft.com/office/drawing/2014/main" val="1904180284"/>
                    </a:ext>
                  </a:extLst>
                </a:gridCol>
                <a:gridCol w="611397">
                  <a:extLst>
                    <a:ext uri="{9D8B030D-6E8A-4147-A177-3AD203B41FA5}">
                      <a16:colId xmlns:a16="http://schemas.microsoft.com/office/drawing/2014/main" val="662948928"/>
                    </a:ext>
                  </a:extLst>
                </a:gridCol>
                <a:gridCol w="450603">
                  <a:extLst>
                    <a:ext uri="{9D8B030D-6E8A-4147-A177-3AD203B41FA5}">
                      <a16:colId xmlns:a16="http://schemas.microsoft.com/office/drawing/2014/main" val="1312227999"/>
                    </a:ext>
                  </a:extLst>
                </a:gridCol>
                <a:gridCol w="1062000">
                  <a:extLst>
                    <a:ext uri="{9D8B030D-6E8A-4147-A177-3AD203B41FA5}">
                      <a16:colId xmlns:a16="http://schemas.microsoft.com/office/drawing/2014/main" val="1548488519"/>
                    </a:ext>
                  </a:extLst>
                </a:gridCol>
              </a:tblGrid>
              <a:tr h="595634">
                <a:tc rowSpan="21">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4421873"/>
                  </a:ext>
                </a:extLst>
              </a:tr>
              <a:tr h="239280">
                <a:tc vMerge="1">
                  <a:txBody>
                    <a:bodyPr/>
                    <a:lstStyle/>
                    <a:p>
                      <a:endParaRPr lang="en-GB" dirty="0"/>
                    </a:p>
                  </a:txBody>
                  <a:tcPr/>
                </a:tc>
                <a:tc gridSpan="10">
                  <a:txBody>
                    <a:bodyPr/>
                    <a:lstStyle/>
                    <a:p>
                      <a:pPr algn="ctr"/>
                      <a:r>
                        <a:rPr lang="en-GB" sz="1200" u="none" dirty="0">
                          <a:solidFill>
                            <a:schemeClr val="tx1"/>
                          </a:solidFill>
                          <a:latin typeface="Arial" panose="020B0604020202020204" pitchFamily="34" charset="0"/>
                          <a:cs typeface="Arial" panose="020B0604020202020204" pitchFamily="34" charset="0"/>
                          <a:hlinkClick r:id="rId3" action="ppaction://hlinksldjump"/>
                        </a:rPr>
                        <a:t>Achieve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dirty="0"/>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5464315"/>
                  </a:ext>
                </a:extLst>
              </a:tr>
              <a:tr h="239280">
                <a:tc vMerge="1">
                  <a:txBody>
                    <a:bodyPr/>
                    <a:lstStyle/>
                    <a:p>
                      <a:endParaRPr lang="en-GB" dirty="0"/>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4" action="ppaction://hlinksldjump"/>
                        </a:rPr>
                        <a:t>Strengthening Families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5" action="ppaction://hlinksldjump"/>
                        </a:rPr>
                        <a:t>42</a:t>
                      </a:r>
                      <a:r>
                        <a:rPr lang="en-GB" sz="1200" u="none" baseline="30000" dirty="0">
                          <a:solidFill>
                            <a:schemeClr val="tx1"/>
                          </a:solidFill>
                          <a:latin typeface="Arial" panose="020B0604020202020204" pitchFamily="34" charset="0"/>
                          <a:cs typeface="Arial" panose="020B0604020202020204" pitchFamily="34" charset="0"/>
                          <a:hlinkClick r:id="rId5" action="ppaction://hlinksldjump"/>
                        </a:rPr>
                        <a:t>nd</a:t>
                      </a:r>
                      <a:r>
                        <a:rPr lang="en-GB" sz="1200" u="none" dirty="0">
                          <a:solidFill>
                            <a:schemeClr val="tx1"/>
                          </a:solidFill>
                          <a:latin typeface="Arial" panose="020B0604020202020204" pitchFamily="34" charset="0"/>
                          <a:cs typeface="Arial" panose="020B0604020202020204" pitchFamily="34" charset="0"/>
                          <a:hlinkClick r:id="rId5" action="ppaction://hlinksldjump"/>
                        </a:rPr>
                        <a:t> Street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9768852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6" action="ppaction://hlinksldjump"/>
                        </a:rPr>
                        <a:t>ADHD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587053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7" action="ppaction://hlinksldjump"/>
                        </a:rPr>
                        <a:t>CAMHS Single Point of Contact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46547169"/>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8" action="ppaction://hlinksldjump"/>
                        </a:rPr>
                        <a:t>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9" action="ppaction://hlinksldjump"/>
                        </a:rPr>
                        <a:t>Emerge (CAMHS)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4115105276"/>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10" action="ppaction://hlinksldjump"/>
                        </a:rPr>
                        <a:t>Family Nurse Partnership</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11" action="ppaction://hlinksldjump"/>
                        </a:rPr>
                        <a:t>Bereavement Support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0237739"/>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12" action="ppaction://hlinksldjump"/>
                        </a:rPr>
                        <a:t>Community Paediatrics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768103"/>
                  </a:ext>
                </a:extLst>
              </a:tr>
              <a:tr h="239280">
                <a:tc vMerge="1">
                  <a:txBody>
                    <a:bodyPr/>
                    <a:lstStyle/>
                    <a:p>
                      <a:endParaRPr lang="en-GB"/>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r>
                        <a:rPr lang="en-US" sz="1200" u="none" dirty="0">
                          <a:solidFill>
                            <a:schemeClr val="tx1"/>
                          </a:solidFill>
                          <a:latin typeface="Arial" panose="020B0604020202020204" pitchFamily="34" charset="0"/>
                          <a:cs typeface="Arial" panose="020B0604020202020204" pitchFamily="34" charset="0"/>
                          <a:hlinkClick r:id="rId13" action="ppaction://hlinksldjump"/>
                        </a:rPr>
                        <a:t>Child Bereavement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3435761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lang="en-US" sz="1200" u="none" dirty="0">
                          <a:solidFill>
                            <a:schemeClr val="tx1"/>
                          </a:solidFill>
                          <a:latin typeface="Arial" panose="020B0604020202020204" pitchFamily="34" charset="0"/>
                          <a:cs typeface="Arial" panose="020B0604020202020204" pitchFamily="34" charset="0"/>
                          <a:hlinkClick r:id="rId14" action="ppaction://hlinksldjump"/>
                        </a:rPr>
                        <a:t>Homestart</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5" action="ppaction://hlinksldjump"/>
                        </a:rPr>
                        <a:t>Education Inclusion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16" action="ppaction://hlinksldjump"/>
                        </a:rPr>
                        <a:t>CERT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8498740"/>
                  </a:ext>
                </a:extLst>
              </a:tr>
              <a:tr h="239280">
                <a:tc vMerge="1">
                  <a:txBody>
                    <a:bodyPr/>
                    <a:lstStyle/>
                    <a:p>
                      <a:endParaRPr lang="en-GB" dirty="0"/>
                    </a:p>
                  </a:txBody>
                  <a:tcPr/>
                </a:tc>
                <a:tc gridSpan="5">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7" action="ppaction://hlinksldjump"/>
                        </a:rPr>
                        <a:t>Connexions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7390814"/>
                  </a:ext>
                </a:extLst>
              </a:tr>
              <a:tr h="239280">
                <a:tc vMerge="1">
                  <a:txBody>
                    <a:bodyPr/>
                    <a:lstStyle/>
                    <a:p>
                      <a:endParaRPr lang="en-GB"/>
                    </a:p>
                  </a:txBody>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7">
                  <a:txBody>
                    <a:bodyPr/>
                    <a:lstStyle/>
                    <a:p>
                      <a:pPr algn="ctr"/>
                      <a:r>
                        <a:rPr lang="en-GB" sz="1200" u="none" dirty="0">
                          <a:solidFill>
                            <a:schemeClr val="tx1"/>
                          </a:solidFill>
                          <a:latin typeface="Arial" panose="020B0604020202020204" pitchFamily="34" charset="0"/>
                          <a:cs typeface="Arial" panose="020B0604020202020204" pitchFamily="34" charset="0"/>
                          <a:hlinkClick r:id="rId18" action="ppaction://hlinksldjump"/>
                        </a:rPr>
                        <a:t>Childrens Rights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2036540"/>
                  </a:ext>
                </a:extLst>
              </a:tr>
              <a:tr h="239280">
                <a:tc vMerge="1">
                  <a:txBody>
                    <a:bodyPr/>
                    <a:lstStyle/>
                    <a:p>
                      <a:endParaRPr lang="en-GB" dirty="0"/>
                    </a:p>
                  </a:txBody>
                  <a:tcPr/>
                </a:tc>
                <a:tc gridSpan="4">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gridSpan="6">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sng"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226024721"/>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0" action="ppaction://hlinksldjump"/>
                        </a:rPr>
                        <a:t>Educational Psychology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716728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1" action="ppaction://hlinksldjump"/>
                        </a:rPr>
                        <a:t>Early Help (Locality Teams)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6001343"/>
                  </a:ext>
                </a:extLst>
              </a:tr>
              <a:tr h="239280">
                <a:tc vMerge="1">
                  <a:txBody>
                    <a:bodyPr/>
                    <a:lstStyle/>
                    <a:p>
                      <a:endParaRPr lang="en-GB"/>
                    </a:p>
                  </a:txBody>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2" action="ppaction://hlinksldjump"/>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37528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3" action="ppaction://hlinksldjump"/>
                        </a:rPr>
                        <a:t>Health Visitors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4" action="ppaction://hlinksldjump"/>
                        </a:rPr>
                        <a:t>Harbour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5" action="ppaction://hlinksldjump"/>
                        </a:rPr>
                        <a:t>MIND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795037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6">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6" action="ppaction://hlinksldjump"/>
                        </a:rPr>
                        <a:t>I-Start (Stronger &amp; Resilient Together)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r>
                        <a:rPr lang="en-GB" sz="1200" u="none" dirty="0" err="1">
                          <a:solidFill>
                            <a:schemeClr val="tx1"/>
                          </a:solidFill>
                          <a:latin typeface="Arial" panose="020B0604020202020204" pitchFamily="34" charset="0"/>
                          <a:cs typeface="Arial" panose="020B0604020202020204" pitchFamily="34" charset="0"/>
                          <a:hlinkClick r:id="rId27" action="ppaction://hlinksldjump"/>
                        </a:rPr>
                        <a:t>Qwell</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669456998"/>
                  </a:ext>
                </a:extLst>
              </a:tr>
              <a:tr h="307158">
                <a:tc vMerge="1">
                  <a:txBody>
                    <a:bodyPr/>
                    <a:lstStyle/>
                    <a:p>
                      <a:pPr algn="ctr"/>
                      <a:endParaRPr lang="en-GB" sz="2800" dirty="0">
                        <a:solidFill>
                          <a:schemeClr val="bg1"/>
                        </a:solidFill>
                      </a:endParaRPr>
                    </a:p>
                  </a:txBody>
                  <a:tcPr vert="vert270" anchor="ctr">
                    <a:solidFill>
                      <a:srgbClr val="259DAC"/>
                    </a:solidFill>
                  </a:tcPr>
                </a:tc>
                <a:tc gridSpan="2">
                  <a:txBody>
                    <a:bodyPr/>
                    <a:lstStyle/>
                    <a:p>
                      <a:pPr algn="ctr"/>
                      <a:r>
                        <a:rPr lang="en-GB" sz="1200" u="none" dirty="0">
                          <a:solidFill>
                            <a:schemeClr val="tx1"/>
                          </a:solidFill>
                          <a:latin typeface="Arial" panose="020B0604020202020204" pitchFamily="34" charset="0"/>
                          <a:cs typeface="Arial" panose="020B0604020202020204" pitchFamily="34" charset="0"/>
                          <a:hlinkClick r:id="rId28" action="ppaction://hlinksldjump"/>
                        </a:rPr>
                        <a:t>Maternity Services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5">
                  <a:txBody>
                    <a:bodyPr/>
                    <a:lstStyle/>
                    <a:p>
                      <a:pPr algn="ctr"/>
                      <a:r>
                        <a:rPr lang="en-US" sz="1200" u="none" dirty="0">
                          <a:solidFill>
                            <a:schemeClr val="tx1"/>
                          </a:solidFill>
                          <a:latin typeface="Arial" panose="020B0604020202020204" pitchFamily="34" charset="0"/>
                          <a:cs typeface="Arial" panose="020B0604020202020204" pitchFamily="34" charset="0"/>
                          <a:hlinkClick r:id="rId29" action="ppaction://hlinksldjump"/>
                        </a:rPr>
                        <a:t>Kooth</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highlight>
                            <a:srgbClr val="FFFF00"/>
                          </a:highlight>
                          <a:latin typeface="Arial" panose="020B0604020202020204" pitchFamily="34" charset="0"/>
                          <a:cs typeface="Arial" panose="020B0604020202020204" pitchFamily="34" charset="0"/>
                          <a:hlinkClick r:id="rId29" action="ppaction://hlinksldjump"/>
                        </a:rPr>
                        <a:t>Kooth</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3585813"/>
                  </a:ext>
                </a:extLst>
              </a:tr>
              <a:tr h="239280">
                <a:tc vMerge="1">
                  <a:txBody>
                    <a:bodyPr/>
                    <a:lstStyle/>
                    <a:p>
                      <a:pPr algn="ctr"/>
                      <a:endParaRPr lang="en-GB" sz="2800" dirty="0">
                        <a:solidFill>
                          <a:schemeClr val="bg1"/>
                        </a:solidFill>
                      </a:endParaRPr>
                    </a:p>
                  </a:txBody>
                  <a:tcPr vert="vert270" anchor="ctr">
                    <a:solidFill>
                      <a:srgbClr val="259DAC"/>
                    </a:solidFill>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30" action="ppaction://hlinksldjump"/>
                        </a:rPr>
                        <a:t>Midwives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31" action="ppaction://hlinksldjump"/>
                        </a:rPr>
                        <a:t>Integrated Sexual Health Service </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8298714"/>
                  </a:ext>
                </a:extLst>
              </a:tr>
              <a:tr h="239280">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259DAC"/>
                    </a:solidFill>
                  </a:tcPr>
                </a:tc>
                <a:tc gridSpan="6">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32" action="ppaction://hlinksldjump"/>
                        </a:rPr>
                        <a:t>Liberty House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948787"/>
                  </a:ext>
                </a:extLst>
              </a:tr>
            </a:tbl>
          </a:graphicData>
        </a:graphic>
      </p:graphicFrame>
      <p:sp>
        <p:nvSpPr>
          <p:cNvPr id="6" name="Action Button: Go Home 5">
            <a:hlinkClick r:id="rId33" action="ppaction://hlinksldjump" highlightClick="1"/>
            <a:extLst>
              <a:ext uri="{FF2B5EF4-FFF2-40B4-BE49-F238E27FC236}">
                <a16:creationId xmlns:a16="http://schemas.microsoft.com/office/drawing/2014/main" id="{3C82977E-B100-47DE-8D8A-0C6CBAA19CB3}"/>
              </a:ext>
            </a:extLst>
          </p:cNvPr>
          <p:cNvSpPr/>
          <p:nvPr/>
        </p:nvSpPr>
        <p:spPr>
          <a:xfrm>
            <a:off x="5773840" y="62559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DB4B0102-5C1C-4788-9089-CA48218FF76C}"/>
              </a:ext>
            </a:extLst>
          </p:cNvPr>
          <p:cNvSpPr/>
          <p:nvPr/>
        </p:nvSpPr>
        <p:spPr>
          <a:xfrm>
            <a:off x="6438414" y="628387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BF7AD4BC-0707-4B0F-8AE0-B9CB160206D7}"/>
              </a:ext>
            </a:extLst>
          </p:cNvPr>
          <p:cNvSpPr/>
          <p:nvPr/>
        </p:nvSpPr>
        <p:spPr>
          <a:xfrm>
            <a:off x="5270721" y="62848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86178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153</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610222442"/>
              </p:ext>
            </p:extLst>
          </p:nvPr>
        </p:nvGraphicFramePr>
        <p:xfrm>
          <a:off x="107673" y="186891"/>
          <a:ext cx="12006004" cy="5985206"/>
        </p:xfrm>
        <a:graphic>
          <a:graphicData uri="http://schemas.openxmlformats.org/drawingml/2006/table">
            <a:tbl>
              <a:tblPr firstRow="1" bandRow="1">
                <a:tableStyleId>{5940675A-B579-460E-94D1-54222C63F5DA}</a:tableStyleId>
              </a:tblPr>
              <a:tblGrid>
                <a:gridCol w="827158">
                  <a:extLst>
                    <a:ext uri="{9D8B030D-6E8A-4147-A177-3AD203B41FA5}">
                      <a16:colId xmlns:a16="http://schemas.microsoft.com/office/drawing/2014/main" val="891870979"/>
                    </a:ext>
                  </a:extLst>
                </a:gridCol>
                <a:gridCol w="2162338">
                  <a:extLst>
                    <a:ext uri="{9D8B030D-6E8A-4147-A177-3AD203B41FA5}">
                      <a16:colId xmlns:a16="http://schemas.microsoft.com/office/drawing/2014/main" val="2240841158"/>
                    </a:ext>
                  </a:extLst>
                </a:gridCol>
                <a:gridCol w="1243922">
                  <a:extLst>
                    <a:ext uri="{9D8B030D-6E8A-4147-A177-3AD203B41FA5}">
                      <a16:colId xmlns:a16="http://schemas.microsoft.com/office/drawing/2014/main" val="658934554"/>
                    </a:ext>
                  </a:extLst>
                </a:gridCol>
                <a:gridCol w="914958">
                  <a:extLst>
                    <a:ext uri="{9D8B030D-6E8A-4147-A177-3AD203B41FA5}">
                      <a16:colId xmlns:a16="http://schemas.microsoft.com/office/drawing/2014/main" val="2243948593"/>
                    </a:ext>
                  </a:extLst>
                </a:gridCol>
                <a:gridCol w="1619160">
                  <a:extLst>
                    <a:ext uri="{9D8B030D-6E8A-4147-A177-3AD203B41FA5}">
                      <a16:colId xmlns:a16="http://schemas.microsoft.com/office/drawing/2014/main" val="3032953003"/>
                    </a:ext>
                  </a:extLst>
                </a:gridCol>
                <a:gridCol w="116840">
                  <a:extLst>
                    <a:ext uri="{9D8B030D-6E8A-4147-A177-3AD203B41FA5}">
                      <a16:colId xmlns:a16="http://schemas.microsoft.com/office/drawing/2014/main" val="1240262106"/>
                    </a:ext>
                  </a:extLst>
                </a:gridCol>
                <a:gridCol w="511210">
                  <a:extLst>
                    <a:ext uri="{9D8B030D-6E8A-4147-A177-3AD203B41FA5}">
                      <a16:colId xmlns:a16="http://schemas.microsoft.com/office/drawing/2014/main" val="3525440654"/>
                    </a:ext>
                  </a:extLst>
                </a:gridCol>
                <a:gridCol w="2451540">
                  <a:extLst>
                    <a:ext uri="{9D8B030D-6E8A-4147-A177-3AD203B41FA5}">
                      <a16:colId xmlns:a16="http://schemas.microsoft.com/office/drawing/2014/main" val="3085880109"/>
                    </a:ext>
                  </a:extLst>
                </a:gridCol>
                <a:gridCol w="391788">
                  <a:extLst>
                    <a:ext uri="{9D8B030D-6E8A-4147-A177-3AD203B41FA5}">
                      <a16:colId xmlns:a16="http://schemas.microsoft.com/office/drawing/2014/main" val="1603878806"/>
                    </a:ext>
                  </a:extLst>
                </a:gridCol>
                <a:gridCol w="695004">
                  <a:extLst>
                    <a:ext uri="{9D8B030D-6E8A-4147-A177-3AD203B41FA5}">
                      <a16:colId xmlns:a16="http://schemas.microsoft.com/office/drawing/2014/main" val="1734296868"/>
                    </a:ext>
                  </a:extLst>
                </a:gridCol>
                <a:gridCol w="1072086">
                  <a:extLst>
                    <a:ext uri="{9D8B030D-6E8A-4147-A177-3AD203B41FA5}">
                      <a16:colId xmlns:a16="http://schemas.microsoft.com/office/drawing/2014/main" val="3276228912"/>
                    </a:ext>
                  </a:extLst>
                </a:gridCol>
              </a:tblGrid>
              <a:tr h="529136">
                <a:tc rowSpan="20">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2962876828"/>
                  </a:ext>
                </a:extLst>
              </a:tr>
              <a:tr h="281226">
                <a:tc vMerge="1">
                  <a:txBody>
                    <a:bodyPr/>
                    <a:lstStyle/>
                    <a:p>
                      <a:endParaRPr lang="en-GB"/>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3">
                  <a:txBody>
                    <a:bodyPr/>
                    <a:lstStyle/>
                    <a:p>
                      <a:pPr algn="ctr"/>
                      <a:r>
                        <a:rPr lang="en-US" sz="1200" dirty="0">
                          <a:latin typeface="Arial" panose="020B0604020202020204" pitchFamily="34" charset="0"/>
                          <a:cs typeface="Arial" panose="020B0604020202020204" pitchFamily="34" charset="0"/>
                          <a:hlinkClick r:id="rId3" action="ppaction://hlinksldjump"/>
                        </a:rPr>
                        <a:t>Integrated Community Response (ICR)</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696679082"/>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4" action="ppaction://hlinksldjump"/>
                        </a:rPr>
                        <a:t>Caritas School Service</a:t>
                      </a:r>
                      <a:endParaRPr lang="en-GB" sz="1200" u="none"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5" action="ppaction://hlinksldjump"/>
                        </a:rPr>
                        <a:t>Salford Housing Options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193600065"/>
                  </a:ext>
                </a:extLst>
              </a:tr>
              <a:tr h="281226">
                <a:tc vMerge="1">
                  <a:txBody>
                    <a:bodyPr/>
                    <a:lstStyle/>
                    <a:p>
                      <a:endParaRPr lang="en-GB"/>
                    </a:p>
                  </a:txBody>
                  <a:tcPr/>
                </a:tc>
                <a:tc gridSpan="2">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Autism and social communication team</a:t>
                      </a:r>
                      <a:endParaRPr lang="en-GB" sz="1200" u="none"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7" action="ppaction://hlinksldjump"/>
                        </a:rPr>
                        <a:t>Salford Foyer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86783080"/>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8" action="ppaction://hlinksldjump"/>
                        </a:rPr>
                        <a:t>Portage Services</a:t>
                      </a:r>
                      <a:endParaRPr lang="en-GB" sz="1100" u="none"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9" action="ppaction://hlinksldjump"/>
                        </a:rPr>
                        <a:t>Primary Inclusion</a:t>
                      </a: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lnSpc>
                          <a:spcPct val="115000"/>
                        </a:lnSpc>
                        <a:spcAft>
                          <a:spcPts val="0"/>
                        </a:spcAft>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Self Help Services</a:t>
                      </a: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lnSpc>
                          <a:spcPct val="115000"/>
                        </a:lnSpc>
                        <a:spcAft>
                          <a:spcPts val="0"/>
                        </a:spcAft>
                      </a:pP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959843582"/>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1" action="ppaction://hlinksldjump"/>
                        </a:rPr>
                        <a:t>School Nursing</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0" action="ppaction://hlinksldjump"/>
                        </a:rPr>
                        <a:t>Six Degrees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350215634"/>
                  </a:ext>
                </a:extLst>
              </a:tr>
              <a:tr h="282960">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2" action="ppaction://hlinksldjump"/>
                        </a:rPr>
                        <a:t>Project GULF</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0251966"/>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3" action="ppaction://hlinksldjump"/>
                        </a:rPr>
                        <a:t>Speech &amp; Language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419291001"/>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Salford Information &amp; Advice Support Service (SIASS)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3081055"/>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5" action="ppaction://hlinksldjump"/>
                        </a:rPr>
                        <a:t>Salford Therapeutic Advisory &amp; Referral Service for Cared for (STARLAC)</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06991567"/>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7">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6" action="ppaction://hlinksldjump"/>
                        </a:rPr>
                        <a:t>Start in Salford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227216045"/>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16" action="ppaction://hlinksldjump"/>
                        </a:rPr>
                        <a:t>Young Fathers Project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86930357"/>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7" action="ppaction://hlinksldjump"/>
                        </a:rPr>
                        <a:t>Rio Ferdinand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68280127"/>
                  </a:ext>
                </a:extLst>
              </a:tr>
              <a:tr h="296225">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8" action="ppaction://hlinksldjump"/>
                        </a:rPr>
                        <a:t>STEER (Salford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dirty="0"/>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0557469"/>
                  </a:ext>
                </a:extLst>
              </a:tr>
              <a:tr h="334191">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Specialist Safeguarding Nurses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6492096"/>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0" action="ppaction://hlinksldjump"/>
                        </a:rPr>
                        <a:t>Salford Youth Justice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497485355"/>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1" action="ppaction://hlinksldjump"/>
                        </a:rPr>
                        <a:t>Salford Youth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870038"/>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2" action="ppaction://hlinksldjump"/>
                        </a:rPr>
                        <a:t>The Lowry</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7948436"/>
                  </a:ext>
                </a:extLst>
              </a:tr>
              <a:tr h="0">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3" action="ppaction://hlinksldjump"/>
                        </a:rPr>
                        <a:t>Virtual School</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2" action="ppaction://hlinksldjump"/>
                        </a:rPr>
                        <a:t>Recovery Academy</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716104"/>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24" action="ppaction://hlinksldjump"/>
                        </a:rPr>
                        <a:t>Young Carers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6179312"/>
                  </a:ext>
                </a:extLst>
              </a:tr>
            </a:tbl>
          </a:graphicData>
        </a:graphic>
      </p:graphicFrame>
      <p:sp>
        <p:nvSpPr>
          <p:cNvPr id="5" name="Action Button: Go Home 4">
            <a:hlinkClick r:id="rId25" action="ppaction://hlinksldjump" highlightClick="1"/>
            <a:extLst>
              <a:ext uri="{FF2B5EF4-FFF2-40B4-BE49-F238E27FC236}">
                <a16:creationId xmlns:a16="http://schemas.microsoft.com/office/drawing/2014/main" id="{FBECBF8C-DC48-4340-8496-894200BB67F8}"/>
              </a:ext>
            </a:extLst>
          </p:cNvPr>
          <p:cNvSpPr/>
          <p:nvPr/>
        </p:nvSpPr>
        <p:spPr>
          <a:xfrm>
            <a:off x="1837173" y="618170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9072EDF8-0952-44C7-814D-D06F8B68C7CF}"/>
              </a:ext>
            </a:extLst>
          </p:cNvPr>
          <p:cNvSpPr/>
          <p:nvPr/>
        </p:nvSpPr>
        <p:spPr>
          <a:xfrm>
            <a:off x="2477127" y="622163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0471A2B-66A8-4BD5-98AD-F5760F4374B0}"/>
              </a:ext>
            </a:extLst>
          </p:cNvPr>
          <p:cNvSpPr/>
          <p:nvPr/>
        </p:nvSpPr>
        <p:spPr>
          <a:xfrm>
            <a:off x="1328429" y="621355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40244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154</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3241285239"/>
              </p:ext>
            </p:extLst>
          </p:nvPr>
        </p:nvGraphicFramePr>
        <p:xfrm>
          <a:off x="280476" y="102366"/>
          <a:ext cx="11773131" cy="5736576"/>
        </p:xfrm>
        <a:graphic>
          <a:graphicData uri="http://schemas.openxmlformats.org/drawingml/2006/table">
            <a:tbl>
              <a:tblPr firstRow="1" bandRow="1">
                <a:tableStyleId>{5940675A-B579-460E-94D1-54222C63F5DA}</a:tableStyleId>
              </a:tblPr>
              <a:tblGrid>
                <a:gridCol w="698318">
                  <a:extLst>
                    <a:ext uri="{9D8B030D-6E8A-4147-A177-3AD203B41FA5}">
                      <a16:colId xmlns:a16="http://schemas.microsoft.com/office/drawing/2014/main" val="891870979"/>
                    </a:ext>
                  </a:extLst>
                </a:gridCol>
                <a:gridCol w="2292730">
                  <a:extLst>
                    <a:ext uri="{9D8B030D-6E8A-4147-A177-3AD203B41FA5}">
                      <a16:colId xmlns:a16="http://schemas.microsoft.com/office/drawing/2014/main" val="2240841158"/>
                    </a:ext>
                  </a:extLst>
                </a:gridCol>
                <a:gridCol w="318873">
                  <a:extLst>
                    <a:ext uri="{9D8B030D-6E8A-4147-A177-3AD203B41FA5}">
                      <a16:colId xmlns:a16="http://schemas.microsoft.com/office/drawing/2014/main" val="658934554"/>
                    </a:ext>
                  </a:extLst>
                </a:gridCol>
                <a:gridCol w="1032641">
                  <a:extLst>
                    <a:ext uri="{9D8B030D-6E8A-4147-A177-3AD203B41FA5}">
                      <a16:colId xmlns:a16="http://schemas.microsoft.com/office/drawing/2014/main" val="742401192"/>
                    </a:ext>
                  </a:extLst>
                </a:gridCol>
                <a:gridCol w="808486">
                  <a:extLst>
                    <a:ext uri="{9D8B030D-6E8A-4147-A177-3AD203B41FA5}">
                      <a16:colId xmlns:a16="http://schemas.microsoft.com/office/drawing/2014/main" val="1936425234"/>
                    </a:ext>
                  </a:extLst>
                </a:gridCol>
                <a:gridCol w="770477">
                  <a:extLst>
                    <a:ext uri="{9D8B030D-6E8A-4147-A177-3AD203B41FA5}">
                      <a16:colId xmlns:a16="http://schemas.microsoft.com/office/drawing/2014/main" val="3032953003"/>
                    </a:ext>
                  </a:extLst>
                </a:gridCol>
                <a:gridCol w="360000">
                  <a:extLst>
                    <a:ext uri="{9D8B030D-6E8A-4147-A177-3AD203B41FA5}">
                      <a16:colId xmlns:a16="http://schemas.microsoft.com/office/drawing/2014/main" val="594250006"/>
                    </a:ext>
                  </a:extLst>
                </a:gridCol>
                <a:gridCol w="1080000">
                  <a:extLst>
                    <a:ext uri="{9D8B030D-6E8A-4147-A177-3AD203B41FA5}">
                      <a16:colId xmlns:a16="http://schemas.microsoft.com/office/drawing/2014/main" val="1306172231"/>
                    </a:ext>
                  </a:extLst>
                </a:gridCol>
                <a:gridCol w="514763">
                  <a:extLst>
                    <a:ext uri="{9D8B030D-6E8A-4147-A177-3AD203B41FA5}">
                      <a16:colId xmlns:a16="http://schemas.microsoft.com/office/drawing/2014/main" val="3085880109"/>
                    </a:ext>
                  </a:extLst>
                </a:gridCol>
                <a:gridCol w="656840">
                  <a:extLst>
                    <a:ext uri="{9D8B030D-6E8A-4147-A177-3AD203B41FA5}">
                      <a16:colId xmlns:a16="http://schemas.microsoft.com/office/drawing/2014/main" val="81104325"/>
                    </a:ext>
                  </a:extLst>
                </a:gridCol>
                <a:gridCol w="1080001">
                  <a:extLst>
                    <a:ext uri="{9D8B030D-6E8A-4147-A177-3AD203B41FA5}">
                      <a16:colId xmlns:a16="http://schemas.microsoft.com/office/drawing/2014/main" val="678768421"/>
                    </a:ext>
                  </a:extLst>
                </a:gridCol>
                <a:gridCol w="1080002">
                  <a:extLst>
                    <a:ext uri="{9D8B030D-6E8A-4147-A177-3AD203B41FA5}">
                      <a16:colId xmlns:a16="http://schemas.microsoft.com/office/drawing/2014/main" val="1603878806"/>
                    </a:ext>
                  </a:extLst>
                </a:gridCol>
                <a:gridCol w="262246">
                  <a:extLst>
                    <a:ext uri="{9D8B030D-6E8A-4147-A177-3AD203B41FA5}">
                      <a16:colId xmlns:a16="http://schemas.microsoft.com/office/drawing/2014/main" val="474423129"/>
                    </a:ext>
                  </a:extLst>
                </a:gridCol>
                <a:gridCol w="817754">
                  <a:extLst>
                    <a:ext uri="{9D8B030D-6E8A-4147-A177-3AD203B41FA5}">
                      <a16:colId xmlns:a16="http://schemas.microsoft.com/office/drawing/2014/main" val="1483494892"/>
                    </a:ext>
                  </a:extLst>
                </a:gridCol>
              </a:tblGrid>
              <a:tr h="334909">
                <a:tc rowSpan="19">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3">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Secondary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3">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6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2962876828"/>
                  </a:ext>
                </a:extLst>
              </a:tr>
              <a:tr h="297576">
                <a:tc v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3" action="ppaction://hlinksldjump"/>
                        </a:rPr>
                        <a:t>Achieve</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4097791399"/>
                  </a:ext>
                </a:extLst>
              </a:tr>
              <a:tr h="297576">
                <a:tc vMerge="1">
                  <a:txBody>
                    <a:bodyPr/>
                    <a:lstStyle/>
                    <a:p>
                      <a:endParaRPr lang="en-GB"/>
                    </a:p>
                  </a:txBody>
                  <a:tcPr/>
                </a:tc>
                <a:tc gridSpan="7">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6">
                  <a:txBody>
                    <a:bodyPr/>
                    <a:lstStyle/>
                    <a:p>
                      <a:pPr algn="ctr"/>
                      <a:r>
                        <a:rPr lang="en-GB" sz="1200" dirty="0">
                          <a:latin typeface="Arial" panose="020B0604020202020204" pitchFamily="34" charset="0"/>
                          <a:cs typeface="Arial" panose="020B0604020202020204" pitchFamily="34" charset="0"/>
                          <a:hlinkClick r:id="rId4" action="ppaction://hlinksldjump"/>
                        </a:rPr>
                        <a:t>42</a:t>
                      </a:r>
                      <a:r>
                        <a:rPr lang="en-GB" sz="1200" baseline="30000" dirty="0">
                          <a:latin typeface="Arial" panose="020B0604020202020204" pitchFamily="34" charset="0"/>
                          <a:cs typeface="Arial" panose="020B0604020202020204" pitchFamily="34" charset="0"/>
                          <a:hlinkClick r:id="rId4" action="ppaction://hlinksldjump"/>
                        </a:rPr>
                        <a:t>nd</a:t>
                      </a:r>
                      <a:r>
                        <a:rPr lang="en-GB" sz="1200" dirty="0">
                          <a:latin typeface="Arial" panose="020B0604020202020204" pitchFamily="34" charset="0"/>
                          <a:cs typeface="Arial" panose="020B0604020202020204" pitchFamily="34" charset="0"/>
                          <a:hlinkClick r:id="rId4" action="ppaction://hlinksldjump"/>
                        </a:rPr>
                        <a:t> Street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193600065"/>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5"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86783080"/>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6"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295984358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7" action="ppaction://hlinksldjump"/>
                        </a:rPr>
                        <a:t>CERT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25067236"/>
                  </a:ext>
                </a:extLst>
              </a:tr>
              <a:tr h="297576">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4" action="ppaction://hlinksldjump"/>
                        </a:rPr>
                        <a:t>Turnaround (formerly Choose to Change</a:t>
                      </a:r>
                      <a:r>
                        <a:rPr lang="en-GB" sz="1200" dirty="0">
                          <a:latin typeface="Arial" panose="020B0604020202020204" pitchFamily="34" charset="0"/>
                          <a:cs typeface="Arial" panose="020B0604020202020204" pitchFamily="34" charset="0"/>
                        </a:rPr>
                        <a:t>)</a:t>
                      </a: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2442689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2">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215634"/>
                  </a:ext>
                </a:extLst>
              </a:tr>
              <a:tr h="365356">
                <a:tc v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Child Bereavement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endParaRPr lang="en-GB" dirty="0"/>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815870"/>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0" action="ppaction://hlinksldjump"/>
                        </a:rPr>
                        <a:t>Critical Incident Team (EPS)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19291001"/>
                  </a:ext>
                </a:extLst>
              </a:tr>
              <a:tr h="29757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1"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06991567"/>
                  </a:ext>
                </a:extLst>
              </a:tr>
              <a:tr h="297576">
                <a:tc vMerge="1">
                  <a:txBody>
                    <a:bodyPr/>
                    <a:lstStyle/>
                    <a:p>
                      <a:pPr algn="ctr"/>
                      <a:endParaRPr lang="en-GB" sz="2800" dirty="0">
                        <a:solidFill>
                          <a:schemeClr val="bg1"/>
                        </a:solidFill>
                      </a:endParaRPr>
                    </a:p>
                  </a:txBody>
                  <a:tcPr vert="vert270" anchor="ctr">
                    <a:solidFill>
                      <a:srgbClr val="BC5B17"/>
                    </a:solidFill>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Eating Disorder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078347125"/>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3" action="ppaction://hlinksldjump"/>
                        </a:rPr>
                        <a:t>Educational Psychology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952972876"/>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4" action="ppaction://hlinksldjump"/>
                        </a:rPr>
                        <a:t>Early Help (Locality Teams)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914343741"/>
                  </a:ext>
                </a:extLst>
              </a:tr>
              <a:tr h="297576">
                <a:tc vMerge="1">
                  <a:txBody>
                    <a:bodyPr/>
                    <a:lstStyle/>
                    <a:p>
                      <a:pPr algn="ctr"/>
                      <a:endParaRPr lang="en-GB" sz="2800" dirty="0">
                        <a:solidFill>
                          <a:schemeClr val="bg1"/>
                        </a:solidFill>
                      </a:endParaRPr>
                    </a:p>
                  </a:txBody>
                  <a:tcPr vert="vert270" anchor="ctr">
                    <a:solidFill>
                      <a:srgbClr val="BC5B17"/>
                    </a:solidFill>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5"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23826201"/>
                  </a:ext>
                </a:extLst>
              </a:tr>
              <a:tr h="274017">
                <a:tc vMerge="1">
                  <a:txBody>
                    <a:bodyPr/>
                    <a:lstStyle/>
                    <a:p>
                      <a:pPr algn="ctr"/>
                      <a:endParaRPr lang="en-GB" sz="2800" dirty="0">
                        <a:solidFill>
                          <a:schemeClr val="bg1"/>
                        </a:solidFill>
                      </a:endParaRPr>
                    </a:p>
                  </a:txBody>
                  <a:tcPr vert="vert270" anchor="ctr">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6"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1296237086"/>
                  </a:ext>
                </a:extLst>
              </a:tr>
              <a:tr h="297576">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BC5B17"/>
                    </a:solidFill>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Strengthening Families</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18" action="ppaction://hlinksldjump"/>
                        </a:rPr>
                        <a:t>I-Start (Stronger &amp; Resilient Together)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4722922"/>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9" action="ppaction://hlinksldjump"/>
                        </a:rPr>
                        <a:t>Integrated Community Response (ICR</a:t>
                      </a:r>
                      <a:r>
                        <a:rPr lang="en-GB" sz="1200" dirty="0">
                          <a:latin typeface="Arial" panose="020B0604020202020204" pitchFamily="34" charset="0"/>
                          <a:cs typeface="Arial" panose="020B0604020202020204" pitchFamily="34" charset="0"/>
                        </a:rPr>
                        <a:t>)</a:t>
                      </a: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5012329"/>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20" action="ppaction://hlinksldjump"/>
                        </a:rPr>
                        <a:t>Harbour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7749271"/>
                  </a:ext>
                </a:extLst>
              </a:tr>
            </a:tbl>
          </a:graphicData>
        </a:graphic>
      </p:graphicFrame>
      <p:sp>
        <p:nvSpPr>
          <p:cNvPr id="6" name="Action Button: Go Home 5">
            <a:hlinkClick r:id="rId21"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848231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155</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984518941"/>
              </p:ext>
            </p:extLst>
          </p:nvPr>
        </p:nvGraphicFramePr>
        <p:xfrm>
          <a:off x="71098" y="136524"/>
          <a:ext cx="12008935" cy="3571180"/>
        </p:xfrm>
        <a:graphic>
          <a:graphicData uri="http://schemas.openxmlformats.org/drawingml/2006/table">
            <a:tbl>
              <a:tblPr firstRow="1" bandRow="1">
                <a:tableStyleId>{5940675A-B579-460E-94D1-54222C63F5DA}</a:tableStyleId>
              </a:tblPr>
              <a:tblGrid>
                <a:gridCol w="697859">
                  <a:extLst>
                    <a:ext uri="{9D8B030D-6E8A-4147-A177-3AD203B41FA5}">
                      <a16:colId xmlns:a16="http://schemas.microsoft.com/office/drawing/2014/main" val="891870979"/>
                    </a:ext>
                  </a:extLst>
                </a:gridCol>
                <a:gridCol w="1961717">
                  <a:extLst>
                    <a:ext uri="{9D8B030D-6E8A-4147-A177-3AD203B41FA5}">
                      <a16:colId xmlns:a16="http://schemas.microsoft.com/office/drawing/2014/main" val="2240841158"/>
                    </a:ext>
                  </a:extLst>
                </a:gridCol>
                <a:gridCol w="2066794">
                  <a:extLst>
                    <a:ext uri="{9D8B030D-6E8A-4147-A177-3AD203B41FA5}">
                      <a16:colId xmlns:a16="http://schemas.microsoft.com/office/drawing/2014/main" val="2192265665"/>
                    </a:ext>
                  </a:extLst>
                </a:gridCol>
                <a:gridCol w="336317">
                  <a:extLst>
                    <a:ext uri="{9D8B030D-6E8A-4147-A177-3AD203B41FA5}">
                      <a16:colId xmlns:a16="http://schemas.microsoft.com/office/drawing/2014/main" val="2009185393"/>
                    </a:ext>
                  </a:extLst>
                </a:gridCol>
                <a:gridCol w="217976">
                  <a:extLst>
                    <a:ext uri="{9D8B030D-6E8A-4147-A177-3AD203B41FA5}">
                      <a16:colId xmlns:a16="http://schemas.microsoft.com/office/drawing/2014/main" val="2113926040"/>
                    </a:ext>
                  </a:extLst>
                </a:gridCol>
                <a:gridCol w="1184727">
                  <a:extLst>
                    <a:ext uri="{9D8B030D-6E8A-4147-A177-3AD203B41FA5}">
                      <a16:colId xmlns:a16="http://schemas.microsoft.com/office/drawing/2014/main" val="3032953003"/>
                    </a:ext>
                  </a:extLst>
                </a:gridCol>
                <a:gridCol w="162805">
                  <a:extLst>
                    <a:ext uri="{9D8B030D-6E8A-4147-A177-3AD203B41FA5}">
                      <a16:colId xmlns:a16="http://schemas.microsoft.com/office/drawing/2014/main" val="1306172231"/>
                    </a:ext>
                  </a:extLst>
                </a:gridCol>
                <a:gridCol w="159456">
                  <a:extLst>
                    <a:ext uri="{9D8B030D-6E8A-4147-A177-3AD203B41FA5}">
                      <a16:colId xmlns:a16="http://schemas.microsoft.com/office/drawing/2014/main" val="4229081172"/>
                    </a:ext>
                  </a:extLst>
                </a:gridCol>
                <a:gridCol w="138701">
                  <a:extLst>
                    <a:ext uri="{9D8B030D-6E8A-4147-A177-3AD203B41FA5}">
                      <a16:colId xmlns:a16="http://schemas.microsoft.com/office/drawing/2014/main" val="3141087783"/>
                    </a:ext>
                  </a:extLst>
                </a:gridCol>
                <a:gridCol w="620291">
                  <a:extLst>
                    <a:ext uri="{9D8B030D-6E8A-4147-A177-3AD203B41FA5}">
                      <a16:colId xmlns:a16="http://schemas.microsoft.com/office/drawing/2014/main" val="3976377411"/>
                    </a:ext>
                  </a:extLst>
                </a:gridCol>
                <a:gridCol w="1994665">
                  <a:extLst>
                    <a:ext uri="{9D8B030D-6E8A-4147-A177-3AD203B41FA5}">
                      <a16:colId xmlns:a16="http://schemas.microsoft.com/office/drawing/2014/main" val="4017894794"/>
                    </a:ext>
                  </a:extLst>
                </a:gridCol>
                <a:gridCol w="676306">
                  <a:extLst>
                    <a:ext uri="{9D8B030D-6E8A-4147-A177-3AD203B41FA5}">
                      <a16:colId xmlns:a16="http://schemas.microsoft.com/office/drawing/2014/main" val="3454989960"/>
                    </a:ext>
                  </a:extLst>
                </a:gridCol>
                <a:gridCol w="136074">
                  <a:extLst>
                    <a:ext uri="{9D8B030D-6E8A-4147-A177-3AD203B41FA5}">
                      <a16:colId xmlns:a16="http://schemas.microsoft.com/office/drawing/2014/main" val="1603878806"/>
                    </a:ext>
                  </a:extLst>
                </a:gridCol>
                <a:gridCol w="167066">
                  <a:extLst>
                    <a:ext uri="{9D8B030D-6E8A-4147-A177-3AD203B41FA5}">
                      <a16:colId xmlns:a16="http://schemas.microsoft.com/office/drawing/2014/main" val="2155004547"/>
                    </a:ext>
                  </a:extLst>
                </a:gridCol>
                <a:gridCol w="295602">
                  <a:extLst>
                    <a:ext uri="{9D8B030D-6E8A-4147-A177-3AD203B41FA5}">
                      <a16:colId xmlns:a16="http://schemas.microsoft.com/office/drawing/2014/main" val="645189356"/>
                    </a:ext>
                  </a:extLst>
                </a:gridCol>
                <a:gridCol w="1192579">
                  <a:extLst>
                    <a:ext uri="{9D8B030D-6E8A-4147-A177-3AD203B41FA5}">
                      <a16:colId xmlns:a16="http://schemas.microsoft.com/office/drawing/2014/main" val="286392559"/>
                    </a:ext>
                  </a:extLst>
                </a:gridCol>
              </a:tblGrid>
              <a:tr h="347358">
                <a:tc rowSpan="11">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6">
                  <a:txBody>
                    <a:bodyPr/>
                    <a:lstStyle/>
                    <a:p>
                      <a:pPr algn="ctr"/>
                      <a:r>
                        <a:rPr lang="en-GB" sz="1600" dirty="0">
                          <a:solidFill>
                            <a:schemeClr val="bg1"/>
                          </a:solidFill>
                        </a:rPr>
                        <a:t>Primary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2">
                  <a:txBody>
                    <a:bodyPr/>
                    <a:lstStyle/>
                    <a:p>
                      <a:pPr algn="ctr"/>
                      <a:r>
                        <a:rPr lang="en-GB" sz="1600" dirty="0">
                          <a:solidFill>
                            <a:schemeClr val="bg1"/>
                          </a:solidFill>
                        </a:rPr>
                        <a:t>Secondary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5">
                  <a:txBody>
                    <a:bodyPr/>
                    <a:lstStyle/>
                    <a:p>
                      <a:pPr algn="ctr"/>
                      <a:r>
                        <a:rPr lang="en-GB" sz="1600" dirty="0">
                          <a:solidFill>
                            <a:schemeClr val="bg1"/>
                          </a:solidFill>
                        </a:rPr>
                        <a:t>Transition to Adulthood</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829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3"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86783080"/>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4"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3542"/>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GB" sz="1200" dirty="0">
                          <a:latin typeface="Arial" panose="020B0604020202020204" pitchFamily="34" charset="0"/>
                          <a:cs typeface="Arial" panose="020B0604020202020204" pitchFamily="34" charset="0"/>
                          <a:hlinkClick r:id="rId5" action="ppaction://hlinksldjump"/>
                        </a:rPr>
                        <a:t>School Nursing</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78518">
                <a:tc vMerge="1">
                  <a:txBody>
                    <a:bodyPr/>
                    <a:lstStyle/>
                    <a:p>
                      <a:endParaRPr lang="en-GB"/>
                    </a:p>
                  </a:txBody>
                  <a:tcPr>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6" action="ppaction://hlinksldjump"/>
                        </a:rPr>
                        <a:t>Specialist Safeguarding Nurses </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a:txBody>
                    <a:bodyPr/>
                    <a:lstStyle/>
                    <a:p>
                      <a:pPr algn="ctr"/>
                      <a:endParaRPr lang="en-GB" sz="11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121815870"/>
                  </a:ext>
                </a:extLst>
              </a:tr>
              <a:tr h="30829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7" action="ppaction://hlinksldjump"/>
                        </a:rPr>
                        <a:t>Salford Therapeutic Advisory &amp; Referral Service for Cared for (STARLAC)</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30829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4">
                  <a:txBody>
                    <a:bodyPr/>
                    <a:lstStyle/>
                    <a:p>
                      <a:pPr algn="ct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STEER (Salford Foundation)</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93059619"/>
                  </a:ext>
                </a:extLst>
              </a:tr>
              <a:tr h="37893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gridSpan="4">
                  <a:txBody>
                    <a:bodyPr/>
                    <a:lstStyle/>
                    <a:p>
                      <a:pPr algn="ctr"/>
                      <a:r>
                        <a:rPr lang="en-US" sz="1200" dirty="0">
                          <a:latin typeface="Arial" panose="020B0604020202020204" pitchFamily="34" charset="0"/>
                          <a:cs typeface="Arial" panose="020B0604020202020204" pitchFamily="34" charset="0"/>
                          <a:hlinkClick r:id="rId10"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gridSpan="2">
                  <a:txBody>
                    <a:bodyPr/>
                    <a:lstStyle/>
                    <a:p>
                      <a:endParaRPr lang="en-GB" dirty="0"/>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17900773"/>
                  </a:ext>
                </a:extLst>
              </a:tr>
              <a:tr h="308296">
                <a:tc vMerge="1">
                  <a:txBody>
                    <a:bodyPr/>
                    <a:lstStyle/>
                    <a:p>
                      <a:pPr algn="ctr"/>
                      <a:endParaRPr lang="en-GB" sz="2800" dirty="0">
                        <a:solidFill>
                          <a:schemeClr val="bg1"/>
                        </a:solidFill>
                      </a:endParaRPr>
                    </a:p>
                  </a:txBody>
                  <a:tcPr vert="vert270" anchor="ctr">
                    <a:lnT w="28575" cap="flat" cmpd="sng" algn="ctr">
                      <a:solidFill>
                        <a:srgbClr val="BC5B17"/>
                      </a:solidFill>
                      <a:prstDash val="solid"/>
                      <a:round/>
                      <a:headEnd type="none" w="med" len="med"/>
                      <a:tailEnd type="none" w="med" len="med"/>
                    </a:lnT>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6">
                  <a:txBody>
                    <a:bodyPr/>
                    <a:lstStyle/>
                    <a:p>
                      <a:pPr algn="ctr"/>
                      <a:r>
                        <a:rPr lang="en-GB" sz="1200" dirty="0">
                          <a:latin typeface="Arial" panose="020B0604020202020204" pitchFamily="34" charset="0"/>
                          <a:cs typeface="Arial" panose="020B0604020202020204" pitchFamily="34" charset="0"/>
                          <a:hlinkClick r:id="rId11" action="ppaction://hlinksldjump"/>
                        </a:rPr>
                        <a:t>The Lowry</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3365882"/>
                  </a:ext>
                </a:extLst>
              </a:tr>
              <a:tr h="30829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5811948"/>
                  </a:ext>
                </a:extLst>
              </a:tr>
            </a:tbl>
          </a:graphicData>
        </a:graphic>
      </p:graphicFrame>
      <p:sp>
        <p:nvSpPr>
          <p:cNvPr id="6" name="Action Button: Go Home 5">
            <a:hlinkClick r:id="rId12"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Table 3">
            <a:extLst>
              <a:ext uri="{FF2B5EF4-FFF2-40B4-BE49-F238E27FC236}">
                <a16:creationId xmlns:a16="http://schemas.microsoft.com/office/drawing/2014/main" id="{7E469136-EF46-9FE3-C3D1-FB140849778B}"/>
              </a:ext>
            </a:extLst>
          </p:cNvPr>
          <p:cNvGraphicFramePr>
            <a:graphicFrameLocks noGrp="1"/>
          </p:cNvGraphicFramePr>
          <p:nvPr>
            <p:extLst>
              <p:ext uri="{D42A27DB-BD31-4B8C-83A1-F6EECF244321}">
                <p14:modId xmlns:p14="http://schemas.microsoft.com/office/powerpoint/2010/main" val="1226424152"/>
              </p:ext>
            </p:extLst>
          </p:nvPr>
        </p:nvGraphicFramePr>
        <p:xfrm>
          <a:off x="3211945" y="3707704"/>
          <a:ext cx="8623072" cy="306198"/>
        </p:xfrm>
        <a:graphic>
          <a:graphicData uri="http://schemas.openxmlformats.org/drawingml/2006/table">
            <a:tbl>
              <a:tblPr firstRow="1" bandRow="1">
                <a:tableStyleId>{5940675A-B579-460E-94D1-54222C63F5DA}</a:tableStyleId>
              </a:tblPr>
              <a:tblGrid>
                <a:gridCol w="1289564">
                  <a:extLst>
                    <a:ext uri="{9D8B030D-6E8A-4147-A177-3AD203B41FA5}">
                      <a16:colId xmlns:a16="http://schemas.microsoft.com/office/drawing/2014/main" val="2135141208"/>
                    </a:ext>
                  </a:extLst>
                </a:gridCol>
                <a:gridCol w="6242149">
                  <a:extLst>
                    <a:ext uri="{9D8B030D-6E8A-4147-A177-3AD203B41FA5}">
                      <a16:colId xmlns:a16="http://schemas.microsoft.com/office/drawing/2014/main" val="713076081"/>
                    </a:ext>
                  </a:extLst>
                </a:gridCol>
                <a:gridCol w="1091359">
                  <a:extLst>
                    <a:ext uri="{9D8B030D-6E8A-4147-A177-3AD203B41FA5}">
                      <a16:colId xmlns:a16="http://schemas.microsoft.com/office/drawing/2014/main" val="2983632612"/>
                    </a:ext>
                  </a:extLst>
                </a:gridCol>
              </a:tblGrid>
              <a:tr h="306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Autism and social communication team</a:t>
                      </a:r>
                      <a:endParaRPr lang="en-GB" sz="1200" b="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5164596"/>
                  </a:ext>
                </a:extLst>
              </a:tr>
            </a:tbl>
          </a:graphicData>
        </a:graphic>
      </p:graphicFrame>
      <p:graphicFrame>
        <p:nvGraphicFramePr>
          <p:cNvPr id="5" name="Table 4">
            <a:extLst>
              <a:ext uri="{FF2B5EF4-FFF2-40B4-BE49-F238E27FC236}">
                <a16:creationId xmlns:a16="http://schemas.microsoft.com/office/drawing/2014/main" id="{90AE7D80-59DE-4DE3-3E17-5E638B96A9B4}"/>
              </a:ext>
            </a:extLst>
          </p:cNvPr>
          <p:cNvGraphicFramePr>
            <a:graphicFrameLocks noGrp="1"/>
          </p:cNvGraphicFramePr>
          <p:nvPr>
            <p:extLst>
              <p:ext uri="{D42A27DB-BD31-4B8C-83A1-F6EECF244321}">
                <p14:modId xmlns:p14="http://schemas.microsoft.com/office/powerpoint/2010/main" val="1188291953"/>
              </p:ext>
            </p:extLst>
          </p:nvPr>
        </p:nvGraphicFramePr>
        <p:xfrm>
          <a:off x="3211945" y="4012571"/>
          <a:ext cx="8623072" cy="306198"/>
        </p:xfrm>
        <a:graphic>
          <a:graphicData uri="http://schemas.openxmlformats.org/drawingml/2006/table">
            <a:tbl>
              <a:tblPr firstRow="1" bandRow="1">
                <a:tableStyleId>{5940675A-B579-460E-94D1-54222C63F5DA}</a:tableStyleId>
              </a:tblPr>
              <a:tblGrid>
                <a:gridCol w="1289564">
                  <a:extLst>
                    <a:ext uri="{9D8B030D-6E8A-4147-A177-3AD203B41FA5}">
                      <a16:colId xmlns:a16="http://schemas.microsoft.com/office/drawing/2014/main" val="2135141208"/>
                    </a:ext>
                  </a:extLst>
                </a:gridCol>
                <a:gridCol w="6242149">
                  <a:extLst>
                    <a:ext uri="{9D8B030D-6E8A-4147-A177-3AD203B41FA5}">
                      <a16:colId xmlns:a16="http://schemas.microsoft.com/office/drawing/2014/main" val="713076081"/>
                    </a:ext>
                  </a:extLst>
                </a:gridCol>
                <a:gridCol w="1091359">
                  <a:extLst>
                    <a:ext uri="{9D8B030D-6E8A-4147-A177-3AD203B41FA5}">
                      <a16:colId xmlns:a16="http://schemas.microsoft.com/office/drawing/2014/main" val="2983632612"/>
                    </a:ext>
                  </a:extLst>
                </a:gridCol>
              </a:tblGrid>
              <a:tr h="306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Caritas</a:t>
                      </a:r>
                      <a:r>
                        <a:rPr lang="en-GB" sz="1200" b="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School Service</a:t>
                      </a:r>
                      <a:endParaRPr lang="en-GB" sz="1200" b="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5164596"/>
                  </a:ext>
                </a:extLst>
              </a:tr>
            </a:tbl>
          </a:graphicData>
        </a:graphic>
      </p:graphicFrame>
    </p:spTree>
    <p:extLst>
      <p:ext uri="{BB962C8B-B14F-4D97-AF65-F5344CB8AC3E}">
        <p14:creationId xmlns:p14="http://schemas.microsoft.com/office/powerpoint/2010/main" val="27953375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156</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1940948167"/>
              </p:ext>
            </p:extLst>
          </p:nvPr>
        </p:nvGraphicFramePr>
        <p:xfrm>
          <a:off x="88235" y="134615"/>
          <a:ext cx="12087315" cy="6319770"/>
        </p:xfrm>
        <a:graphic>
          <a:graphicData uri="http://schemas.openxmlformats.org/drawingml/2006/table">
            <a:tbl>
              <a:tblPr firstRow="1" bandRow="1">
                <a:tableStyleId>{5940675A-B579-460E-94D1-54222C63F5DA}</a:tableStyleId>
              </a:tblPr>
              <a:tblGrid>
                <a:gridCol w="830987">
                  <a:extLst>
                    <a:ext uri="{9D8B030D-6E8A-4147-A177-3AD203B41FA5}">
                      <a16:colId xmlns:a16="http://schemas.microsoft.com/office/drawing/2014/main" val="891870979"/>
                    </a:ext>
                  </a:extLst>
                </a:gridCol>
                <a:gridCol w="1129319">
                  <a:extLst>
                    <a:ext uri="{9D8B030D-6E8A-4147-A177-3AD203B41FA5}">
                      <a16:colId xmlns:a16="http://schemas.microsoft.com/office/drawing/2014/main" val="2240841158"/>
                    </a:ext>
                  </a:extLst>
                </a:gridCol>
                <a:gridCol w="807393">
                  <a:extLst>
                    <a:ext uri="{9D8B030D-6E8A-4147-A177-3AD203B41FA5}">
                      <a16:colId xmlns:a16="http://schemas.microsoft.com/office/drawing/2014/main" val="2650832738"/>
                    </a:ext>
                  </a:extLst>
                </a:gridCol>
                <a:gridCol w="223132">
                  <a:extLst>
                    <a:ext uri="{9D8B030D-6E8A-4147-A177-3AD203B41FA5}">
                      <a16:colId xmlns:a16="http://schemas.microsoft.com/office/drawing/2014/main" val="2462973985"/>
                    </a:ext>
                  </a:extLst>
                </a:gridCol>
                <a:gridCol w="2062861">
                  <a:extLst>
                    <a:ext uri="{9D8B030D-6E8A-4147-A177-3AD203B41FA5}">
                      <a16:colId xmlns:a16="http://schemas.microsoft.com/office/drawing/2014/main" val="658934554"/>
                    </a:ext>
                  </a:extLst>
                </a:gridCol>
                <a:gridCol w="116840">
                  <a:extLst>
                    <a:ext uri="{9D8B030D-6E8A-4147-A177-3AD203B41FA5}">
                      <a16:colId xmlns:a16="http://schemas.microsoft.com/office/drawing/2014/main" val="461711750"/>
                    </a:ext>
                  </a:extLst>
                </a:gridCol>
                <a:gridCol w="116840">
                  <a:extLst>
                    <a:ext uri="{9D8B030D-6E8A-4147-A177-3AD203B41FA5}">
                      <a16:colId xmlns:a16="http://schemas.microsoft.com/office/drawing/2014/main" val="3431964788"/>
                    </a:ext>
                  </a:extLst>
                </a:gridCol>
                <a:gridCol w="233680">
                  <a:extLst>
                    <a:ext uri="{9D8B030D-6E8A-4147-A177-3AD203B41FA5}">
                      <a16:colId xmlns:a16="http://schemas.microsoft.com/office/drawing/2014/main" val="2475112458"/>
                    </a:ext>
                  </a:extLst>
                </a:gridCol>
                <a:gridCol w="1161751">
                  <a:extLst>
                    <a:ext uri="{9D8B030D-6E8A-4147-A177-3AD203B41FA5}">
                      <a16:colId xmlns:a16="http://schemas.microsoft.com/office/drawing/2014/main" val="3032953003"/>
                    </a:ext>
                  </a:extLst>
                </a:gridCol>
                <a:gridCol w="387577">
                  <a:extLst>
                    <a:ext uri="{9D8B030D-6E8A-4147-A177-3AD203B41FA5}">
                      <a16:colId xmlns:a16="http://schemas.microsoft.com/office/drawing/2014/main" val="4241769333"/>
                    </a:ext>
                  </a:extLst>
                </a:gridCol>
                <a:gridCol w="156743">
                  <a:extLst>
                    <a:ext uri="{9D8B030D-6E8A-4147-A177-3AD203B41FA5}">
                      <a16:colId xmlns:a16="http://schemas.microsoft.com/office/drawing/2014/main" val="887400473"/>
                    </a:ext>
                  </a:extLst>
                </a:gridCol>
                <a:gridCol w="342870">
                  <a:extLst>
                    <a:ext uri="{9D8B030D-6E8A-4147-A177-3AD203B41FA5}">
                      <a16:colId xmlns:a16="http://schemas.microsoft.com/office/drawing/2014/main" val="195582732"/>
                    </a:ext>
                  </a:extLst>
                </a:gridCol>
                <a:gridCol w="179329">
                  <a:extLst>
                    <a:ext uri="{9D8B030D-6E8A-4147-A177-3AD203B41FA5}">
                      <a16:colId xmlns:a16="http://schemas.microsoft.com/office/drawing/2014/main" val="716626522"/>
                    </a:ext>
                  </a:extLst>
                </a:gridCol>
                <a:gridCol w="1088817">
                  <a:extLst>
                    <a:ext uri="{9D8B030D-6E8A-4147-A177-3AD203B41FA5}">
                      <a16:colId xmlns:a16="http://schemas.microsoft.com/office/drawing/2014/main" val="3085880109"/>
                    </a:ext>
                  </a:extLst>
                </a:gridCol>
                <a:gridCol w="164820">
                  <a:extLst>
                    <a:ext uri="{9D8B030D-6E8A-4147-A177-3AD203B41FA5}">
                      <a16:colId xmlns:a16="http://schemas.microsoft.com/office/drawing/2014/main" val="45125988"/>
                    </a:ext>
                  </a:extLst>
                </a:gridCol>
                <a:gridCol w="767275">
                  <a:extLst>
                    <a:ext uri="{9D8B030D-6E8A-4147-A177-3AD203B41FA5}">
                      <a16:colId xmlns:a16="http://schemas.microsoft.com/office/drawing/2014/main" val="4197377900"/>
                    </a:ext>
                  </a:extLst>
                </a:gridCol>
                <a:gridCol w="471352">
                  <a:extLst>
                    <a:ext uri="{9D8B030D-6E8A-4147-A177-3AD203B41FA5}">
                      <a16:colId xmlns:a16="http://schemas.microsoft.com/office/drawing/2014/main" val="458887600"/>
                    </a:ext>
                  </a:extLst>
                </a:gridCol>
                <a:gridCol w="432076">
                  <a:extLst>
                    <a:ext uri="{9D8B030D-6E8A-4147-A177-3AD203B41FA5}">
                      <a16:colId xmlns:a16="http://schemas.microsoft.com/office/drawing/2014/main" val="1603878806"/>
                    </a:ext>
                  </a:extLst>
                </a:gridCol>
                <a:gridCol w="647847">
                  <a:extLst>
                    <a:ext uri="{9D8B030D-6E8A-4147-A177-3AD203B41FA5}">
                      <a16:colId xmlns:a16="http://schemas.microsoft.com/office/drawing/2014/main" val="1284650142"/>
                    </a:ext>
                  </a:extLst>
                </a:gridCol>
                <a:gridCol w="765806">
                  <a:extLst>
                    <a:ext uri="{9D8B030D-6E8A-4147-A177-3AD203B41FA5}">
                      <a16:colId xmlns:a16="http://schemas.microsoft.com/office/drawing/2014/main" val="1212044288"/>
                    </a:ext>
                  </a:extLst>
                </a:gridCol>
              </a:tblGrid>
              <a:tr h="529888">
                <a:tc rowSpan="20">
                  <a:txBody>
                    <a:bodyPr/>
                    <a:lstStyle/>
                    <a:p>
                      <a:pPr algn="ctr"/>
                      <a:r>
                        <a:rPr lang="en-GB" sz="2800" dirty="0">
                          <a:solidFill>
                            <a:schemeClr val="bg1"/>
                          </a:solidFill>
                        </a:rPr>
                        <a:t>Getting risk support</a:t>
                      </a: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2">
                  <a:txBody>
                    <a:bodyPr/>
                    <a:lstStyle/>
                    <a:p>
                      <a:pPr algn="ctr"/>
                      <a:r>
                        <a:rPr lang="en-GB" dirty="0">
                          <a:solidFill>
                            <a:schemeClr val="bg1"/>
                          </a:solidFill>
                        </a:rPr>
                        <a:t>Pregnancy &amp; Birth</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3">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6">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dirty="0">
                          <a:solidFill>
                            <a:schemeClr val="bg1"/>
                          </a:solidFill>
                        </a:rPr>
                        <a:t>Secondary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endParaRPr lang="en-GB"/>
                    </a:p>
                  </a:txBody>
                  <a:tcPr/>
                </a:tc>
                <a:tc gridSpan="4">
                  <a:txBody>
                    <a:bodyPr/>
                    <a:lstStyle/>
                    <a:p>
                      <a:pPr algn="ctr"/>
                      <a:r>
                        <a:rPr lang="en-GB" dirty="0">
                          <a:solidFill>
                            <a:schemeClr val="bg1"/>
                          </a:solidFill>
                        </a:rPr>
                        <a:t>Transition to Adulthood</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7">
                  <a:txBody>
                    <a:bodyPr/>
                    <a:lstStyle/>
                    <a:p>
                      <a:pPr algn="ctr"/>
                      <a:r>
                        <a:rPr lang="en-GB" sz="1200" dirty="0">
                          <a:latin typeface="Arial" panose="020B0604020202020204" pitchFamily="34" charset="0"/>
                          <a:cs typeface="Arial" panose="020B0604020202020204" pitchFamily="34" charset="0"/>
                          <a:hlinkClick r:id="rId3"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r>
                        <a:rPr lang="en-GB" sz="1100" dirty="0">
                          <a:latin typeface="Arial" panose="020B0604020202020204" pitchFamily="34" charset="0"/>
                          <a:cs typeface="Arial" panose="020B0604020202020204" pitchFamily="34" charset="0"/>
                          <a:hlinkClick r:id="rId3" action="ppaction://hlinksldjump"/>
                        </a:rPr>
                        <a:t>CAMHS</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7791399"/>
                  </a:ext>
                </a:extLst>
              </a:tr>
              <a:tr h="302793">
                <a:tc vMerge="1">
                  <a:txBody>
                    <a:bodyPr/>
                    <a:lstStyle/>
                    <a:p>
                      <a:endParaRPr lang="en-GB"/>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6">
                  <a:txBody>
                    <a:bodyPr/>
                    <a:lstStyle/>
                    <a:p>
                      <a:pPr algn="ctr"/>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9">
                  <a:txBody>
                    <a:bodyPr/>
                    <a:lstStyle/>
                    <a:p>
                      <a:pPr algn="ctr"/>
                      <a:r>
                        <a:rPr lang="en-GB" sz="1200" dirty="0">
                          <a:latin typeface="Arial" panose="020B0604020202020204" pitchFamily="34" charset="0"/>
                          <a:cs typeface="Arial" panose="020B0604020202020204" pitchFamily="34" charset="0"/>
                          <a:hlinkClick r:id="rId4" action="ppaction://hlinksldjump"/>
                        </a:rPr>
                        <a:t>Turnaround (formerly Choose to Change</a:t>
                      </a:r>
                      <a:r>
                        <a:rPr lang="en-GB" sz="1200" dirty="0">
                          <a:latin typeface="Arial" panose="020B0604020202020204" pitchFamily="34" charset="0"/>
                          <a:cs typeface="Arial" panose="020B0604020202020204" pitchFamily="34" charset="0"/>
                        </a:rPr>
                        <a:t>)</a:t>
                      </a: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60971682"/>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5"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6" action="ppaction://hlinksldjump"/>
                        </a:rPr>
                        <a:t>CHMT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3600065"/>
                  </a:ext>
                </a:extLst>
              </a:tr>
              <a:tr h="302793">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ctr"/>
                      <a:endParaRPr lang="en-GB" sz="1100" dirty="0"/>
                    </a:p>
                  </a:txBody>
                  <a:tcPr anchor="b">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5">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r>
                        <a:rPr lang="en-GB" sz="1100" dirty="0">
                          <a:latin typeface="Arial" panose="020B0604020202020204" pitchFamily="34" charset="0"/>
                          <a:cs typeface="Arial" panose="020B0604020202020204" pitchFamily="34" charset="0"/>
                          <a:hlinkClick r:id="rId7" action="ppaction://hlinksldjump"/>
                        </a:rPr>
                        <a:t>Chapman Barker Unit</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02793">
                <a:tc vMerge="1">
                  <a:txBody>
                    <a:bodyPr/>
                    <a:lstStyle/>
                    <a:p>
                      <a:endParaRPr lang="en-GB" dirty="0"/>
                    </a:p>
                  </a:txBody>
                  <a:tcPr/>
                </a:tc>
                <a:tc>
                  <a:txBody>
                    <a:bodyPr/>
                    <a:lstStyle/>
                    <a:p>
                      <a:pPr algn="ctr"/>
                      <a:endParaRPr lang="en-GB" sz="1100" dirty="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350215634"/>
                  </a:ext>
                </a:extLst>
              </a:tr>
              <a:tr h="214478">
                <a:tc vMerge="1">
                  <a:txBody>
                    <a:bodyPr/>
                    <a:lstStyle/>
                    <a:p>
                      <a:endParaRPr lang="en-GB" dirty="0"/>
                    </a:p>
                  </a:txBody>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85124A"/>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9"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214478">
                <a:tc vMerge="1">
                  <a:txBody>
                    <a:bodyPr/>
                    <a:lstStyle/>
                    <a:p>
                      <a:endParaRPr lang="en-GB" dirty="0"/>
                    </a:p>
                  </a:txBody>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200" dirty="0">
                          <a:latin typeface="Arial" panose="020B0604020202020204" pitchFamily="34" charset="0"/>
                          <a:cs typeface="Arial" panose="020B0604020202020204" pitchFamily="34" charset="0"/>
                          <a:hlinkClick r:id="rId10"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214478">
                <a:tc vMerge="1">
                  <a:txBody>
                    <a:bodyPr/>
                    <a:lstStyle/>
                    <a:p>
                      <a:endParaRPr lang="en-GB"/>
                    </a:p>
                  </a:txBody>
                  <a:tcPr/>
                </a:tc>
                <a:tc gridSpan="19">
                  <a:txBody>
                    <a:bodyPr/>
                    <a:lstStyle/>
                    <a:p>
                      <a:pPr algn="ctr"/>
                      <a:r>
                        <a:rPr lang="en-GB" sz="1200" dirty="0">
                          <a:latin typeface="Arial" panose="020B0604020202020204" pitchFamily="34" charset="0"/>
                          <a:cs typeface="Arial" panose="020B0604020202020204" pitchFamily="34" charset="0"/>
                          <a:hlinkClick r:id="rId11" action="ppaction://hlinksldjump"/>
                        </a:rPr>
                        <a:t>Family Practitioners Team</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286448"/>
                  </a:ext>
                </a:extLst>
              </a:tr>
              <a:tr h="227095">
                <a:tc vMerge="1">
                  <a:txBody>
                    <a:bodyPr/>
                    <a:lstStyle/>
                    <a:p>
                      <a:pPr algn="ctr"/>
                      <a:endParaRPr lang="en-GB" sz="2800" dirty="0">
                        <a:solidFill>
                          <a:schemeClr val="bg1"/>
                        </a:solidFill>
                      </a:endParaRPr>
                    </a:p>
                  </a:txBody>
                  <a:tcPr vert="vert270" anchor="ctr">
                    <a:solidFill>
                      <a:srgbClr val="85124A"/>
                    </a:solidFill>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2" action="ppaction://hlinksldjump"/>
                        </a:rPr>
                        <a:t>Galaxy House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dirty="0"/>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4717965"/>
                  </a:ext>
                </a:extLst>
              </a:tr>
              <a:tr h="214478">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Gardener Unit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7267137"/>
                  </a:ext>
                </a:extLst>
              </a:tr>
              <a:tr h="302793">
                <a:tc vMerge="1">
                  <a:txBody>
                    <a:bodyPr/>
                    <a:lstStyle/>
                    <a:p>
                      <a:pPr algn="ctr"/>
                      <a:endParaRPr lang="en-GB" sz="2800" dirty="0">
                        <a:solidFill>
                          <a:schemeClr val="bg1"/>
                        </a:solidFill>
                      </a:endParaRPr>
                    </a:p>
                  </a:txBody>
                  <a:tcPr vert="vert270" anchor="ctr">
                    <a:solidFill>
                      <a:srgbClr val="85124A"/>
                    </a:solidFill>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rgbClr val="85124A"/>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13" action="ppaction://hlinksldjump"/>
                        </a:rPr>
                        <a:t>Junction 17</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949479"/>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r>
                        <a:rPr lang="en-GB" sz="1200" dirty="0">
                          <a:latin typeface="Arial" panose="020B0604020202020204" pitchFamily="34" charset="0"/>
                          <a:cs typeface="Arial" panose="020B0604020202020204" pitchFamily="34" charset="0"/>
                          <a:hlinkClick r:id="rId14"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410179"/>
                  </a:ext>
                </a:extLst>
              </a:tr>
              <a:tr h="214478">
                <a:tc vMerge="1">
                  <a:txBody>
                    <a:bodyPr/>
                    <a:lstStyle/>
                    <a:p>
                      <a:endParaRPr lang="en-GB"/>
                    </a:p>
                  </a:txBody>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US" sz="1200" dirty="0">
                          <a:latin typeface="Arial" panose="020B0604020202020204" pitchFamily="34" charset="0"/>
                          <a:cs typeface="Arial" panose="020B0604020202020204" pitchFamily="34" charset="0"/>
                          <a:hlinkClick r:id="rId15"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349965"/>
                  </a:ext>
                </a:extLst>
              </a:tr>
              <a:tr h="227095">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Salford EIT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2011562"/>
                  </a:ext>
                </a:extLst>
              </a:tr>
              <a:tr h="302793">
                <a:tc vMerge="1">
                  <a:txBody>
                    <a:bodyPr/>
                    <a:lstStyle/>
                    <a:p>
                      <a:endParaRPr lang="en-GB"/>
                    </a:p>
                  </a:txBody>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17" action="ppaction://hlinksldjump"/>
                        </a:rPr>
                        <a:t>Salford Connect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91074300"/>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6">
                  <a:txBody>
                    <a:bodyPr/>
                    <a:lstStyle/>
                    <a:p>
                      <a:pPr algn="ctr"/>
                      <a:r>
                        <a:rPr lang="en-GB" sz="1200" dirty="0">
                          <a:latin typeface="Arial" panose="020B0604020202020204" pitchFamily="34" charset="0"/>
                          <a:cs typeface="Arial" panose="020B0604020202020204" pitchFamily="34" charset="0"/>
                          <a:hlinkClick r:id="rId18" action="ppaction://hlinksldjump"/>
                        </a:rPr>
                        <a:t>Vulnerable Young Person’s Nursing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8127328"/>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gridSpan="6">
                  <a:txBody>
                    <a:bodyPr/>
                    <a:lstStyle/>
                    <a:p>
                      <a:pPr algn="ctr"/>
                      <a:r>
                        <a:rPr lang="en-US" sz="1200" dirty="0">
                          <a:latin typeface="Arial" panose="020B0604020202020204" pitchFamily="34" charset="0"/>
                          <a:cs typeface="Arial" panose="020B0604020202020204" pitchFamily="34" charset="0"/>
                          <a:hlinkClick r:id="rId19" action="ppaction://hlinksldjump"/>
                        </a:rPr>
                        <a:t>Route 29</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7433546"/>
                  </a:ext>
                </a:extLst>
              </a:tr>
              <a:tr h="302793">
                <a:tc v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20" action="ppaction://hlinksldjump"/>
                        </a:rPr>
                        <a:t>Strengthening Families </a:t>
                      </a:r>
                      <a:endParaRPr lang="en-GB" sz="1200" dirty="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21" action="ppaction://hlinksldjump"/>
                        </a:rPr>
                        <a:t>Specialist Safeguarding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6784034"/>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6">
                  <a:txBody>
                    <a:bodyPr/>
                    <a:lstStyle/>
                    <a:p>
                      <a:pPr algn="ctr"/>
                      <a:r>
                        <a:rPr lang="en-US" sz="1200" dirty="0">
                          <a:latin typeface="Arial" panose="020B0604020202020204" pitchFamily="34" charset="0"/>
                          <a:cs typeface="Arial" panose="020B0604020202020204" pitchFamily="34" charset="0"/>
                          <a:hlinkClick r:id="rId22"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72544603"/>
                  </a:ext>
                </a:extLst>
              </a:tr>
            </a:tbl>
          </a:graphicData>
        </a:graphic>
      </p:graphicFrame>
      <p:sp>
        <p:nvSpPr>
          <p:cNvPr id="5" name="Action Button: Go Home 4">
            <a:hlinkClick r:id="rId23" action="ppaction://hlinksldjump" highlightClick="1"/>
            <a:extLst>
              <a:ext uri="{FF2B5EF4-FFF2-40B4-BE49-F238E27FC236}">
                <a16:creationId xmlns:a16="http://schemas.microsoft.com/office/drawing/2014/main" id="{836513BE-6EC0-43F6-A314-513133EE0A8F}"/>
              </a:ext>
            </a:extLst>
          </p:cNvPr>
          <p:cNvSpPr/>
          <p:nvPr/>
        </p:nvSpPr>
        <p:spPr>
          <a:xfrm>
            <a:off x="882178" y="63129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34AA39-BB84-4EF0-89C4-BA72CC09AB7E}"/>
              </a:ext>
            </a:extLst>
          </p:cNvPr>
          <p:cNvSpPr/>
          <p:nvPr/>
        </p:nvSpPr>
        <p:spPr>
          <a:xfrm>
            <a:off x="1587966" y="63147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C755E26E-59BE-4FA9-B533-0BC153AAA3BD}"/>
              </a:ext>
            </a:extLst>
          </p:cNvPr>
          <p:cNvSpPr/>
          <p:nvPr/>
        </p:nvSpPr>
        <p:spPr>
          <a:xfrm>
            <a:off x="326023" y="633093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36537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trans="13000"/>
                    </a14:imgEffect>
                  </a14:imgLayer>
                </a14:imgProps>
              </a:ext>
            </a:extLst>
          </a:blip>
          <a:stretch>
            <a:fillRect/>
          </a:stretch>
        </p:blipFill>
        <p:spPr>
          <a:xfrm>
            <a:off x="286458" y="20060"/>
            <a:ext cx="3709958" cy="3688340"/>
          </a:xfrm>
          <a:prstGeom prst="rect">
            <a:avLst/>
          </a:prstGeom>
        </p:spPr>
      </p:pic>
      <p:sp>
        <p:nvSpPr>
          <p:cNvPr id="2" name="TextBox 1">
            <a:extLst>
              <a:ext uri="{FF2B5EF4-FFF2-40B4-BE49-F238E27FC236}">
                <a16:creationId xmlns:a16="http://schemas.microsoft.com/office/drawing/2014/main" id="{72985A27-1F7C-4C9E-B400-953B3DA81CBC}"/>
              </a:ext>
            </a:extLst>
          </p:cNvPr>
          <p:cNvSpPr txBox="1"/>
          <p:nvPr/>
        </p:nvSpPr>
        <p:spPr>
          <a:xfrm>
            <a:off x="252901" y="1449099"/>
            <a:ext cx="3932257" cy="584775"/>
          </a:xfrm>
          <a:prstGeom prst="rect">
            <a:avLst/>
          </a:prstGeom>
          <a:solidFill>
            <a:schemeClr val="bg1"/>
          </a:solidFill>
        </p:spPr>
        <p:txBody>
          <a:bodyPr wrap="square" rtlCol="0">
            <a:spAutoFit/>
          </a:bodyPr>
          <a:lstStyle/>
          <a:p>
            <a:pPr algn="ctr"/>
            <a:r>
              <a:rPr lang="en-US" sz="3200" dirty="0">
                <a:solidFill>
                  <a:prstClr val="black"/>
                </a:solidFill>
                <a:latin typeface="Calibri"/>
              </a:rPr>
              <a:t>Helpline Support</a:t>
            </a:r>
            <a:endParaRPr lang="en-GB" sz="3200" dirty="0">
              <a:solidFill>
                <a:prstClr val="black"/>
              </a:solidFill>
              <a:latin typeface="Calibri"/>
            </a:endParaRPr>
          </a:p>
        </p:txBody>
      </p:sp>
      <p:sp>
        <p:nvSpPr>
          <p:cNvPr id="6" name="Rounded Rectangle 2">
            <a:extLst>
              <a:ext uri="{FF2B5EF4-FFF2-40B4-BE49-F238E27FC236}">
                <a16:creationId xmlns:a16="http://schemas.microsoft.com/office/drawing/2014/main" id="{AF1DC3F9-F8DD-4C0E-80EB-796CADEADB8A}"/>
              </a:ext>
            </a:extLst>
          </p:cNvPr>
          <p:cNvSpPr/>
          <p:nvPr/>
        </p:nvSpPr>
        <p:spPr>
          <a:xfrm>
            <a:off x="7437419" y="150430"/>
            <a:ext cx="4501680" cy="6557139"/>
          </a:xfrm>
          <a:prstGeom prst="roundRect">
            <a:avLst>
              <a:gd name="adj" fmla="val 905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TextBox 7">
            <a:extLst>
              <a:ext uri="{FF2B5EF4-FFF2-40B4-BE49-F238E27FC236}">
                <a16:creationId xmlns:a16="http://schemas.microsoft.com/office/drawing/2014/main" id="{9CA0613D-1A9A-44C2-B8DE-DB1DBA7F45CB}"/>
              </a:ext>
            </a:extLst>
          </p:cNvPr>
          <p:cNvSpPr txBox="1"/>
          <p:nvPr/>
        </p:nvSpPr>
        <p:spPr>
          <a:xfrm>
            <a:off x="7630321" y="1000101"/>
            <a:ext cx="4106639" cy="5878532"/>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Young Minds</a:t>
            </a:r>
            <a:r>
              <a:rPr lang="en-GB" sz="1200" dirty="0">
                <a:solidFill>
                  <a:prstClr val="black"/>
                </a:solidFill>
                <a:latin typeface="Arial" panose="020B0604020202020204" pitchFamily="34" charset="0"/>
                <a:cs typeface="Arial" panose="020B0604020202020204" pitchFamily="34" charset="0"/>
              </a:rPr>
              <a:t>: if you are experiencing a mental health crisis.</a:t>
            </a:r>
            <a:r>
              <a:rPr lang="en-GB" sz="1200" u="sng" dirty="0">
                <a:solidFill>
                  <a:prstClr val="black"/>
                </a:solidFill>
                <a:latin typeface="Arial" panose="020B0604020202020204" pitchFamily="34" charset="0"/>
                <a:cs typeface="Arial" panose="020B0604020202020204" pitchFamily="34" charset="0"/>
              </a:rPr>
              <a:t>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Young Person Crisis messenger</a:t>
            </a:r>
            <a:r>
              <a:rPr lang="en-GB" sz="1200" b="1" dirty="0">
                <a:solidFill>
                  <a:prstClr val="black"/>
                </a:solidFill>
                <a:latin typeface="Arial" panose="020B0604020202020204" pitchFamily="34" charset="0"/>
                <a:cs typeface="Arial" panose="020B0604020202020204" pitchFamily="34" charset="0"/>
              </a:rPr>
              <a:t>: text YM to 85258</a:t>
            </a:r>
          </a:p>
          <a:p>
            <a:r>
              <a:rPr lang="en-GB" sz="1200" dirty="0">
                <a:solidFill>
                  <a:prstClr val="black"/>
                </a:solidFill>
                <a:latin typeface="Arial" panose="020B0604020202020204" pitchFamily="34" charset="0"/>
                <a:cs typeface="Arial" panose="020B0604020202020204" pitchFamily="34" charset="0"/>
              </a:rPr>
              <a:t>Service available 24/7 For parents worried about their child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Parents Free Helpline: 0808 802 5544 (M-F; 9.30am-4pm) </a:t>
            </a:r>
          </a:p>
          <a:p>
            <a:r>
              <a:rPr lang="en-GB" sz="1200" u="sng" dirty="0">
                <a:solidFill>
                  <a:prstClr val="black"/>
                </a:solidFill>
                <a:latin typeface="Arial" panose="020B0604020202020204" pitchFamily="34" charset="0"/>
                <a:cs typeface="Arial" panose="020B0604020202020204" pitchFamily="34" charset="0"/>
                <a:hlinkClick r:id="rId4"/>
              </a:rPr>
              <a:t>www.youngminds.org.uk</a:t>
            </a:r>
            <a:endParaRPr lang="en-GB" sz="1200" u="sng"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Childline:</a:t>
            </a:r>
            <a:r>
              <a:rPr lang="en-GB" sz="1200" dirty="0">
                <a:solidFill>
                  <a:prstClr val="black"/>
                </a:solidFill>
                <a:latin typeface="Arial" panose="020B0604020202020204" pitchFamily="34" charset="0"/>
                <a:cs typeface="Arial" panose="020B0604020202020204" pitchFamily="34" charset="0"/>
              </a:rPr>
              <a:t> confidential helpline for children and young people to support you and help you find ways to cope.</a:t>
            </a:r>
          </a:p>
          <a:p>
            <a:endParaRPr lang="en-GB" sz="8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1111  </a:t>
            </a:r>
          </a:p>
          <a:p>
            <a:endParaRPr lang="en-GB" sz="800" b="1"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Because of the coronavirus, the phoneline is open from 9am-midnight.</a:t>
            </a:r>
          </a:p>
          <a:p>
            <a:r>
              <a:rPr lang="en-GB" sz="1200" u="sng" dirty="0">
                <a:solidFill>
                  <a:prstClr val="black"/>
                </a:solidFill>
                <a:latin typeface="Arial" panose="020B0604020202020204" pitchFamily="34" charset="0"/>
                <a:cs typeface="Arial" panose="020B0604020202020204" pitchFamily="34" charset="0"/>
                <a:hlinkClick r:id="rId5"/>
              </a:rPr>
              <a:t>www.childline.org.uk</a:t>
            </a:r>
            <a:endParaRPr lang="en-GB" sz="1200"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The Mix</a:t>
            </a:r>
            <a:r>
              <a:rPr lang="en-GB" sz="1200" dirty="0">
                <a:solidFill>
                  <a:prstClr val="black"/>
                </a:solidFill>
                <a:latin typeface="Arial" panose="020B0604020202020204" pitchFamily="34" charset="0"/>
                <a:cs typeface="Arial" panose="020B0604020202020204" pitchFamily="34" charset="0"/>
              </a:rPr>
              <a:t>: online emotional health and wellbeing support for under 25s.</a:t>
            </a:r>
          </a:p>
          <a:p>
            <a:endParaRPr lang="en-GB" sz="8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0808 808 4994   </a:t>
            </a:r>
          </a:p>
          <a:p>
            <a:endParaRPr lang="en-GB" sz="800" dirty="0">
              <a:solidFill>
                <a:prstClr val="black"/>
              </a:solidFill>
              <a:latin typeface="Arial" panose="020B0604020202020204" pitchFamily="34" charset="0"/>
              <a:cs typeface="Arial" panose="020B0604020202020204" pitchFamily="34" charset="0"/>
            </a:endParaRPr>
          </a:p>
          <a:p>
            <a:r>
              <a:rPr lang="en-US" sz="1200" dirty="0">
                <a:solidFill>
                  <a:prstClr val="black"/>
                </a:solidFill>
                <a:latin typeface="Arial" panose="020B0604020202020204" pitchFamily="34" charset="0"/>
                <a:cs typeface="Arial" panose="020B0604020202020204" pitchFamily="34" charset="0"/>
              </a:rPr>
              <a:t>7 days a week from 4pm to 11pm</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Crisis Messenger: text THEMIX to 85258. </a:t>
            </a:r>
            <a:r>
              <a:rPr lang="en-GB" sz="1200" u="sng" dirty="0">
                <a:solidFill>
                  <a:prstClr val="black"/>
                </a:solidFill>
                <a:latin typeface="Arial" panose="020B0604020202020204" pitchFamily="34" charset="0"/>
                <a:cs typeface="Arial" panose="020B0604020202020204" pitchFamily="34" charset="0"/>
                <a:hlinkClick r:id="rId6"/>
              </a:rPr>
              <a:t>www.themix.org.uk</a:t>
            </a:r>
            <a:endParaRPr lang="en-GB" sz="1200" dirty="0">
              <a:solidFill>
                <a:prstClr val="black"/>
              </a:solidFill>
              <a:latin typeface="Arial" panose="020B0604020202020204" pitchFamily="34" charset="0"/>
              <a:cs typeface="Arial" panose="020B0604020202020204" pitchFamily="34" charset="0"/>
            </a:endParaRPr>
          </a:p>
          <a:p>
            <a:endParaRPr lang="en-GB" sz="12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Shout: </a:t>
            </a:r>
            <a:r>
              <a:rPr lang="en-GB" sz="1200" dirty="0">
                <a:solidFill>
                  <a:prstClr val="black"/>
                </a:solidFill>
                <a:latin typeface="Arial" panose="020B0604020202020204" pitchFamily="34" charset="0"/>
                <a:cs typeface="Arial" panose="020B0604020202020204" pitchFamily="34" charset="0"/>
              </a:rPr>
              <a:t>24/7 FREE text service, for anyone in crisis, if you’re struggling to cope and you need immediate help.  </a:t>
            </a:r>
          </a:p>
          <a:p>
            <a:r>
              <a:rPr lang="en-GB" sz="1200" dirty="0">
                <a:solidFill>
                  <a:prstClr val="black"/>
                </a:solidFill>
                <a:latin typeface="Arial" panose="020B0604020202020204" pitchFamily="34" charset="0"/>
                <a:cs typeface="Arial" panose="020B0604020202020204" pitchFamily="34" charset="0"/>
              </a:rPr>
              <a:t>Text </a:t>
            </a:r>
            <a:r>
              <a:rPr lang="en-GB" sz="1200" b="1" dirty="0">
                <a:solidFill>
                  <a:prstClr val="black"/>
                </a:solidFill>
                <a:latin typeface="Arial" panose="020B0604020202020204" pitchFamily="34" charset="0"/>
                <a:cs typeface="Arial" panose="020B0604020202020204" pitchFamily="34" charset="0"/>
              </a:rPr>
              <a:t>GMSalford to 85258 </a:t>
            </a:r>
          </a:p>
          <a:p>
            <a:r>
              <a:rPr lang="en-GB" sz="1200" dirty="0">
                <a:solidFill>
                  <a:prstClr val="black"/>
                </a:solidFill>
                <a:latin typeface="Arial" panose="020B0604020202020204" pitchFamily="34" charset="0"/>
                <a:cs typeface="Arial" panose="020B0604020202020204" pitchFamily="34" charset="0"/>
                <a:hlinkClick r:id="rId7"/>
              </a:rPr>
              <a:t>www.giveusashout.org</a:t>
            </a:r>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Calibri"/>
            </a:endParaRPr>
          </a:p>
        </p:txBody>
      </p:sp>
      <p:sp>
        <p:nvSpPr>
          <p:cNvPr id="9" name="Rounded Rectangle 6">
            <a:extLst>
              <a:ext uri="{FF2B5EF4-FFF2-40B4-BE49-F238E27FC236}">
                <a16:creationId xmlns:a16="http://schemas.microsoft.com/office/drawing/2014/main" id="{2CE83B7F-2958-4876-8520-78A8B9B302F4}"/>
              </a:ext>
            </a:extLst>
          </p:cNvPr>
          <p:cNvSpPr/>
          <p:nvPr/>
        </p:nvSpPr>
        <p:spPr>
          <a:xfrm>
            <a:off x="685800" y="2105296"/>
            <a:ext cx="6416376" cy="2598555"/>
          </a:xfrm>
          <a:prstGeom prst="roundRect">
            <a:avLst>
              <a:gd name="adj" fmla="val 11075"/>
            </a:avLst>
          </a:prstGeom>
          <a:solidFill>
            <a:schemeClr val="bg1"/>
          </a:solid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1" name="TextBox 10">
            <a:extLst>
              <a:ext uri="{FF2B5EF4-FFF2-40B4-BE49-F238E27FC236}">
                <a16:creationId xmlns:a16="http://schemas.microsoft.com/office/drawing/2014/main" id="{BAEE6722-F34D-47B0-A5D0-EBB7EA6B91A3}"/>
              </a:ext>
            </a:extLst>
          </p:cNvPr>
          <p:cNvSpPr txBox="1"/>
          <p:nvPr/>
        </p:nvSpPr>
        <p:spPr>
          <a:xfrm>
            <a:off x="797435" y="2308329"/>
            <a:ext cx="619310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Samaritans:</a:t>
            </a:r>
            <a:r>
              <a:rPr lang="en-GB" sz="1200" dirty="0">
                <a:solidFill>
                  <a:prstClr val="black"/>
                </a:solidFill>
                <a:latin typeface="Arial" panose="020B0604020202020204" pitchFamily="34" charset="0"/>
                <a:cs typeface="Arial" panose="020B0604020202020204" pitchFamily="34" charset="0"/>
              </a:rPr>
              <a:t> available 24 hours a day for anyone struggling to cope and provide a safe place to talk.</a:t>
            </a:r>
          </a:p>
          <a:p>
            <a:r>
              <a:rPr lang="en-GB" sz="1200" b="1" dirty="0">
                <a:solidFill>
                  <a:prstClr val="black"/>
                </a:solidFill>
                <a:latin typeface="Arial" panose="020B0604020202020204" pitchFamily="34" charset="0"/>
                <a:cs typeface="Arial" panose="020B0604020202020204" pitchFamily="34" charset="0"/>
              </a:rPr>
              <a:t>FREE Helpline: 116 123         </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8"/>
              </a:rPr>
              <a:t>jo@samaritans.org</a:t>
            </a:r>
            <a:endParaRPr lang="en-GB" sz="1200" u="sng"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9"/>
              </a:rPr>
              <a:t>www.samaritans.org</a:t>
            </a:r>
            <a:endParaRPr lang="en-GB" sz="1200" u="sng"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Papyrus:</a:t>
            </a:r>
            <a:r>
              <a:rPr lang="en-GB" sz="1200" dirty="0">
                <a:solidFill>
                  <a:prstClr val="black"/>
                </a:solidFill>
                <a:latin typeface="Arial" panose="020B0604020202020204" pitchFamily="34" charset="0"/>
                <a:cs typeface="Arial" panose="020B0604020202020204" pitchFamily="34" charset="0"/>
              </a:rPr>
              <a:t> information and advice for young people who may be at risk for harming themselves.  </a:t>
            </a:r>
          </a:p>
          <a:p>
            <a:r>
              <a:rPr lang="en-GB" sz="1200" b="1" dirty="0">
                <a:solidFill>
                  <a:prstClr val="black"/>
                </a:solidFill>
                <a:latin typeface="Arial" panose="020B0604020202020204" pitchFamily="34" charset="0"/>
                <a:cs typeface="Arial" panose="020B0604020202020204" pitchFamily="34" charset="0"/>
              </a:rPr>
              <a:t>FREE HOPELINEUK: 0800 068 41 41</a:t>
            </a:r>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Text: 07860 039967</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0"/>
              </a:rPr>
              <a:t>pat@papyrus-uk.org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1"/>
              </a:rPr>
              <a:t>www.papyrus-uk.org</a:t>
            </a:r>
            <a:endParaRPr lang="en-GB" sz="1200" dirty="0">
              <a:solidFill>
                <a:prstClr val="black"/>
              </a:solidFill>
              <a:latin typeface="Calibri"/>
            </a:endParaRPr>
          </a:p>
        </p:txBody>
      </p:sp>
      <p:sp>
        <p:nvSpPr>
          <p:cNvPr id="12" name="Rounded Rectangle 4">
            <a:extLst>
              <a:ext uri="{FF2B5EF4-FFF2-40B4-BE49-F238E27FC236}">
                <a16:creationId xmlns:a16="http://schemas.microsoft.com/office/drawing/2014/main" id="{14718364-7842-4BCA-B107-93B7A567607E}"/>
              </a:ext>
            </a:extLst>
          </p:cNvPr>
          <p:cNvSpPr/>
          <p:nvPr/>
        </p:nvSpPr>
        <p:spPr>
          <a:xfrm>
            <a:off x="252901" y="4899602"/>
            <a:ext cx="4472283" cy="1628814"/>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FF5DB29-E00F-4260-A843-985DB3089743}"/>
              </a:ext>
            </a:extLst>
          </p:cNvPr>
          <p:cNvSpPr txBox="1"/>
          <p:nvPr/>
        </p:nvSpPr>
        <p:spPr>
          <a:xfrm>
            <a:off x="367382" y="5206177"/>
            <a:ext cx="4243320"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National Bullying Helpline:</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 help and advice for children and adults dealing with bullying at school or work</a:t>
            </a:r>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0845 22 55 787 </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u="sng" dirty="0">
                <a:solidFill>
                  <a:prstClr val="black"/>
                </a:solidFill>
                <a:latin typeface="Arial" panose="020B0604020202020204" pitchFamily="34" charset="0"/>
                <a:cs typeface="Arial" panose="020B0604020202020204" pitchFamily="34" charset="0"/>
                <a:hlinkClick r:id="rId12"/>
              </a:rPr>
              <a:t>www.nationalbullyinghelpline.co.uk</a:t>
            </a:r>
            <a:endParaRPr lang="en-GB" sz="12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29AFD3-E4DD-4AD6-80B0-5FB1FFD00BF6}"/>
              </a:ext>
            </a:extLst>
          </p:cNvPr>
          <p:cNvSpPr txBox="1"/>
          <p:nvPr/>
        </p:nvSpPr>
        <p:spPr>
          <a:xfrm>
            <a:off x="133727" y="685878"/>
            <a:ext cx="4620855" cy="584775"/>
          </a:xfrm>
          <a:prstGeom prst="rect">
            <a:avLst/>
          </a:prstGeom>
          <a:solidFill>
            <a:schemeClr val="bg1"/>
          </a:solidFill>
        </p:spPr>
        <p:txBody>
          <a:bodyPr wrap="square" rtlCol="0">
            <a:spAutoFit/>
          </a:bodyPr>
          <a:lstStyle/>
          <a:p>
            <a:pPr algn="ctr"/>
            <a:r>
              <a:rPr lang="en-US" sz="3200" dirty="0">
                <a:solidFill>
                  <a:prstClr val="black"/>
                </a:solidFill>
                <a:latin typeface="Calibri"/>
              </a:rPr>
              <a:t>Children &amp; Young People</a:t>
            </a:r>
            <a:endParaRPr lang="en-GB" sz="3200" dirty="0">
              <a:solidFill>
                <a:prstClr val="black"/>
              </a:solidFill>
              <a:latin typeface="Calibri"/>
            </a:endParaRPr>
          </a:p>
        </p:txBody>
      </p:sp>
      <p:sp>
        <p:nvSpPr>
          <p:cNvPr id="20" name="Arrow: Pentagon 19">
            <a:extLst>
              <a:ext uri="{FF2B5EF4-FFF2-40B4-BE49-F238E27FC236}">
                <a16:creationId xmlns:a16="http://schemas.microsoft.com/office/drawing/2014/main" id="{27D363D7-6358-4450-A628-0A5B2C317E90}"/>
              </a:ext>
            </a:extLst>
          </p:cNvPr>
          <p:cNvSpPr/>
          <p:nvPr/>
        </p:nvSpPr>
        <p:spPr>
          <a:xfrm rot="10800000">
            <a:off x="5553256" y="4012742"/>
            <a:ext cx="1646313" cy="467858"/>
          </a:xfrm>
          <a:prstGeom prst="homePlate">
            <a:avLst>
              <a:gd name="adj" fmla="val 21994"/>
            </a:avLst>
          </a:prstGeom>
          <a:solidFill>
            <a:srgbClr val="259DAC"/>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a:endParaRPr>
          </a:p>
        </p:txBody>
      </p:sp>
      <p:sp>
        <p:nvSpPr>
          <p:cNvPr id="21" name="Arrow: Pentagon 20">
            <a:extLst>
              <a:ext uri="{FF2B5EF4-FFF2-40B4-BE49-F238E27FC236}">
                <a16:creationId xmlns:a16="http://schemas.microsoft.com/office/drawing/2014/main" id="{47B70389-EFC1-4E66-A82A-C17F1F4137B7}"/>
              </a:ext>
            </a:extLst>
          </p:cNvPr>
          <p:cNvSpPr/>
          <p:nvPr/>
        </p:nvSpPr>
        <p:spPr>
          <a:xfrm>
            <a:off x="6547083" y="343705"/>
            <a:ext cx="4501680" cy="520344"/>
          </a:xfrm>
          <a:prstGeom prst="homePlate">
            <a:avLst>
              <a:gd name="adj" fmla="val 21994"/>
            </a:avLst>
          </a:prstGeom>
          <a:solidFill>
            <a:srgbClr val="5CA532"/>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i</a:t>
            </a:r>
            <a:endParaRPr lang="en-GB" dirty="0">
              <a:solidFill>
                <a:prstClr val="white"/>
              </a:solidFill>
              <a:latin typeface="Calibri"/>
            </a:endParaRPr>
          </a:p>
        </p:txBody>
      </p:sp>
      <p:sp>
        <p:nvSpPr>
          <p:cNvPr id="22" name="Arrow: Pentagon 21">
            <a:extLst>
              <a:ext uri="{FF2B5EF4-FFF2-40B4-BE49-F238E27FC236}">
                <a16:creationId xmlns:a16="http://schemas.microsoft.com/office/drawing/2014/main" id="{0C459094-200E-4E97-A81A-A84658AE960A}"/>
              </a:ext>
            </a:extLst>
          </p:cNvPr>
          <p:cNvSpPr/>
          <p:nvPr/>
        </p:nvSpPr>
        <p:spPr>
          <a:xfrm rot="10800000">
            <a:off x="4389176" y="5485662"/>
            <a:ext cx="1398079" cy="433674"/>
          </a:xfrm>
          <a:prstGeom prst="homePlate">
            <a:avLst>
              <a:gd name="adj" fmla="val 21994"/>
            </a:avLst>
          </a:prstGeom>
          <a:solidFill>
            <a:srgbClr val="BC5B17"/>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3E49F1-1F4A-439D-9BB3-B5206D2CDCDB}"/>
              </a:ext>
            </a:extLst>
          </p:cNvPr>
          <p:cNvSpPr txBox="1"/>
          <p:nvPr/>
        </p:nvSpPr>
        <p:spPr>
          <a:xfrm>
            <a:off x="5743478" y="4012742"/>
            <a:ext cx="1365987"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Suicide</a:t>
            </a:r>
            <a:endParaRPr lang="en-GB" sz="2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4AC09B-1D92-44E2-B197-C41A495E04DB}"/>
              </a:ext>
            </a:extLst>
          </p:cNvPr>
          <p:cNvSpPr txBox="1"/>
          <p:nvPr/>
        </p:nvSpPr>
        <p:spPr>
          <a:xfrm>
            <a:off x="4519170" y="5471666"/>
            <a:ext cx="131236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Bullying</a:t>
            </a:r>
            <a:endParaRPr lang="en-GB" sz="2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D937199-C717-492C-9679-705213CE9E2A}"/>
              </a:ext>
            </a:extLst>
          </p:cNvPr>
          <p:cNvSpPr txBox="1"/>
          <p:nvPr/>
        </p:nvSpPr>
        <p:spPr>
          <a:xfrm>
            <a:off x="6603444" y="379243"/>
            <a:ext cx="4055458" cy="461665"/>
          </a:xfrm>
          <a:prstGeom prst="rect">
            <a:avLst/>
          </a:prstGeom>
          <a:solidFill>
            <a:srgbClr val="5CA532"/>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Emotional &amp; Mental Health</a:t>
            </a:r>
            <a:endParaRPr lang="en-GB" sz="24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5E8C5E-C664-4C34-8B66-E6831C2E9046}"/>
              </a:ext>
            </a:extLst>
          </p:cNvPr>
          <p:cNvSpPr>
            <a:spLocks noGrp="1"/>
          </p:cNvSpPr>
          <p:nvPr>
            <p:ph type="sldNum" sz="quarter" idx="12"/>
          </p:nvPr>
        </p:nvSpPr>
        <p:spPr/>
        <p:txBody>
          <a:bodyPr/>
          <a:lstStyle/>
          <a:p>
            <a:fld id="{49C48A22-E6A8-40D4-9358-E43B5E3E2174}" type="slidenum">
              <a:rPr lang="en-GB" smtClean="0"/>
              <a:pPr/>
              <a:t>157</a:t>
            </a:fld>
            <a:endParaRPr lang="en-GB" dirty="0"/>
          </a:p>
        </p:txBody>
      </p:sp>
      <p:sp>
        <p:nvSpPr>
          <p:cNvPr id="18" name="Action Button: Go Home 17">
            <a:hlinkClick r:id="rId13" action="ppaction://hlinksldjump" highlightClick="1"/>
            <a:extLst>
              <a:ext uri="{FF2B5EF4-FFF2-40B4-BE49-F238E27FC236}">
                <a16:creationId xmlns:a16="http://schemas.microsoft.com/office/drawing/2014/main" id="{EC7E7169-D9A4-4716-A205-CB16DC538A64}"/>
              </a:ext>
            </a:extLst>
          </p:cNvPr>
          <p:cNvSpPr/>
          <p:nvPr/>
        </p:nvSpPr>
        <p:spPr>
          <a:xfrm>
            <a:off x="5829565" y="606906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Go Forward or Next 18">
            <a:hlinkClick r:id="" action="ppaction://hlinkshowjump?jump=nextslide" highlightClick="1"/>
            <a:extLst>
              <a:ext uri="{FF2B5EF4-FFF2-40B4-BE49-F238E27FC236}">
                <a16:creationId xmlns:a16="http://schemas.microsoft.com/office/drawing/2014/main" id="{82763A8B-968A-4061-A8C2-41630F8C6C05}"/>
              </a:ext>
            </a:extLst>
          </p:cNvPr>
          <p:cNvSpPr/>
          <p:nvPr/>
        </p:nvSpPr>
        <p:spPr>
          <a:xfrm>
            <a:off x="6457085" y="608229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ction Button: Go Back or Previous 25">
            <a:hlinkClick r:id="" action="ppaction://hlinkshowjump?jump=previousslide" highlightClick="1"/>
            <a:extLst>
              <a:ext uri="{FF2B5EF4-FFF2-40B4-BE49-F238E27FC236}">
                <a16:creationId xmlns:a16="http://schemas.microsoft.com/office/drawing/2014/main" id="{7A505D63-DEC7-4510-AC24-994350FCC1A0}"/>
              </a:ext>
            </a:extLst>
          </p:cNvPr>
          <p:cNvSpPr/>
          <p:nvPr/>
        </p:nvSpPr>
        <p:spPr>
          <a:xfrm>
            <a:off x="5319256" y="608706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159660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id="{AF1DC3F9-F8DD-4C0E-80EB-796CADEADB8A}"/>
              </a:ext>
            </a:extLst>
          </p:cNvPr>
          <p:cNvSpPr/>
          <p:nvPr/>
        </p:nvSpPr>
        <p:spPr>
          <a:xfrm>
            <a:off x="198422" y="593346"/>
            <a:ext cx="4718904" cy="4656220"/>
          </a:xfrm>
          <a:prstGeom prst="roundRect">
            <a:avLst>
              <a:gd name="adj" fmla="val 756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 name="TextBox 2">
            <a:extLst>
              <a:ext uri="{FF2B5EF4-FFF2-40B4-BE49-F238E27FC236}">
                <a16:creationId xmlns:a16="http://schemas.microsoft.com/office/drawing/2014/main" id="{48E1419F-3490-4FF3-BA2E-C6564CD6226E}"/>
              </a:ext>
            </a:extLst>
          </p:cNvPr>
          <p:cNvSpPr txBox="1"/>
          <p:nvPr/>
        </p:nvSpPr>
        <p:spPr>
          <a:xfrm>
            <a:off x="363782" y="1152226"/>
            <a:ext cx="4553544" cy="3847207"/>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Hope Again:</a:t>
            </a:r>
            <a:r>
              <a:rPr lang="en-GB" sz="1200" dirty="0">
                <a:solidFill>
                  <a:prstClr val="black"/>
                </a:solidFill>
                <a:latin typeface="Arial" panose="020B0604020202020204" pitchFamily="34" charset="0"/>
                <a:cs typeface="Arial" panose="020B0604020202020204" pitchFamily="34" charset="0"/>
              </a:rPr>
              <a:t> support for children &amp; young people affected by the death of someone close.</a:t>
            </a:r>
          </a:p>
          <a:p>
            <a:r>
              <a:rPr lang="en-GB" sz="1200" b="1" dirty="0">
                <a:solidFill>
                  <a:prstClr val="black"/>
                </a:solidFill>
                <a:latin typeface="Arial" panose="020B0604020202020204" pitchFamily="34" charset="0"/>
                <a:cs typeface="Arial" panose="020B0604020202020204" pitchFamily="34" charset="0"/>
              </a:rPr>
              <a:t>FREE Helpline: 0808 808 1677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helpline@cruse.org.uk</a:t>
            </a:r>
          </a:p>
          <a:p>
            <a:r>
              <a:rPr lang="en-GB" sz="1200" dirty="0">
                <a:solidFill>
                  <a:prstClr val="black"/>
                </a:solidFill>
                <a:latin typeface="Arial" panose="020B0604020202020204" pitchFamily="34" charset="0"/>
                <a:cs typeface="Arial" panose="020B0604020202020204" pitchFamily="34" charset="0"/>
              </a:rPr>
              <a:t>Open Mon-Fri; 9:30am - 5:00pm.</a:t>
            </a:r>
          </a:p>
          <a:p>
            <a:r>
              <a:rPr lang="en-GB" sz="1200" u="sng" dirty="0">
                <a:solidFill>
                  <a:prstClr val="black"/>
                </a:solidFill>
                <a:latin typeface="Arial" panose="020B0604020202020204" pitchFamily="34" charset="0"/>
                <a:cs typeface="Arial" panose="020B0604020202020204" pitchFamily="34" charset="0"/>
                <a:hlinkClick r:id="rId3"/>
              </a:rPr>
              <a:t>www.hopeagain.org.uk</a:t>
            </a:r>
            <a:r>
              <a:rPr lang="en-GB" sz="1200" u="sng"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Winston’s Wish:</a:t>
            </a:r>
            <a:r>
              <a:rPr lang="en-GB" sz="1200" dirty="0">
                <a:solidFill>
                  <a:prstClr val="black"/>
                </a:solidFill>
                <a:latin typeface="Arial" panose="020B0604020202020204" pitchFamily="34" charset="0"/>
                <a:cs typeface="Arial" panose="020B0604020202020204" pitchFamily="34" charset="0"/>
              </a:rPr>
              <a:t> support for bereaved children, their families and professionals.</a:t>
            </a:r>
          </a:p>
          <a:p>
            <a:r>
              <a:rPr lang="en-GB" sz="1200" b="1" dirty="0">
                <a:solidFill>
                  <a:prstClr val="black"/>
                </a:solidFill>
                <a:latin typeface="Arial" panose="020B0604020202020204" pitchFamily="34" charset="0"/>
                <a:cs typeface="Arial" panose="020B0604020202020204" pitchFamily="34" charset="0"/>
              </a:rPr>
              <a:t>FREE Helpline: 08088 020 021</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4"/>
              </a:rPr>
              <a:t>ask@winstonswish.org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5"/>
              </a:rPr>
              <a:t>www.winstonswish.org</a:t>
            </a:r>
            <a:endParaRPr lang="en-GB" sz="1200" dirty="0">
              <a:solidFill>
                <a:prstClr val="black"/>
              </a:solidFill>
              <a:latin typeface="Arial" panose="020B0604020202020204" pitchFamily="34" charset="0"/>
              <a:cs typeface="Arial" panose="020B0604020202020204" pitchFamily="34" charset="0"/>
            </a:endParaRPr>
          </a:p>
          <a:p>
            <a:endParaRPr lang="en-GB" sz="16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 Bereavement UK</a:t>
            </a:r>
            <a:r>
              <a:rPr lang="en-GB" sz="1200" dirty="0">
                <a:solidFill>
                  <a:prstClr val="black"/>
                </a:solidFill>
                <a:latin typeface="Arial" panose="020B0604020202020204" pitchFamily="34" charset="0"/>
                <a:cs typeface="Arial" panose="020B0604020202020204" pitchFamily="34" charset="0"/>
              </a:rPr>
              <a:t>:</a:t>
            </a:r>
            <a:r>
              <a:rPr lang="en-GB" sz="1200" b="1"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support for families or when a child is facing bereavement.         </a:t>
            </a:r>
          </a:p>
          <a:p>
            <a:r>
              <a:rPr lang="en-GB" sz="1200" b="1" dirty="0">
                <a:solidFill>
                  <a:prstClr val="black"/>
                </a:solidFill>
                <a:latin typeface="Arial" panose="020B0604020202020204" pitchFamily="34" charset="0"/>
                <a:cs typeface="Arial" panose="020B0604020202020204" pitchFamily="34" charset="0"/>
              </a:rPr>
              <a:t>FREE helpline: 0800 02 888 40</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Open Mon-Fri, 9am-5pm (ex. Bank Holidays)</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6"/>
              </a:rPr>
              <a:t>support@childbereavementuk.org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7"/>
              </a:rPr>
              <a:t>www.childbereavementuk.org</a:t>
            </a:r>
            <a:endParaRPr lang="en-GB" sz="1200" dirty="0">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F0C2F7-FE6E-4B57-AA9E-A736E9DC1D52}"/>
              </a:ext>
            </a:extLst>
          </p:cNvPr>
          <p:cNvSpPr txBox="1"/>
          <p:nvPr/>
        </p:nvSpPr>
        <p:spPr>
          <a:xfrm>
            <a:off x="5447928" y="2809861"/>
            <a:ext cx="579309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No Panic: </a:t>
            </a:r>
            <a:r>
              <a:rPr lang="en-GB" sz="1200" dirty="0">
                <a:solidFill>
                  <a:prstClr val="black"/>
                </a:solidFill>
                <a:latin typeface="Arial" panose="020B0604020202020204" pitchFamily="34" charset="0"/>
                <a:cs typeface="Arial" panose="020B0604020202020204" pitchFamily="34" charset="0"/>
              </a:rPr>
              <a:t> advice and information for people suffering from panic attacks &amp; anxiety disorders.</a:t>
            </a:r>
          </a:p>
          <a:p>
            <a:r>
              <a:rPr lang="en-GB" sz="1200" b="1" dirty="0">
                <a:solidFill>
                  <a:prstClr val="black"/>
                </a:solidFill>
                <a:latin typeface="Arial" panose="020B0604020202020204" pitchFamily="34" charset="0"/>
                <a:cs typeface="Arial" panose="020B0604020202020204" pitchFamily="34" charset="0"/>
              </a:rPr>
              <a:t>Youth Helpline: 0330 606 1174 (for 13-20 yrs) </a:t>
            </a:r>
            <a:r>
              <a:rPr lang="en-GB" sz="1200" dirty="0">
                <a:solidFill>
                  <a:prstClr val="black"/>
                </a:solidFill>
                <a:latin typeface="Arial" panose="020B0604020202020204" pitchFamily="34" charset="0"/>
                <a:cs typeface="Arial" panose="020B0604020202020204" pitchFamily="34" charset="0"/>
              </a:rPr>
              <a:t>Open: Mon, Tue, Wed, Friday: 3pm to 6pm; Thurs 3pm to 8pm; Sat 6pm to 8pm</a:t>
            </a:r>
          </a:p>
          <a:p>
            <a:r>
              <a:rPr lang="en-GB" sz="1200" u="sng" dirty="0">
                <a:solidFill>
                  <a:prstClr val="black"/>
                </a:solidFill>
                <a:latin typeface="Arial" panose="020B0604020202020204" pitchFamily="34" charset="0"/>
                <a:cs typeface="Arial" panose="020B0604020202020204" pitchFamily="34" charset="0"/>
                <a:hlinkClick r:id="rId8"/>
              </a:rPr>
              <a:t>www.nopanic.org.uk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Anxiety UK:</a:t>
            </a:r>
            <a:r>
              <a:rPr lang="en-GB" sz="1200" dirty="0">
                <a:solidFill>
                  <a:prstClr val="black"/>
                </a:solidFill>
                <a:latin typeface="Arial" panose="020B0604020202020204" pitchFamily="34" charset="0"/>
                <a:cs typeface="Arial" panose="020B0604020202020204" pitchFamily="34" charset="0"/>
              </a:rPr>
              <a:t> user-led organisation, with resources, text service and info line.</a:t>
            </a:r>
          </a:p>
          <a:p>
            <a:r>
              <a:rPr lang="en-GB" sz="1200" b="1" dirty="0">
                <a:solidFill>
                  <a:prstClr val="black"/>
                </a:solidFill>
                <a:latin typeface="Arial" panose="020B0604020202020204" pitchFamily="34" charset="0"/>
                <a:cs typeface="Arial" panose="020B0604020202020204" pitchFamily="34" charset="0"/>
              </a:rPr>
              <a:t>Info line: 03444 775 774</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9"/>
              </a:rPr>
              <a:t>support@anxietyuk.org.uk</a:t>
            </a:r>
            <a:endParaRPr lang="en-GB" sz="1200" dirty="0">
              <a:solidFill>
                <a:prstClr val="black"/>
              </a:solidFill>
              <a:latin typeface="Arial" panose="020B0604020202020204" pitchFamily="34" charset="0"/>
              <a:cs typeface="Arial" panose="020B0604020202020204" pitchFamily="34" charset="0"/>
            </a:endParaRPr>
          </a:p>
          <a:p>
            <a:pPr fontAlgn="base"/>
            <a:r>
              <a:rPr lang="en-GB" sz="1200" dirty="0">
                <a:solidFill>
                  <a:prstClr val="black"/>
                </a:solidFill>
                <a:latin typeface="Arial" panose="020B0604020202020204" pitchFamily="34" charset="0"/>
                <a:cs typeface="Arial" panose="020B0604020202020204" pitchFamily="34" charset="0"/>
              </a:rPr>
              <a:t>Text: 07537 416 905</a:t>
            </a:r>
          </a:p>
          <a:p>
            <a:pPr fontAlgn="base"/>
            <a:r>
              <a:rPr lang="en-GB" sz="1200" dirty="0">
                <a:solidFill>
                  <a:prstClr val="black"/>
                </a:solidFill>
                <a:latin typeface="Arial" panose="020B0604020202020204" pitchFamily="34" charset="0"/>
                <a:cs typeface="Arial" panose="020B0604020202020204" pitchFamily="34" charset="0"/>
              </a:rPr>
              <a:t>Open Monday – Friday, 9.30am – 5.30pm (excluding Bank Holidays). </a:t>
            </a:r>
          </a:p>
          <a:p>
            <a:r>
              <a:rPr lang="en-GB" sz="1200" u="sng" dirty="0">
                <a:solidFill>
                  <a:prstClr val="black"/>
                </a:solidFill>
                <a:latin typeface="Arial" panose="020B0604020202020204" pitchFamily="34" charset="0"/>
                <a:cs typeface="Arial" panose="020B0604020202020204" pitchFamily="34" charset="0"/>
                <a:hlinkClick r:id="rId10"/>
              </a:rPr>
              <a:t>www.anxietyuk.org.uk</a:t>
            </a:r>
            <a:endParaRPr lang="en-GB" sz="1200" dirty="0">
              <a:solidFill>
                <a:prstClr val="black"/>
              </a:solidFill>
              <a:latin typeface="Arial" panose="020B0604020202020204" pitchFamily="34" charset="0"/>
              <a:cs typeface="Arial" panose="020B0604020202020204" pitchFamily="34" charset="0"/>
            </a:endParaRPr>
          </a:p>
        </p:txBody>
      </p:sp>
      <p:sp>
        <p:nvSpPr>
          <p:cNvPr id="11" name="Rounded Rectangle 6">
            <a:extLst>
              <a:ext uri="{FF2B5EF4-FFF2-40B4-BE49-F238E27FC236}">
                <a16:creationId xmlns:a16="http://schemas.microsoft.com/office/drawing/2014/main" id="{51B3290F-73AD-4D50-8720-CBFC173FA664}"/>
              </a:ext>
            </a:extLst>
          </p:cNvPr>
          <p:cNvSpPr/>
          <p:nvPr/>
        </p:nvSpPr>
        <p:spPr>
          <a:xfrm>
            <a:off x="5307706" y="2735932"/>
            <a:ext cx="6286870" cy="2557696"/>
          </a:xfrm>
          <a:prstGeom prst="roundRect">
            <a:avLst>
              <a:gd name="adj" fmla="val 11075"/>
            </a:avLst>
          </a:prstGeom>
          <a:no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2" name="Rounded Rectangle 4">
            <a:extLst>
              <a:ext uri="{FF2B5EF4-FFF2-40B4-BE49-F238E27FC236}">
                <a16:creationId xmlns:a16="http://schemas.microsoft.com/office/drawing/2014/main" id="{0A3CB5CC-3882-479C-B5C4-B3D5A0775B8E}"/>
              </a:ext>
            </a:extLst>
          </p:cNvPr>
          <p:cNvSpPr/>
          <p:nvPr/>
        </p:nvSpPr>
        <p:spPr>
          <a:xfrm>
            <a:off x="5541275" y="300490"/>
            <a:ext cx="6286870" cy="2325766"/>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a:extLst>
              <a:ext uri="{FF2B5EF4-FFF2-40B4-BE49-F238E27FC236}">
                <a16:creationId xmlns:a16="http://schemas.microsoft.com/office/drawing/2014/main" id="{1C7DDB0C-757C-4676-B55B-A92B511E5CA9}"/>
              </a:ext>
            </a:extLst>
          </p:cNvPr>
          <p:cNvSpPr txBox="1"/>
          <p:nvPr/>
        </p:nvSpPr>
        <p:spPr>
          <a:xfrm>
            <a:off x="8506016" y="672409"/>
            <a:ext cx="3365205" cy="1754326"/>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FRANK:</a:t>
            </a:r>
            <a:r>
              <a:rPr lang="en-GB" sz="1200" dirty="0">
                <a:solidFill>
                  <a:prstClr val="black"/>
                </a:solidFill>
                <a:latin typeface="Arial" panose="020B0604020202020204" pitchFamily="34" charset="0"/>
                <a:cs typeface="Arial" panose="020B0604020202020204" pitchFamily="34" charset="0"/>
              </a:rPr>
              <a:t> information and advice to anybody concerned about drugs/substance misuse. </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0300 123 </a:t>
            </a:r>
            <a:r>
              <a:rPr lang="en-GB" sz="1200" dirty="0">
                <a:solidFill>
                  <a:prstClr val="black"/>
                </a:solidFill>
                <a:latin typeface="Arial" panose="020B0604020202020204" pitchFamily="34" charset="0"/>
                <a:cs typeface="Arial" panose="020B0604020202020204" pitchFamily="34" charset="0"/>
              </a:rPr>
              <a:t>6600 - Open 24 hours a day, 7 days a week.</a:t>
            </a:r>
          </a:p>
          <a:p>
            <a:r>
              <a:rPr lang="en-GB" sz="1200" dirty="0">
                <a:solidFill>
                  <a:prstClr val="black"/>
                </a:solidFill>
                <a:latin typeface="Arial" panose="020B0604020202020204" pitchFamily="34" charset="0"/>
                <a:cs typeface="Arial" panose="020B0604020202020204" pitchFamily="34" charset="0"/>
              </a:rPr>
              <a:t>Text 82111 Text a question and FRANK will text you back.</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11"/>
              </a:rPr>
              <a:t>frank@talktofrank.com</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2"/>
              </a:rPr>
              <a:t>www.talktofrank.com</a:t>
            </a:r>
            <a:r>
              <a:rPr lang="en-GB" sz="1200" dirty="0">
                <a:solidFill>
                  <a:prstClr val="black"/>
                </a:solidFill>
                <a:latin typeface="Arial" panose="020B0604020202020204" pitchFamily="34" charset="0"/>
                <a:cs typeface="Arial" panose="020B0604020202020204" pitchFamily="34" charset="0"/>
              </a:rPr>
              <a:t>  </a:t>
            </a:r>
          </a:p>
        </p:txBody>
      </p:sp>
      <p:sp>
        <p:nvSpPr>
          <p:cNvPr id="19" name="Rounded Rectangle 5">
            <a:extLst>
              <a:ext uri="{FF2B5EF4-FFF2-40B4-BE49-F238E27FC236}">
                <a16:creationId xmlns:a16="http://schemas.microsoft.com/office/drawing/2014/main" id="{CC83D146-2A2C-4CFD-9DAB-E66070547355}"/>
              </a:ext>
            </a:extLst>
          </p:cNvPr>
          <p:cNvSpPr/>
          <p:nvPr/>
        </p:nvSpPr>
        <p:spPr>
          <a:xfrm>
            <a:off x="2417492" y="5523457"/>
            <a:ext cx="9624602" cy="1291227"/>
          </a:xfrm>
          <a:prstGeom prst="roundRect">
            <a:avLst/>
          </a:prstGeom>
          <a:noFill/>
          <a:ln w="50800">
            <a:solidFill>
              <a:srgbClr val="851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0" name="TextBox 19">
            <a:extLst>
              <a:ext uri="{FF2B5EF4-FFF2-40B4-BE49-F238E27FC236}">
                <a16:creationId xmlns:a16="http://schemas.microsoft.com/office/drawing/2014/main" id="{D80F4AD9-B9B1-4DE1-9272-D4ECDECEAC3F}"/>
              </a:ext>
            </a:extLst>
          </p:cNvPr>
          <p:cNvSpPr txBox="1"/>
          <p:nvPr/>
        </p:nvSpPr>
        <p:spPr>
          <a:xfrm>
            <a:off x="2733713" y="5709366"/>
            <a:ext cx="4367227"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Beat: </a:t>
            </a:r>
            <a:r>
              <a:rPr lang="en-GB" sz="1200" dirty="0">
                <a:solidFill>
                  <a:prstClr val="black"/>
                </a:solidFill>
                <a:latin typeface="Arial" panose="020B0604020202020204" pitchFamily="34" charset="0"/>
                <a:cs typeface="Arial" panose="020B0604020202020204" pitchFamily="34" charset="0"/>
              </a:rPr>
              <a:t>information on anorexia, bulimia &amp; other kinds of </a:t>
            </a:r>
          </a:p>
          <a:p>
            <a:r>
              <a:rPr lang="en-GB" sz="1200" dirty="0">
                <a:solidFill>
                  <a:prstClr val="black"/>
                </a:solidFill>
                <a:latin typeface="Arial" panose="020B0604020202020204" pitchFamily="34" charset="0"/>
                <a:cs typeface="Arial" panose="020B0604020202020204" pitchFamily="34" charset="0"/>
              </a:rPr>
              <a:t>eating disorders.</a:t>
            </a:r>
          </a:p>
          <a:p>
            <a:r>
              <a:rPr lang="en-GB" sz="1200" b="1" dirty="0">
                <a:solidFill>
                  <a:prstClr val="black"/>
                </a:solidFill>
                <a:latin typeface="Arial" panose="020B0604020202020204" pitchFamily="34" charset="0"/>
                <a:cs typeface="Arial" panose="020B0604020202020204" pitchFamily="34" charset="0"/>
              </a:rPr>
              <a:t>Studentline: 0808 801 0811 -  Youthline: 0808 801 0711 </a:t>
            </a:r>
          </a:p>
          <a:p>
            <a:r>
              <a:rPr lang="en-GB" sz="1200" dirty="0">
                <a:solidFill>
                  <a:prstClr val="black"/>
                </a:solidFill>
                <a:latin typeface="Arial" panose="020B0604020202020204" pitchFamily="34" charset="0"/>
                <a:cs typeface="Arial" panose="020B0604020202020204" pitchFamily="34" charset="0"/>
              </a:rPr>
              <a:t>Open Mon-Fri, 12pm–8pm; weekends 4pm-8pm</a:t>
            </a:r>
          </a:p>
          <a:p>
            <a:r>
              <a:rPr lang="en-GB" sz="1200" u="sng" dirty="0">
                <a:solidFill>
                  <a:prstClr val="black"/>
                </a:solidFill>
                <a:latin typeface="Arial" panose="020B0604020202020204" pitchFamily="34" charset="0"/>
                <a:cs typeface="Arial" panose="020B0604020202020204" pitchFamily="34" charset="0"/>
                <a:hlinkClick r:id="rId13"/>
              </a:rPr>
              <a:t>www.beateatingdisorders.org.uk</a:t>
            </a:r>
            <a:r>
              <a:rPr lang="en-GB" sz="1200" dirty="0">
                <a:solidFill>
                  <a:prstClr val="black"/>
                </a:solidFill>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7B2EC837-1B4C-46B8-9479-0CE65F75568D}"/>
              </a:ext>
            </a:extLst>
          </p:cNvPr>
          <p:cNvSpPr txBox="1"/>
          <p:nvPr/>
        </p:nvSpPr>
        <p:spPr>
          <a:xfrm>
            <a:off x="7073675" y="5670383"/>
            <a:ext cx="5091059" cy="1384995"/>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Anorexia &amp; Bulimia Care:</a:t>
            </a:r>
            <a:r>
              <a:rPr lang="en-GB" sz="1200" dirty="0">
                <a:solidFill>
                  <a:prstClr val="black"/>
                </a:solidFill>
                <a:latin typeface="Arial" panose="020B0604020202020204" pitchFamily="34" charset="0"/>
                <a:cs typeface="Arial" panose="020B0604020202020204" pitchFamily="34" charset="0"/>
              </a:rPr>
              <a:t> providing on-going care, emotional support </a:t>
            </a:r>
          </a:p>
          <a:p>
            <a:r>
              <a:rPr lang="en-GB" sz="1200" dirty="0">
                <a:solidFill>
                  <a:prstClr val="black"/>
                </a:solidFill>
                <a:latin typeface="Arial" panose="020B0604020202020204" pitchFamily="34" charset="0"/>
                <a:cs typeface="Arial" panose="020B0604020202020204" pitchFamily="34" charset="0"/>
              </a:rPr>
              <a:t>and practical guidance for anyone affected by eating disorders.</a:t>
            </a:r>
          </a:p>
          <a:p>
            <a:r>
              <a:rPr lang="en-GB" sz="1200" b="1" dirty="0">
                <a:solidFill>
                  <a:prstClr val="black"/>
                </a:solidFill>
                <a:latin typeface="Arial" panose="020B0604020202020204" pitchFamily="34" charset="0"/>
                <a:cs typeface="Arial" panose="020B0604020202020204" pitchFamily="34" charset="0"/>
              </a:rPr>
              <a:t>Helpline: 03000 11 12 13 - </a:t>
            </a:r>
            <a:r>
              <a:rPr lang="en-GB" sz="1200" dirty="0">
                <a:solidFill>
                  <a:prstClr val="black"/>
                </a:solidFill>
                <a:latin typeface="Arial" panose="020B0604020202020204" pitchFamily="34" charset="0"/>
                <a:cs typeface="Arial" panose="020B0604020202020204" pitchFamily="34" charset="0"/>
              </a:rPr>
              <a:t>Open: Tues-Fri; 9.30am-5.30pm</a:t>
            </a:r>
          </a:p>
          <a:p>
            <a:r>
              <a:rPr lang="en-GB" sz="1200" dirty="0">
                <a:solidFill>
                  <a:prstClr val="black"/>
                </a:solidFill>
                <a:latin typeface="Arial" panose="020B0604020202020204" pitchFamily="34" charset="0"/>
                <a:cs typeface="Arial" panose="020B0604020202020204" pitchFamily="34" charset="0"/>
              </a:rPr>
              <a:t>Email us: </a:t>
            </a:r>
            <a:r>
              <a:rPr lang="en-GB" sz="1200" dirty="0">
                <a:solidFill>
                  <a:prstClr val="black"/>
                </a:solidFill>
                <a:latin typeface="Arial" panose="020B0604020202020204" pitchFamily="34" charset="0"/>
                <a:cs typeface="Arial" panose="020B0604020202020204" pitchFamily="34" charset="0"/>
                <a:hlinkClick r:id="rId14"/>
              </a:rPr>
              <a:t>support@anorexiabulimiacare.org.uk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5"/>
              </a:rPr>
              <a:t>www.anorexiabulimiacare.org.uk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p:txBody>
      </p:sp>
      <p:sp>
        <p:nvSpPr>
          <p:cNvPr id="22" name="Arrow: Pentagon 21">
            <a:extLst>
              <a:ext uri="{FF2B5EF4-FFF2-40B4-BE49-F238E27FC236}">
                <a16:creationId xmlns:a16="http://schemas.microsoft.com/office/drawing/2014/main" id="{58DC68A8-4C42-4A62-B0C4-C611633C9D8E}"/>
              </a:ext>
            </a:extLst>
          </p:cNvPr>
          <p:cNvSpPr/>
          <p:nvPr/>
        </p:nvSpPr>
        <p:spPr>
          <a:xfrm>
            <a:off x="5243240" y="94875"/>
            <a:ext cx="4232864" cy="467858"/>
          </a:xfrm>
          <a:prstGeom prst="homePlate">
            <a:avLst>
              <a:gd name="adj" fmla="val 21994"/>
            </a:avLst>
          </a:prstGeom>
          <a:solidFill>
            <a:srgbClr val="BC5B17"/>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3" name="Arrow: Pentagon 22">
            <a:extLst>
              <a:ext uri="{FF2B5EF4-FFF2-40B4-BE49-F238E27FC236}">
                <a16:creationId xmlns:a16="http://schemas.microsoft.com/office/drawing/2014/main" id="{F3D0DC83-DC69-47C3-A791-F5922F0868F0}"/>
              </a:ext>
            </a:extLst>
          </p:cNvPr>
          <p:cNvSpPr/>
          <p:nvPr/>
        </p:nvSpPr>
        <p:spPr>
          <a:xfrm>
            <a:off x="227916" y="5619511"/>
            <a:ext cx="2534745" cy="461665"/>
          </a:xfrm>
          <a:prstGeom prst="homePlate">
            <a:avLst>
              <a:gd name="adj" fmla="val 21994"/>
            </a:avLst>
          </a:prstGeom>
          <a:solidFill>
            <a:srgbClr val="85124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4" name="Arrow: Pentagon 23">
            <a:extLst>
              <a:ext uri="{FF2B5EF4-FFF2-40B4-BE49-F238E27FC236}">
                <a16:creationId xmlns:a16="http://schemas.microsoft.com/office/drawing/2014/main" id="{37ECA43E-46F0-46BB-A3FD-5EBF9AA1BF75}"/>
              </a:ext>
            </a:extLst>
          </p:cNvPr>
          <p:cNvSpPr/>
          <p:nvPr/>
        </p:nvSpPr>
        <p:spPr>
          <a:xfrm rot="10800000">
            <a:off x="10275480" y="4400113"/>
            <a:ext cx="1779312" cy="467858"/>
          </a:xfrm>
          <a:prstGeom prst="homePlate">
            <a:avLst>
              <a:gd name="adj" fmla="val 21994"/>
            </a:avLst>
          </a:prstGeom>
          <a:solidFill>
            <a:srgbClr val="259DAC"/>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5" name="Arrow: Pentagon 24">
            <a:extLst>
              <a:ext uri="{FF2B5EF4-FFF2-40B4-BE49-F238E27FC236}">
                <a16:creationId xmlns:a16="http://schemas.microsoft.com/office/drawing/2014/main" id="{3C5A50A8-8D87-4D8C-8522-4C7B63B3AEED}"/>
              </a:ext>
            </a:extLst>
          </p:cNvPr>
          <p:cNvSpPr/>
          <p:nvPr/>
        </p:nvSpPr>
        <p:spPr>
          <a:xfrm>
            <a:off x="289262" y="434799"/>
            <a:ext cx="2730870" cy="433984"/>
          </a:xfrm>
          <a:prstGeom prst="homePlate">
            <a:avLst>
              <a:gd name="adj" fmla="val 21994"/>
            </a:avLst>
          </a:prstGeom>
          <a:solidFill>
            <a:srgbClr val="5CA5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6" name="TextBox 25">
            <a:extLst>
              <a:ext uri="{FF2B5EF4-FFF2-40B4-BE49-F238E27FC236}">
                <a16:creationId xmlns:a16="http://schemas.microsoft.com/office/drawing/2014/main" id="{BF184670-EB17-48E4-83AE-28937BE4E35B}"/>
              </a:ext>
            </a:extLst>
          </p:cNvPr>
          <p:cNvSpPr txBox="1"/>
          <p:nvPr/>
        </p:nvSpPr>
        <p:spPr>
          <a:xfrm>
            <a:off x="5375946" y="105373"/>
            <a:ext cx="42328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Substance / alcohol misuse</a:t>
            </a:r>
            <a:endParaRPr lang="en-GB" sz="2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FA418E0-61C8-4268-9FB6-BCDBD9236975}"/>
              </a:ext>
            </a:extLst>
          </p:cNvPr>
          <p:cNvSpPr txBox="1"/>
          <p:nvPr/>
        </p:nvSpPr>
        <p:spPr>
          <a:xfrm>
            <a:off x="5652787" y="886061"/>
            <a:ext cx="2896305" cy="1384995"/>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 </a:t>
            </a:r>
            <a:r>
              <a:rPr lang="en-GB" sz="1200" b="1" dirty="0">
                <a:solidFill>
                  <a:prstClr val="black"/>
                </a:solidFill>
                <a:latin typeface="Arial" panose="020B0604020202020204" pitchFamily="34" charset="0"/>
                <a:cs typeface="Arial" panose="020B0604020202020204" pitchFamily="34" charset="0"/>
              </a:rPr>
              <a:t>NACOA:</a:t>
            </a:r>
            <a:r>
              <a:rPr lang="en-GB" sz="1200" dirty="0">
                <a:solidFill>
                  <a:prstClr val="black"/>
                </a:solidFill>
                <a:latin typeface="Arial" panose="020B0604020202020204" pitchFamily="34" charset="0"/>
                <a:cs typeface="Arial" panose="020B0604020202020204" pitchFamily="34" charset="0"/>
              </a:rPr>
              <a:t> if you are affected by someone else’s drinking, NACOA can help.</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358 3456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6"/>
              </a:rPr>
              <a:t>helpline@nacoa.org.uk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7"/>
              </a:rPr>
              <a:t>www.nacoa.org.uk</a:t>
            </a:r>
            <a:endParaRPr lang="en-GB" sz="1200" dirty="0">
              <a:solidFill>
                <a:prstClr val="black"/>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77CAE3-9E5C-4272-BD77-CA715EEF785C}"/>
              </a:ext>
            </a:extLst>
          </p:cNvPr>
          <p:cNvSpPr txBox="1"/>
          <p:nvPr/>
        </p:nvSpPr>
        <p:spPr>
          <a:xfrm>
            <a:off x="10635362" y="4368207"/>
            <a:ext cx="1520583"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Anxiety</a:t>
            </a:r>
            <a:endParaRPr lang="en-GB" sz="24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F053F5A-4F03-47E2-ADB3-3CC5A2292394}"/>
              </a:ext>
            </a:extLst>
          </p:cNvPr>
          <p:cNvSpPr txBox="1"/>
          <p:nvPr/>
        </p:nvSpPr>
        <p:spPr>
          <a:xfrm>
            <a:off x="247856" y="5619510"/>
            <a:ext cx="2931840"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Eating disorders</a:t>
            </a:r>
            <a:endParaRPr lang="en-GB" sz="24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9D15AB8-7C24-4C7F-BCCD-5AFEF3CD34D7}"/>
              </a:ext>
            </a:extLst>
          </p:cNvPr>
          <p:cNvSpPr txBox="1"/>
          <p:nvPr/>
        </p:nvSpPr>
        <p:spPr>
          <a:xfrm>
            <a:off x="576323" y="407118"/>
            <a:ext cx="237713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Bereavement</a:t>
            </a:r>
            <a:endParaRPr lang="en-GB"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416FE0A-F5C0-476B-98AC-6314C49B8FBF}"/>
              </a:ext>
            </a:extLst>
          </p:cNvPr>
          <p:cNvSpPr>
            <a:spLocks noGrp="1"/>
          </p:cNvSpPr>
          <p:nvPr>
            <p:ph type="sldNum" sz="quarter" idx="12"/>
          </p:nvPr>
        </p:nvSpPr>
        <p:spPr/>
        <p:txBody>
          <a:bodyPr/>
          <a:lstStyle/>
          <a:p>
            <a:fld id="{49C48A22-E6A8-40D4-9358-E43B5E3E2174}" type="slidenum">
              <a:rPr lang="en-GB" smtClean="0"/>
              <a:pPr/>
              <a:t>158</a:t>
            </a:fld>
            <a:endParaRPr lang="en-GB" dirty="0"/>
          </a:p>
        </p:txBody>
      </p:sp>
      <p:sp>
        <p:nvSpPr>
          <p:cNvPr id="31" name="Action Button: Go Home 30">
            <a:hlinkClick r:id="rId18" action="ppaction://hlinksldjump" highlightClick="1"/>
            <a:extLst>
              <a:ext uri="{FF2B5EF4-FFF2-40B4-BE49-F238E27FC236}">
                <a16:creationId xmlns:a16="http://schemas.microsoft.com/office/drawing/2014/main" id="{8888181F-FBDE-407C-BF32-057F8309D823}"/>
              </a:ext>
            </a:extLst>
          </p:cNvPr>
          <p:cNvSpPr/>
          <p:nvPr/>
        </p:nvSpPr>
        <p:spPr>
          <a:xfrm>
            <a:off x="723623" y="62383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Go Forward or Next 31">
            <a:hlinkClick r:id="" action="ppaction://hlinkshowjump?jump=nextslide" highlightClick="1"/>
            <a:extLst>
              <a:ext uri="{FF2B5EF4-FFF2-40B4-BE49-F238E27FC236}">
                <a16:creationId xmlns:a16="http://schemas.microsoft.com/office/drawing/2014/main" id="{4CDB591D-945D-4134-866F-5EC3C362D23A}"/>
              </a:ext>
            </a:extLst>
          </p:cNvPr>
          <p:cNvSpPr/>
          <p:nvPr/>
        </p:nvSpPr>
        <p:spPr>
          <a:xfrm>
            <a:off x="1406563" y="62793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Go Back or Previous 32">
            <a:hlinkClick r:id="" action="ppaction://hlinkshowjump?jump=previousslide" highlightClick="1"/>
            <a:extLst>
              <a:ext uri="{FF2B5EF4-FFF2-40B4-BE49-F238E27FC236}">
                <a16:creationId xmlns:a16="http://schemas.microsoft.com/office/drawing/2014/main" id="{EDCAA40C-D4C8-427A-B678-4611EA43CFCE}"/>
              </a:ext>
            </a:extLst>
          </p:cNvPr>
          <p:cNvSpPr/>
          <p:nvPr/>
        </p:nvSpPr>
        <p:spPr>
          <a:xfrm>
            <a:off x="149906" y="62764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74564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543B81-BBF4-4EAB-8AD7-BBBD202B1752}"/>
              </a:ext>
            </a:extLst>
          </p:cNvPr>
          <p:cNvSpPr>
            <a:spLocks noGrp="1"/>
          </p:cNvSpPr>
          <p:nvPr>
            <p:ph type="sldNum" sz="quarter" idx="12"/>
          </p:nvPr>
        </p:nvSpPr>
        <p:spPr/>
        <p:txBody>
          <a:bodyPr/>
          <a:lstStyle/>
          <a:p>
            <a:fld id="{49C48A22-E6A8-40D4-9358-E43B5E3E2174}" type="slidenum">
              <a:rPr lang="en-GB" smtClean="0"/>
              <a:pPr/>
              <a:t>159</a:t>
            </a:fld>
            <a:endParaRPr lang="en-GB" dirty="0"/>
          </a:p>
        </p:txBody>
      </p:sp>
      <p:graphicFrame>
        <p:nvGraphicFramePr>
          <p:cNvPr id="5" name="Table 5">
            <a:extLst>
              <a:ext uri="{FF2B5EF4-FFF2-40B4-BE49-F238E27FC236}">
                <a16:creationId xmlns:a16="http://schemas.microsoft.com/office/drawing/2014/main" id="{2A504C43-7FF1-4537-8BF8-B22542261FD6}"/>
              </a:ext>
            </a:extLst>
          </p:cNvPr>
          <p:cNvGraphicFramePr>
            <a:graphicFrameLocks noGrp="1"/>
          </p:cNvGraphicFramePr>
          <p:nvPr>
            <p:extLst>
              <p:ext uri="{D42A27DB-BD31-4B8C-83A1-F6EECF244321}">
                <p14:modId xmlns:p14="http://schemas.microsoft.com/office/powerpoint/2010/main" val="2300265644"/>
              </p:ext>
            </p:extLst>
          </p:nvPr>
        </p:nvGraphicFramePr>
        <p:xfrm>
          <a:off x="334335" y="241479"/>
          <a:ext cx="11664000" cy="6276287"/>
        </p:xfrm>
        <a:graphic>
          <a:graphicData uri="http://schemas.openxmlformats.org/drawingml/2006/table">
            <a:tbl>
              <a:tblPr firstRow="1" bandRow="1">
                <a:tableStyleId>{5940675A-B579-460E-94D1-54222C63F5DA}</a:tableStyleId>
              </a:tblPr>
              <a:tblGrid>
                <a:gridCol w="887027">
                  <a:extLst>
                    <a:ext uri="{9D8B030D-6E8A-4147-A177-3AD203B41FA5}">
                      <a16:colId xmlns:a16="http://schemas.microsoft.com/office/drawing/2014/main" val="4042585276"/>
                    </a:ext>
                  </a:extLst>
                </a:gridCol>
                <a:gridCol w="4153085">
                  <a:extLst>
                    <a:ext uri="{9D8B030D-6E8A-4147-A177-3AD203B41FA5}">
                      <a16:colId xmlns:a16="http://schemas.microsoft.com/office/drawing/2014/main" val="2908472269"/>
                    </a:ext>
                  </a:extLst>
                </a:gridCol>
                <a:gridCol w="180985">
                  <a:extLst>
                    <a:ext uri="{9D8B030D-6E8A-4147-A177-3AD203B41FA5}">
                      <a16:colId xmlns:a16="http://schemas.microsoft.com/office/drawing/2014/main" val="3273533555"/>
                    </a:ext>
                  </a:extLst>
                </a:gridCol>
                <a:gridCol w="941724">
                  <a:extLst>
                    <a:ext uri="{9D8B030D-6E8A-4147-A177-3AD203B41FA5}">
                      <a16:colId xmlns:a16="http://schemas.microsoft.com/office/drawing/2014/main" val="3941039040"/>
                    </a:ext>
                  </a:extLst>
                </a:gridCol>
                <a:gridCol w="5501179">
                  <a:extLst>
                    <a:ext uri="{9D8B030D-6E8A-4147-A177-3AD203B41FA5}">
                      <a16:colId xmlns:a16="http://schemas.microsoft.com/office/drawing/2014/main" val="516976181"/>
                    </a:ext>
                  </a:extLst>
                </a:gridCol>
              </a:tblGrid>
              <a:tr h="84325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bg1"/>
                          </a:solidFill>
                          <a:effectLst/>
                          <a:latin typeface="+mn-lt"/>
                          <a:ea typeface="+mn-ea"/>
                          <a:cs typeface="+mn-cs"/>
                        </a:rPr>
                        <a:t>Glossary of terms and abbreviations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extLst>
                  <a:ext uri="{0D108BD9-81ED-4DB2-BD59-A6C34878D82A}">
                    <a16:rowId xmlns:a16="http://schemas.microsoft.com/office/drawing/2014/main" val="13476212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A&amp;E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Accident and Emergency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rowSpan="23">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Integrated Care Partnership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2638155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Learning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91370320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Condition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LGBT+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Lesbian, Gay, Bisexual, Transgender, The "plus" is inclusive of other groups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91067264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Black and minority ethnic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35717038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CAMHS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MSEDS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Manchester and Salford Eating Disorder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2202821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CBT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Cognitive Behavioural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NEET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Not in Education Employment or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59817664"/>
                  </a:ext>
                </a:extLst>
              </a:tr>
              <a:tr h="236219">
                <a:tc>
                  <a:txBody>
                    <a:bodyPr/>
                    <a:lstStyle/>
                    <a:p>
                      <a:pPr>
                        <a:lnSpc>
                          <a:spcPct val="107000"/>
                        </a:lnSpc>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CEDS</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Community Eating Disorder Service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National Health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67588633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Engagement Recovery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OCD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Obsessive Compulsive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8657558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CMHT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Mental Health Teams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OJC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Orthodox Jewish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73477950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CVS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and Voluntary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PANDA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Paediatric Assessment and Decision 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129739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CYP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Children and Young People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Pervasive Avoidance Withdrawal Syndrome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258805855"/>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ating</a:t>
                      </a:r>
                      <a:r>
                        <a:rPr lang="en-GB" sz="1200" dirty="0">
                          <a:effectLst/>
                          <a:latin typeface="Arial" panose="020B0604020202020204" pitchFamily="34" charset="0"/>
                          <a:ea typeface="Calibri" panose="020F0502020204030204" pitchFamily="34" charset="0"/>
                          <a:cs typeface="Times New Roman" panose="02020603050405020304" pitchFamily="18" charset="0"/>
                        </a:rPr>
                        <a:t>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SALT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Speech and Language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78397936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EDIT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Detection and Intervention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SDQ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Strengths and Difficulties Questionnaire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69114138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Emotionally Friendly Settings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Social, Emotional &amp;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897374340"/>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 Health and Care Plan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Coordinator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42079932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EHWB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 Health and Wellbeing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&amp;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68685787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ENDOS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Eating Disorder Not Otherwise Specified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SIASS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Information, Advice &amp; Support Service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80794792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Educational Psychology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SRFT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Royal Foundation Trust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4315302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EYFS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Years Foundation Stage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VCSE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Voluntary Community &amp; Social Enterprise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938239547"/>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amily</a:t>
                      </a:r>
                      <a:r>
                        <a:rPr lang="en-GB" sz="1200" dirty="0">
                          <a:effectLst/>
                          <a:latin typeface="Arial" panose="020B0604020202020204" pitchFamily="34" charset="0"/>
                          <a:ea typeface="Calibri" panose="020F0502020204030204" pitchFamily="34" charset="0"/>
                          <a:cs typeface="Times New Roman" panose="02020603050405020304" pitchFamily="18" charset="0"/>
                        </a:rPr>
                        <a:t> Nurse Partnership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YJS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Youth Justice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9899383"/>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a:t>
                      </a:r>
                      <a:r>
                        <a:rPr lang="en-GB" sz="1200" dirty="0" err="1">
                          <a:effectLst/>
                          <a:latin typeface="Arial" panose="020B0604020202020204" pitchFamily="34" charset="0"/>
                          <a:ea typeface="Calibri" panose="020F0502020204030204" pitchFamily="34" charset="0"/>
                          <a:cs typeface="Times New Roman" panose="02020603050405020304" pitchFamily="18" charset="0"/>
                        </a:rPr>
                        <a:t>reater</a:t>
                      </a:r>
                      <a:r>
                        <a:rPr lang="en-GB" sz="1200" dirty="0">
                          <a:effectLst/>
                          <a:latin typeface="Arial" panose="020B0604020202020204" pitchFamily="34" charset="0"/>
                          <a:ea typeface="Calibri" panose="020F0502020204030204" pitchFamily="34" charset="0"/>
                          <a:cs typeface="Times New Roman" panose="02020603050405020304" pitchFamily="18" charset="0"/>
                        </a:rPr>
                        <a:t> Manchester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37484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General Practitioner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055018563"/>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a:t>
                      </a:r>
                      <a:r>
                        <a:rPr lang="en-GB" sz="1200" dirty="0" err="1">
                          <a:effectLst/>
                          <a:latin typeface="Arial" panose="020B0604020202020204" pitchFamily="34" charset="0"/>
                          <a:ea typeface="Calibri" panose="020F0502020204030204" pitchFamily="34" charset="0"/>
                          <a:cs typeface="Times New Roman" panose="02020603050405020304" pitchFamily="18" charset="0"/>
                        </a:rPr>
                        <a:t>mproving</a:t>
                      </a:r>
                      <a:r>
                        <a:rPr lang="en-GB" sz="1200" dirty="0">
                          <a:effectLst/>
                          <a:latin typeface="Arial" panose="020B0604020202020204" pitchFamily="34" charset="0"/>
                          <a:ea typeface="Calibri" panose="020F0502020204030204" pitchFamily="34" charset="0"/>
                          <a:cs typeface="Times New Roman" panose="02020603050405020304" pitchFamily="18" charset="0"/>
                        </a:rPr>
                        <a:t> Access to Psychological Therapies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456220"/>
                  </a:ext>
                </a:extLst>
              </a:tr>
            </a:tbl>
          </a:graphicData>
        </a:graphic>
      </p:graphicFrame>
      <p:sp>
        <p:nvSpPr>
          <p:cNvPr id="10" name="Action Button: Go Home 9">
            <a:hlinkClick r:id="rId3" action="ppaction://hlinksldjump" highlightClick="1"/>
            <a:extLst>
              <a:ext uri="{FF2B5EF4-FFF2-40B4-BE49-F238E27FC236}">
                <a16:creationId xmlns:a16="http://schemas.microsoft.com/office/drawing/2014/main" id="{3663D01E-5A8D-49F8-8154-FB57F3CEB5AC}"/>
              </a:ext>
            </a:extLst>
          </p:cNvPr>
          <p:cNvSpPr/>
          <p:nvPr/>
        </p:nvSpPr>
        <p:spPr>
          <a:xfrm>
            <a:off x="10706725" y="357330"/>
            <a:ext cx="571500" cy="468000"/>
          </a:xfrm>
          <a:prstGeom prst="actionButtonHome">
            <a:avLst/>
          </a:prstGeom>
          <a:solidFill>
            <a:srgbClr val="E40D7E"/>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CC0750B2-0095-4E1F-A343-51DD737349D3}"/>
              </a:ext>
            </a:extLst>
          </p:cNvPr>
          <p:cNvSpPr/>
          <p:nvPr/>
        </p:nvSpPr>
        <p:spPr>
          <a:xfrm>
            <a:off x="11389665" y="398274"/>
            <a:ext cx="468000" cy="432000"/>
          </a:xfrm>
          <a:prstGeom prst="actionButtonForwardNext">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0EBB80A1-3193-4E3B-9332-7AB05E9777B1}"/>
              </a:ext>
            </a:extLst>
          </p:cNvPr>
          <p:cNvSpPr/>
          <p:nvPr/>
        </p:nvSpPr>
        <p:spPr>
          <a:xfrm>
            <a:off x="10133008" y="395428"/>
            <a:ext cx="468000" cy="432000"/>
          </a:xfrm>
          <a:prstGeom prst="actionButtonBackPrevious">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549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414564497"/>
              </p:ext>
            </p:extLst>
          </p:nvPr>
        </p:nvGraphicFramePr>
        <p:xfrm>
          <a:off x="100980" y="34926"/>
          <a:ext cx="11961011" cy="6777533"/>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122501">
                  <a:extLst>
                    <a:ext uri="{9D8B030D-6E8A-4147-A177-3AD203B41FA5}">
                      <a16:colId xmlns:a16="http://schemas.microsoft.com/office/drawing/2014/main" val="295642168"/>
                    </a:ext>
                  </a:extLst>
                </a:gridCol>
                <a:gridCol w="2965574">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598204">
                <a:tc gridSpan="4">
                  <a:txBody>
                    <a:bodyPr/>
                    <a:lstStyle/>
                    <a:p>
                      <a:r>
                        <a:rPr lang="en-GB" sz="2400" b="0" dirty="0">
                          <a:solidFill>
                            <a:schemeClr val="bg1"/>
                          </a:solidFill>
                        </a:rPr>
                        <a:t>Depression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62975">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13499">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273845">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Samaritans</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www.samaritans.org</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0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Educational Psychology Service:</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support children with additional needs, to promote learning &amp; inclusion.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EPS@Salford.gov.uk</a:t>
                      </a: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22993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support for children and young people emotional wellbeing &amp; mental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www.youngminds.org.uk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827480"/>
                  </a:ext>
                </a:extLst>
              </a:tr>
              <a:tr h="888669">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Students Against Depression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information and guidance to those affected by low mood and depression.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www.studentsagainstdepression.org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1:1 talking therapy for people (aged 16+)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Referral via GP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rPr>
                        <a:t>sixdegrees@nhs.net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88939"/>
                  </a:ext>
                </a:extLst>
              </a:tr>
              <a:tr h="1322578">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including depression.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1"/>
                        </a:rPr>
                        <a:t>www.gmintegratedcare.org.uk</a:t>
                      </a: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22"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23"/>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107070"/>
                  </a:ext>
                </a:extLst>
              </a:tr>
            </a:tbl>
          </a:graphicData>
        </a:graphic>
      </p:graphicFrame>
      <p:sp>
        <p:nvSpPr>
          <p:cNvPr id="3" name="Slide Number Placeholder 2">
            <a:extLst>
              <a:ext uri="{FF2B5EF4-FFF2-40B4-BE49-F238E27FC236}">
                <a16:creationId xmlns:a16="http://schemas.microsoft.com/office/drawing/2014/main" id="{3D74A36A-B5BD-4CD1-90E3-D7026C0AD09F}"/>
              </a:ext>
            </a:extLst>
          </p:cNvPr>
          <p:cNvSpPr>
            <a:spLocks noGrp="1"/>
          </p:cNvSpPr>
          <p:nvPr>
            <p:ph type="sldNum" sz="quarter" idx="12"/>
          </p:nvPr>
        </p:nvSpPr>
        <p:spPr/>
        <p:txBody>
          <a:bodyPr/>
          <a:lstStyle/>
          <a:p>
            <a:fld id="{5D3D0DFE-D947-4B90-A61E-3CEF8DFD50AE}" type="slidenum">
              <a:rPr lang="en-GB" smtClean="0"/>
              <a:t>16</a:t>
            </a:fld>
            <a:endParaRPr lang="en-GB" dirty="0"/>
          </a:p>
        </p:txBody>
      </p:sp>
      <p:sp>
        <p:nvSpPr>
          <p:cNvPr id="7" name="Action Button: Go Home 6">
            <a:hlinkClick r:id="rId24" action="ppaction://hlinksldjump" highlightClick="1"/>
            <a:extLst>
              <a:ext uri="{FF2B5EF4-FFF2-40B4-BE49-F238E27FC236}">
                <a16:creationId xmlns:a16="http://schemas.microsoft.com/office/drawing/2014/main" id="{D23DFCA7-5E54-4384-8AA0-B7B23587913B}"/>
              </a:ext>
            </a:extLst>
          </p:cNvPr>
          <p:cNvSpPr/>
          <p:nvPr/>
        </p:nvSpPr>
        <p:spPr>
          <a:xfrm>
            <a:off x="10798608" y="129270"/>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6F28288-6EEE-45CF-8215-D688F2B296FC}"/>
              </a:ext>
            </a:extLst>
          </p:cNvPr>
          <p:cNvSpPr/>
          <p:nvPr/>
        </p:nvSpPr>
        <p:spPr>
          <a:xfrm>
            <a:off x="11481548" y="170214"/>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2F09AD6-4396-41F7-B4A6-F2BCCB8395E2}"/>
              </a:ext>
            </a:extLst>
          </p:cNvPr>
          <p:cNvSpPr/>
          <p:nvPr/>
        </p:nvSpPr>
        <p:spPr>
          <a:xfrm>
            <a:off x="10224891" y="167368"/>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a:extLst>
              <a:ext uri="{FF2B5EF4-FFF2-40B4-BE49-F238E27FC236}">
                <a16:creationId xmlns:a16="http://schemas.microsoft.com/office/drawing/2014/main" id="{CD0E7533-3A84-CC61-8965-BE4CBC2A7FC1}"/>
              </a:ext>
            </a:extLst>
          </p:cNvPr>
          <p:cNvGraphicFramePr>
            <a:graphicFrameLocks noGrp="1"/>
          </p:cNvGraphicFramePr>
          <p:nvPr>
            <p:extLst>
              <p:ext uri="{D42A27DB-BD31-4B8C-83A1-F6EECF244321}">
                <p14:modId xmlns:p14="http://schemas.microsoft.com/office/powerpoint/2010/main" val="3430954428"/>
              </p:ext>
            </p:extLst>
          </p:nvPr>
        </p:nvGraphicFramePr>
        <p:xfrm>
          <a:off x="100980" y="6216073"/>
          <a:ext cx="5995020" cy="1191491"/>
        </p:xfrm>
        <a:graphic>
          <a:graphicData uri="http://schemas.openxmlformats.org/drawingml/2006/table">
            <a:tbl>
              <a:tblPr/>
              <a:tblGrid>
                <a:gridCol w="5995020">
                  <a:extLst>
                    <a:ext uri="{9D8B030D-6E8A-4147-A177-3AD203B41FA5}">
                      <a16:colId xmlns:a16="http://schemas.microsoft.com/office/drawing/2014/main" val="3746309027"/>
                    </a:ext>
                  </a:extLst>
                </a:gridCol>
              </a:tblGrid>
              <a:tr h="1191491">
                <a:tc>
                  <a:txBody>
                    <a:bodyPr/>
                    <a:lstStyle/>
                    <a:p>
                      <a:pPr>
                        <a:lnSpc>
                          <a:spcPct val="115000"/>
                        </a:lnSpc>
                        <a:spcAft>
                          <a:spcPts val="0"/>
                        </a:spcAft>
                      </a:pPr>
                      <a:r>
                        <a:rPr lang="en-GB" sz="800" b="1" dirty="0">
                          <a:effectLst/>
                          <a:latin typeface="Arial" panose="020B0604020202020204" pitchFamily="34" charset="0"/>
                          <a:ea typeface="Calibri" panose="020F0502020204030204" pitchFamily="34" charset="0"/>
                          <a:cs typeface="Arial" panose="020B0604020202020204" pitchFamily="34" charset="0"/>
                          <a:hlinkClick r:id="rId25" action="ppaction://hlinksldjump"/>
                        </a:rPr>
                        <a:t>Kooth: </a:t>
                      </a:r>
                      <a:r>
                        <a:rPr lang="en-GB" sz="8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26"/>
                        </a:rPr>
                        <a:t>www.Kooth.com</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dirty="0"/>
                    </a:p>
                  </a:txBody>
                  <a:tcPr>
                    <a:lnL w="28575" cmpd="sng">
                      <a:solidFill>
                        <a:srgbClr val="5CA532"/>
                      </a:solidFill>
                      <a:prstDash val="solid"/>
                    </a:lnL>
                    <a:lnR w="28575" cmpd="sng">
                      <a:solidFill>
                        <a:srgbClr val="5CA532"/>
                      </a:solidFill>
                      <a:prstDash val="solid"/>
                    </a:lnR>
                    <a:lnT w="28575" cmpd="sng">
                      <a:solidFill>
                        <a:srgbClr val="5CA532"/>
                      </a:solidFill>
                      <a:prstDash val="solid"/>
                    </a:lnT>
                    <a:lnB w="28575" cmpd="sng">
                      <a:solidFill>
                        <a:srgbClr val="5CA532"/>
                      </a:solidFill>
                      <a:prstDash val="solid"/>
                    </a:lnB>
                  </a:tcPr>
                </a:tc>
                <a:extLst>
                  <a:ext uri="{0D108BD9-81ED-4DB2-BD59-A6C34878D82A}">
                    <a16:rowId xmlns:a16="http://schemas.microsoft.com/office/drawing/2014/main" val="2614430067"/>
                  </a:ext>
                </a:extLst>
              </a:tr>
            </a:tbl>
          </a:graphicData>
        </a:graphic>
      </p:graphicFrame>
    </p:spTree>
    <p:extLst>
      <p:ext uri="{BB962C8B-B14F-4D97-AF65-F5344CB8AC3E}">
        <p14:creationId xmlns:p14="http://schemas.microsoft.com/office/powerpoint/2010/main" val="109667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641266662"/>
              </p:ext>
            </p:extLst>
          </p:nvPr>
        </p:nvGraphicFramePr>
        <p:xfrm>
          <a:off x="131009" y="68581"/>
          <a:ext cx="11929981" cy="6808021"/>
        </p:xfrm>
        <a:graphic>
          <a:graphicData uri="http://schemas.openxmlformats.org/drawingml/2006/table">
            <a:tbl>
              <a:tblPr firstRow="1" bandRow="1">
                <a:tableStyleId>{5940675A-B579-460E-94D1-54222C63F5DA}</a:tableStyleId>
              </a:tblPr>
              <a:tblGrid>
                <a:gridCol w="2898416">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158628">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614088">
                <a:tc gridSpan="4">
                  <a:txBody>
                    <a:bodyPr/>
                    <a:lstStyle/>
                    <a:p>
                      <a:r>
                        <a:rPr lang="en-GB" sz="2400" b="0" dirty="0">
                          <a:solidFill>
                            <a:schemeClr val="bg1"/>
                          </a:solidFill>
                        </a:rPr>
                        <a:t>Distressed Behaviour</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46122">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06510">
                <a:tc gridSpan="2">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rPr>
                        <a:t>Early Help (Locality Teams)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self-referral / </a:t>
                      </a: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l"/>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Community Paediatric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children's doctors with training and expertise in developmental paediatrics and disability, social &amp; educational paediatrics.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Health, education and social care professionals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206 0276   /    </a:t>
                      </a:r>
                      <a:r>
                        <a:rPr lang="en-GB" sz="1200" b="1" kern="1200" dirty="0">
                          <a:solidFill>
                            <a:schemeClr val="tx1"/>
                          </a:solidFill>
                          <a:effectLst/>
                          <a:latin typeface="Arial" panose="020B0604020202020204" pitchFamily="34" charset="0"/>
                          <a:ea typeface="+mn-ea"/>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Paeds.referrals@srft.nhs.uk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237375">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6" action="ppaction://hlinksldjump"/>
                        </a:rPr>
                        <a:t>Primary Inclusion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support for primary schools with SEMH needs within the classroom.</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Salford primary schools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:0161 921 2653 / </a:t>
                      </a:r>
                      <a:r>
                        <a:rPr lang="en-GB" sz="1200" u="sng" kern="1200" dirty="0">
                          <a:solidFill>
                            <a:schemeClr val="tx1"/>
                          </a:solidFill>
                          <a:effectLst/>
                          <a:latin typeface="Arial" panose="020B0604020202020204" pitchFamily="34" charset="0"/>
                          <a:ea typeface="+mn-ea"/>
                          <a:cs typeface="Arial" panose="020B0604020202020204" pitchFamily="34" charset="0"/>
                          <a:hlinkClick r:id="rId7"/>
                        </a:rPr>
                        <a:t>pitreferrals@salford.gov.uk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&amp; advice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where there are concerns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cmm-tr.Salford-CAMHS@nhs.net</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237375">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endParaRPr lang="en-GB" sz="1200" dirty="0">
                        <a:latin typeface="Arial" panose="020B060402020202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4"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pPr algn="l"/>
                      <a:endParaRPr lang="en-GB" sz="400" dirty="0">
                        <a:latin typeface="Arial" panose="020B060402020202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39528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6"/>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r>
                        <a:rPr lang="en-GB" sz="1200" b="1" kern="800" baseline="0"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Integrated Community Response (ICR): </a:t>
                      </a:r>
                      <a:r>
                        <a:rPr lang="en-US" sz="1200" kern="800" baseline="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kern="800" baseline="0"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Referral and contact details</a:t>
                      </a:r>
                      <a:endParaRPr lang="en-GB" sz="1200" kern="8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kern="8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l"/>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16280244"/>
                  </a:ext>
                </a:extLst>
              </a:tr>
              <a:tr h="9917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r>
                        <a:rPr lang="en-GB" sz="1200" b="1" u="sng" kern="800" baseline="0"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Educational Psychology Service:</a:t>
                      </a:r>
                      <a:r>
                        <a:rPr lang="en-GB" sz="1200" kern="8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kern="800" baseline="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kern="8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kern="8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kern="8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kern="8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kern="800" baseline="0"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rPr>
                        <a:t>EPS@Salford.gov.uk</a:t>
                      </a:r>
                      <a:r>
                        <a:rPr lang="en-GB" sz="1200" kern="800" baseline="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gn="l"/>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8404590"/>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17</a:t>
            </a:fld>
            <a:endParaRPr lang="en-GB" dirty="0"/>
          </a:p>
        </p:txBody>
      </p:sp>
      <p:sp>
        <p:nvSpPr>
          <p:cNvPr id="7" name="Action Button: Go Home 6">
            <a:hlinkClick r:id="rId20"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95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31823059"/>
              </p:ext>
            </p:extLst>
          </p:nvPr>
        </p:nvGraphicFramePr>
        <p:xfrm>
          <a:off x="144000" y="67235"/>
          <a:ext cx="11931905" cy="455407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066574">
                  <a:extLst>
                    <a:ext uri="{9D8B030D-6E8A-4147-A177-3AD203B41FA5}">
                      <a16:colId xmlns:a16="http://schemas.microsoft.com/office/drawing/2014/main" val="3612944406"/>
                    </a:ext>
                  </a:extLst>
                </a:gridCol>
                <a:gridCol w="3068501">
                  <a:extLst>
                    <a:ext uri="{9D8B030D-6E8A-4147-A177-3AD203B41FA5}">
                      <a16:colId xmlns:a16="http://schemas.microsoft.com/office/drawing/2014/main" val="3383070316"/>
                    </a:ext>
                  </a:extLst>
                </a:gridCol>
              </a:tblGrid>
              <a:tr h="644919">
                <a:tc gridSpan="4">
                  <a:txBody>
                    <a:bodyPr/>
                    <a:lstStyle/>
                    <a:p>
                      <a:r>
                        <a:rPr lang="en-GB" sz="2400" b="0" dirty="0">
                          <a:solidFill>
                            <a:schemeClr val="bg1"/>
                          </a:solidFill>
                        </a:rPr>
                        <a:t>Domestic Abuse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endParaRPr lang="en-US" sz="400" dirty="0">
                        <a:effectLst/>
                        <a:latin typeface="Arial" panose="020B0604020202020204" pitchFamily="34" charset="0"/>
                        <a:ea typeface="Calibri" panose="020F0502020204030204" pitchFamily="34" charset="0"/>
                        <a:cs typeface="Arial" panose="020B0604020202020204" pitchFamily="34" charset="0"/>
                        <a:hlinkClick r:id="rId2"/>
                      </a:endParaRPr>
                    </a:p>
                    <a:p>
                      <a:r>
                        <a:rPr lang="en-US" sz="1200" b="1" dirty="0">
                          <a:effectLst/>
                          <a:latin typeface="Arial" panose="020B0604020202020204" pitchFamily="34" charset="0"/>
                          <a:ea typeface="Calibri" panose="020F0502020204030204" pitchFamily="34" charset="0"/>
                          <a:cs typeface="Arial" panose="020B0604020202020204" pitchFamily="34" charset="0"/>
                          <a:hlinkClick r:id="rId2"/>
                        </a:rPr>
                        <a:t>Women's Aid</a:t>
                      </a:r>
                      <a:r>
                        <a:rPr lang="en-US" sz="1200" dirty="0">
                          <a:effectLst/>
                          <a:latin typeface="Arial" panose="020B0604020202020204" pitchFamily="34" charset="0"/>
                          <a:ea typeface="Calibri" panose="020F0502020204030204" pitchFamily="34" charset="0"/>
                          <a:cs typeface="Arial" panose="020B0604020202020204" pitchFamily="34" charset="0"/>
                        </a:rPr>
                        <a:t>: a national charity working to end domestic abuse against women and children. </a:t>
                      </a:r>
                    </a:p>
                    <a:p>
                      <a:r>
                        <a:rPr lang="en-US" sz="1200" dirty="0">
                          <a:effectLst/>
                          <a:latin typeface="Arial" panose="020B0604020202020204" pitchFamily="34" charset="0"/>
                          <a:ea typeface="Calibri" panose="020F0502020204030204" pitchFamily="34" charset="0"/>
                          <a:cs typeface="Arial" panose="020B0604020202020204" pitchFamily="34" charset="0"/>
                          <a:hlinkClick r:id="rId2"/>
                        </a:rPr>
                        <a:t>www.womensaid.org.uk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endParaRPr lang="en-US" sz="4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r>
                        <a:rPr lang="en-US" sz="12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Independent Domestic Abuse Support Service (SIDASS): </a:t>
                      </a:r>
                      <a:r>
                        <a:rPr lang="en-US" sz="1200" i="0" dirty="0">
                          <a:effectLst/>
                          <a:latin typeface="Arial" panose="020B0604020202020204" pitchFamily="34" charset="0"/>
                          <a:ea typeface="Calibri" panose="020F0502020204030204" pitchFamily="34" charset="0"/>
                          <a:cs typeface="Arial" panose="020B0604020202020204" pitchFamily="34" charset="0"/>
                        </a:rPr>
                        <a:t>provides independent advocacy and specialised support to victims living in Salford, providing advice and support on safety planning, crisis work, housing advice, finances, health issues and work with families to improve issues around child protection where domestic abuse is a prevalent factor. </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Self / professional referral</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0161 793 3232</a:t>
                      </a:r>
                    </a:p>
                    <a:p>
                      <a:endParaRPr lang="en-GB" sz="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496396">
                <a:tc>
                  <a: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The Hideout</a:t>
                      </a:r>
                      <a:r>
                        <a:rPr lang="en-US" sz="1200" dirty="0">
                          <a:effectLst/>
                          <a:latin typeface="Arial" panose="020B0604020202020204" pitchFamily="34" charset="0"/>
                          <a:ea typeface="Calibri" panose="020F0502020204030204" pitchFamily="34" charset="0"/>
                          <a:cs typeface="Arial" panose="020B0604020202020204" pitchFamily="34" charset="0"/>
                        </a:rPr>
                        <a:t>: Women's Aid have created the Hideout to help children and young people to understand domestic abuse, and how to take positive action. </a:t>
                      </a:r>
                      <a:r>
                        <a:rPr lang="en-US" sz="1200" dirty="0">
                          <a:effectLst/>
                          <a:latin typeface="Arial" panose="020B0604020202020204" pitchFamily="34" charset="0"/>
                          <a:ea typeface="Calibri" panose="020F0502020204030204" pitchFamily="34" charset="0"/>
                          <a:cs typeface="Arial" panose="020B0604020202020204" pitchFamily="34" charset="0"/>
                          <a:hlinkClick r:id="rId4"/>
                        </a:rPr>
                        <a:t>www.thehideout.org.uk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i="0" dirty="0">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r>
                        <a:rPr lang="en-GB"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TLC - </a:t>
                      </a:r>
                      <a:r>
                        <a:rPr lang="en-US"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Children and Young People Who Use Harm Project</a:t>
                      </a:r>
                      <a:r>
                        <a:rPr lang="en-US" sz="1200" b="1" i="0" dirty="0">
                          <a:effectLst/>
                          <a:latin typeface="Arial" panose="020B0604020202020204" pitchFamily="34" charset="0"/>
                          <a:ea typeface="Calibri" panose="020F0502020204030204" pitchFamily="34" charset="0"/>
                          <a:cs typeface="Arial" panose="020B0604020202020204" pitchFamily="34" charset="0"/>
                        </a:rPr>
                        <a:t>: </a:t>
                      </a:r>
                      <a:r>
                        <a:rPr lang="en-US" sz="1200" i="0" dirty="0">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14-19 years old who have experienced / experiencing domestic abuse and is also using harm to others and/or self.</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via Early help, Social Care, YJS, Operation Encompass, STRIVE</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872 1100 / </a:t>
                      </a:r>
                      <a:r>
                        <a:rPr lang="en-US" sz="1200" i="0" dirty="0">
                          <a:effectLst/>
                          <a:latin typeface="Arial" panose="020B0604020202020204" pitchFamily="34" charset="0"/>
                          <a:ea typeface="Calibri" panose="020F0502020204030204" pitchFamily="34" charset="0"/>
                          <a:cs typeface="Arial" panose="020B0604020202020204" pitchFamily="34" charset="0"/>
                          <a:hlinkClick r:id="rId7"/>
                        </a:rPr>
                        <a:t>bridgingtochange@talklistenchange.org.uk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800" b="1"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600" dirty="0">
                        <a:latin typeface="Arial" panose="020B0604020202020204" pitchFamily="34" charset="0"/>
                        <a:cs typeface="Arial" panose="020B0604020202020204" pitchFamily="34" charset="0"/>
                      </a:endParaRPr>
                    </a:p>
                  </a:txBody>
                  <a:tcPr marL="68580" marR="68580" marT="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614078343"/>
                  </a:ext>
                </a:extLst>
              </a:tr>
              <a:tr h="370840">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38100" cap="flat" cmpd="sng" algn="ctr">
                      <a:solidFill>
                        <a:schemeClr val="bg1"/>
                      </a:solidFill>
                      <a:prstDash val="sysDot"/>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Harbour</a:t>
                      </a:r>
                      <a:r>
                        <a:rPr lang="en-GB" sz="1200" b="1"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latin typeface="Arial" panose="020B0604020202020204" pitchFamily="34" charset="0"/>
                          <a:cs typeface="Arial" panose="020B0604020202020204" pitchFamily="34" charset="0"/>
                        </a:rPr>
                        <a:t>a domestic abuse service for children and young people aged 5 - 18 years who live or go to school in Salford, who have experienced domestic abuse either in their home or in their own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a:t>
                      </a:r>
                      <a:endParaRPr lang="en-GB" sz="1200" i="0" dirty="0">
                        <a:latin typeface="Arial" panose="020B0604020202020204" pitchFamily="34" charset="0"/>
                        <a:cs typeface="Arial" panose="020B0604020202020204" pitchFamily="34" charset="0"/>
                      </a:endParaRPr>
                    </a:p>
                    <a:p>
                      <a:r>
                        <a:rPr lang="en-GB" sz="1200" b="1" i="0" dirty="0">
                          <a:effectLst/>
                          <a:latin typeface="Arial" panose="020B0604020202020204" pitchFamily="34" charset="0"/>
                          <a:ea typeface="Calibri" panose="020F0502020204030204" pitchFamily="34" charset="0"/>
                          <a:cs typeface="Arial" panose="020B0604020202020204" pitchFamily="34" charset="0"/>
                        </a:rPr>
                        <a:t>Contact</a:t>
                      </a:r>
                      <a:r>
                        <a:rPr lang="en-GB" sz="1200"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effectLst/>
                          <a:latin typeface="Arial" panose="020B0604020202020204" pitchFamily="34" charset="0"/>
                          <a:ea typeface="Calibri" panose="020F0502020204030204" pitchFamily="34" charset="0"/>
                          <a:cs typeface="Arial" panose="020B0604020202020204" pitchFamily="34" charset="0"/>
                          <a:hlinkClick r:id="rId10"/>
                        </a:rPr>
                        <a:t>salfordcypteam@tdas.org.uk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6027148"/>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18</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80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746393958"/>
              </p:ext>
            </p:extLst>
          </p:nvPr>
        </p:nvGraphicFramePr>
        <p:xfrm>
          <a:off x="101166" y="0"/>
          <a:ext cx="11989668" cy="6760956"/>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3034210">
                  <a:extLst>
                    <a:ext uri="{9D8B030D-6E8A-4147-A177-3AD203B41FA5}">
                      <a16:colId xmlns:a16="http://schemas.microsoft.com/office/drawing/2014/main" val="1592545950"/>
                    </a:ext>
                  </a:extLst>
                </a:gridCol>
              </a:tblGrid>
              <a:tr h="627567">
                <a:tc gridSpan="4">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720635">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Family Nurse Partnership:</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salford.fnp@nhs.net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698160">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GP’s &amp; Practice Nurses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providing health education and advice.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0"/>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marL="90488" indent="0"/>
                      <a:endParaRPr lang="en-GB" sz="4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endParaRPr>
                    </a:p>
                    <a:p>
                      <a:pPr marL="90488" indent="0"/>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Panda Unit (SRFT):</a:t>
                      </a:r>
                      <a:r>
                        <a:rPr lang="en-GB" sz="1200"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 </a:t>
                      </a:r>
                      <a:r>
                        <a:rPr lang="en-GB" sz="1200" kern="1200" dirty="0">
                          <a:solidFill>
                            <a:schemeClr val="tx1"/>
                          </a:solidFill>
                          <a:effectLst/>
                          <a:latin typeface="Arial" panose="020B0604020202020204" pitchFamily="34" charset="0"/>
                          <a:ea typeface="+mn-ea"/>
                          <a:cs typeface="Arial" panose="020B0604020202020204" pitchFamily="34" charset="0"/>
                        </a:rPr>
                        <a:t> emergency and short stay care for children aged 16 &amp; under.</a:t>
                      </a:r>
                    </a:p>
                    <a:p>
                      <a:pPr marL="90488" indent="0"/>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Accessed via A &amp; 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90488" indent="0"/>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5144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Health Visiting: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includes reviewing the children’s health, development and progress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full list of contacts available in service information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Speech &amp; Language Therapy (SALT)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Therapists will work with families / carers and education staff to provide direct therapy as well as support, advice, training and onward referrals as required.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4"/>
                        </a:rPr>
                        <a:t>www.speakupsalford.nhs.uk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2509/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saltadmin@nca.nhs.uk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SIASS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692075705"/>
                  </a:ext>
                </a:extLst>
              </a:tr>
              <a:tr h="641730">
                <a:tc>
                  <a:txBody>
                    <a:bodyPr/>
                    <a:lstStyle/>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who have at least one child under 5 </a:t>
                      </a: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early years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597123264"/>
                  </a:ext>
                </a:extLst>
              </a:tr>
              <a:tr h="671700">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Portage Service</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2"/>
                        </a:rPr>
                        <a:t>Childrens Portal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6790622"/>
                  </a:ext>
                </a:extLst>
              </a:tr>
            </a:tbl>
          </a:graphicData>
        </a:graphic>
      </p:graphicFrame>
      <p:sp>
        <p:nvSpPr>
          <p:cNvPr id="3" name="Slide Number Placeholder 2">
            <a:extLst>
              <a:ext uri="{FF2B5EF4-FFF2-40B4-BE49-F238E27FC236}">
                <a16:creationId xmlns:a16="http://schemas.microsoft.com/office/drawing/2014/main" id="{C3D47247-9905-498D-8B92-C3B3EEB4A673}"/>
              </a:ext>
            </a:extLst>
          </p:cNvPr>
          <p:cNvSpPr>
            <a:spLocks noGrp="1"/>
          </p:cNvSpPr>
          <p:nvPr>
            <p:ph type="sldNum" sz="quarter" idx="12"/>
          </p:nvPr>
        </p:nvSpPr>
        <p:spPr/>
        <p:txBody>
          <a:bodyPr/>
          <a:lstStyle/>
          <a:p>
            <a:fld id="{5D3D0DFE-D947-4B90-A61E-3CEF8DFD50AE}" type="slidenum">
              <a:rPr lang="en-GB" smtClean="0"/>
              <a:t>19</a:t>
            </a:fld>
            <a:endParaRPr lang="en-GB" dirty="0"/>
          </a:p>
        </p:txBody>
      </p:sp>
      <p:sp>
        <p:nvSpPr>
          <p:cNvPr id="7" name="Action Button: Go Home 6">
            <a:hlinkClick r:id="rId23" action="ppaction://hlinksldjump" highlightClick="1"/>
            <a:extLst>
              <a:ext uri="{FF2B5EF4-FFF2-40B4-BE49-F238E27FC236}">
                <a16:creationId xmlns:a16="http://schemas.microsoft.com/office/drawing/2014/main" id="{ED738BED-DE9F-4014-8249-EBB9E5A8875F}"/>
              </a:ext>
            </a:extLst>
          </p:cNvPr>
          <p:cNvSpPr/>
          <p:nvPr/>
        </p:nvSpPr>
        <p:spPr>
          <a:xfrm>
            <a:off x="10782300" y="1059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5F5552D-3639-40A1-92E0-F20B66A4C009}"/>
              </a:ext>
            </a:extLst>
          </p:cNvPr>
          <p:cNvSpPr/>
          <p:nvPr/>
        </p:nvSpPr>
        <p:spPr>
          <a:xfrm>
            <a:off x="11465240" y="1697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EB945515-1834-4191-B2D9-6ED8A40654CD}"/>
              </a:ext>
            </a:extLst>
          </p:cNvPr>
          <p:cNvSpPr/>
          <p:nvPr/>
        </p:nvSpPr>
        <p:spPr>
          <a:xfrm>
            <a:off x="10208583" y="16695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ction Button: Go Forward or Next 3">
            <a:hlinkClick r:id="" action="ppaction://hlinkshowjump?jump=nextslide" highlightClick="1"/>
            <a:extLst>
              <a:ext uri="{FF2B5EF4-FFF2-40B4-BE49-F238E27FC236}">
                <a16:creationId xmlns:a16="http://schemas.microsoft.com/office/drawing/2014/main" id="{877B6922-6208-D6CF-7E88-02F06D62D12C}"/>
              </a:ext>
            </a:extLst>
          </p:cNvPr>
          <p:cNvSpPr/>
          <p:nvPr/>
        </p:nvSpPr>
        <p:spPr>
          <a:xfrm>
            <a:off x="11508679" y="6067214"/>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A27C7834-B99B-83C5-8346-C3BDDD0D8373}"/>
              </a:ext>
            </a:extLst>
          </p:cNvPr>
          <p:cNvSpPr txBox="1"/>
          <p:nvPr/>
        </p:nvSpPr>
        <p:spPr>
          <a:xfrm>
            <a:off x="9359303" y="5748245"/>
            <a:ext cx="2845993" cy="369332"/>
          </a:xfrm>
          <a:prstGeom prst="rect">
            <a:avLst/>
          </a:prstGeom>
          <a:noFill/>
        </p:spPr>
        <p:txBody>
          <a:bodyPr wrap="square" rtlCol="0">
            <a:spAutoFit/>
          </a:bodyPr>
          <a:lstStyle/>
          <a:p>
            <a:r>
              <a:rPr lang="en-GB" i="1" dirty="0"/>
              <a:t>Early Years services cont.</a:t>
            </a:r>
          </a:p>
        </p:txBody>
      </p:sp>
    </p:spTree>
    <p:extLst>
      <p:ext uri="{BB962C8B-B14F-4D97-AF65-F5344CB8AC3E}">
        <p14:creationId xmlns:p14="http://schemas.microsoft.com/office/powerpoint/2010/main" val="119729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8">
            <a:extLst>
              <a:ext uri="{FF2B5EF4-FFF2-40B4-BE49-F238E27FC236}">
                <a16:creationId xmlns:a16="http://schemas.microsoft.com/office/drawing/2014/main" id="{B090CB79-3325-416B-8B97-9487DD0AEAAA}"/>
              </a:ext>
            </a:extLst>
          </p:cNvPr>
          <p:cNvSpPr>
            <a:spLocks noChangeArrowheads="1"/>
          </p:cNvSpPr>
          <p:nvPr/>
        </p:nvSpPr>
        <p:spPr bwMode="auto">
          <a:xfrm>
            <a:off x="205740" y="257175"/>
            <a:ext cx="11780520" cy="6343650"/>
          </a:xfrm>
          <a:prstGeom prst="flowChartAlternateProcess">
            <a:avLst/>
          </a:prstGeom>
          <a:solidFill>
            <a:schemeClr val="bg1"/>
          </a:solidFill>
          <a:ln w="69850" cap="sq" cmpd="sng">
            <a:solidFill>
              <a:srgbClr val="85124A"/>
            </a:solidFill>
            <a:prstDash val="solid"/>
            <a:miter lim="800000"/>
            <a:headEnd/>
            <a:tailEnd/>
          </a:ln>
        </p:spPr>
        <p:txBody>
          <a:bodyPr rot="0" vert="horz" wrap="square" lIns="91440" tIns="45720" rIns="91440" bIns="45720" anchor="t" anchorCtr="0" upright="1">
            <a:noAutofit/>
          </a:bodyPr>
          <a:lstStyle/>
          <a:p>
            <a:pPr>
              <a:spcBef>
                <a:spcPts val="200"/>
              </a:spcBef>
              <a:spcAft>
                <a:spcPts val="20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Worried about a child</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200"/>
              </a:spcBef>
              <a:spcAft>
                <a:spcPts val="200"/>
              </a:spcAft>
            </a:pPr>
            <a:r>
              <a:rPr lang="en-GB" sz="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are worried about the welfare or safety of a child it is very important that you contact us. </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alford City Council and partners have a multi-agency hub called the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Bridge Partnership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screens all contacts concerning the welfare or safety of a child to children's services.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Bridge can be contacted by telephone on </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0161 603 4500 from 8.30am to 4.30pm. If you need to speak to somebody about your concern out of hours, please call the Emergency Duty Team on 0161 794 8888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alternatively you can complete an</a:t>
            </a:r>
            <a:r>
              <a:rPr lang="en-GB" sz="1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4"/>
              </a:rPr>
              <a:t>online referral form</a:t>
            </a:r>
            <a:endPar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u="none" strike="noStrike"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worried about a young person in emotional distress and think they need urgent help but are not sure which service is best placed to help, you can also get advice from: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CAMHS – 0161 518 5400 (Mon – Fri, 9.00am – 5.00pm)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587750" indent="-3587750"/>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to do in an emergency: </a:t>
            </a:r>
            <a:r>
              <a:rPr lang="en-GB" sz="1800" b="1" dirty="0">
                <a:solidFill>
                  <a:srgbClr val="85124A"/>
                </a:solidFill>
                <a:effectLst/>
                <a:latin typeface="Arial" panose="020B0604020202020204" pitchFamily="34" charset="0"/>
                <a:ea typeface="Calibri" panose="020F0502020204030204" pitchFamily="34" charset="0"/>
                <a:cs typeface="Arial" panose="020B0604020202020204" pitchFamily="34" charset="0"/>
              </a:rPr>
              <a:t>In emergency situations the young person must attend the nearest 24 hour A&amp;E unit or call 999</a:t>
            </a:r>
            <a:endParaRPr lang="en-GB" sz="1100" b="1" dirty="0">
              <a:solidFill>
                <a:srgbClr val="85124A"/>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Following admittance into A&amp;E:</a:t>
            </a:r>
          </a:p>
          <a:p>
            <a:pPr algn="just"/>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mental health professional will assess the young person following a medical assessment by A&amp;E staff</a:t>
            </a:r>
          </a:p>
          <a:p>
            <a:pPr marL="285750" lvl="0" indent="-285750" algn="just">
              <a:buFont typeface="Wingdings" panose="05000000000000000000" pitchFamily="2" charset="2"/>
              <a:buChar char="§"/>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Depending on which A&amp;E they attend and on their age, the young person will be initially assessed by either a professional from the All Age Mental Health Liaison team (which supports young people and adults) or CAMHS (Child &amp; Adolescent Mental Health Service) or Adult Mental Health Team</a:t>
            </a:r>
          </a:p>
          <a:p>
            <a:pPr marL="171450" lvl="0" indent="-171450" algn="just">
              <a:buFont typeface="Wingdings" panose="05000000000000000000" pitchFamily="2" charset="2"/>
              <a:buChar char="§"/>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62865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the young person needs ongoing mental health input, a referral to the appropriate team will be made by the assessing professional</a:t>
            </a:r>
          </a:p>
          <a:p>
            <a:pPr marL="285750" lvl="0" indent="-285750" algn="just">
              <a:buFont typeface="Wingdings" panose="05000000000000000000" pitchFamily="2" charset="2"/>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lvl="1" algn="just"/>
            <a:r>
              <a:rPr lang="en-US" sz="1400" dirty="0">
                <a:latin typeface="Arial" panose="020B0604020202020204" pitchFamily="34" charset="0"/>
                <a:ea typeface="Calibri" panose="020F0502020204030204" pitchFamily="34" charset="0"/>
                <a:cs typeface="Arial" panose="020B0604020202020204" pitchFamily="34" charset="0"/>
              </a:rPr>
              <a:t>	NHS 111 - if you're worried about an urgent medical concern, you can call 111 to speak to  a fully trained adviser</a:t>
            </a:r>
          </a:p>
          <a:p>
            <a:pPr algn="ct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5">
            <a:extLst>
              <a:ext uri="{FF2B5EF4-FFF2-40B4-BE49-F238E27FC236}">
                <a16:creationId xmlns:a16="http://schemas.microsoft.com/office/drawing/2014/main" id="{C48D7CA2-C294-4F3B-BBD4-5278B27BB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37" y="5672414"/>
            <a:ext cx="841375" cy="3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2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EB866C-16A0-4215-B002-2F0F6DD5E464}"/>
              </a:ext>
            </a:extLst>
          </p:cNvPr>
          <p:cNvSpPr>
            <a:spLocks noGrp="1"/>
          </p:cNvSpPr>
          <p:nvPr>
            <p:ph type="sldNum" sz="quarter" idx="12"/>
          </p:nvPr>
        </p:nvSpPr>
        <p:spPr/>
        <p:txBody>
          <a:bodyPr/>
          <a:lstStyle/>
          <a:p>
            <a:fld id="{5D3D0DFE-D947-4B90-A61E-3CEF8DFD50AE}" type="slidenum">
              <a:rPr lang="en-GB" smtClean="0"/>
              <a:t>20</a:t>
            </a:fld>
            <a:endParaRPr lang="en-GB" dirty="0"/>
          </a:p>
        </p:txBody>
      </p:sp>
      <p:graphicFrame>
        <p:nvGraphicFramePr>
          <p:cNvPr id="5" name="Table 2">
            <a:extLst>
              <a:ext uri="{FF2B5EF4-FFF2-40B4-BE49-F238E27FC236}">
                <a16:creationId xmlns:a16="http://schemas.microsoft.com/office/drawing/2014/main" id="{C47D1749-08B4-4BDD-80E3-019111B12AC6}"/>
              </a:ext>
            </a:extLst>
          </p:cNvPr>
          <p:cNvGraphicFramePr>
            <a:graphicFrameLocks noGrp="1"/>
          </p:cNvGraphicFramePr>
          <p:nvPr>
            <p:extLst>
              <p:ext uri="{D42A27DB-BD31-4B8C-83A1-F6EECF244321}">
                <p14:modId xmlns:p14="http://schemas.microsoft.com/office/powerpoint/2010/main" val="2441615850"/>
              </p:ext>
            </p:extLst>
          </p:nvPr>
        </p:nvGraphicFramePr>
        <p:xfrm>
          <a:off x="101166" y="146984"/>
          <a:ext cx="11989668" cy="4014812"/>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3034210">
                  <a:extLst>
                    <a:ext uri="{9D8B030D-6E8A-4147-A177-3AD203B41FA5}">
                      <a16:colId xmlns:a16="http://schemas.microsoft.com/office/drawing/2014/main" val="1592545950"/>
                    </a:ext>
                  </a:extLst>
                </a:gridCol>
              </a:tblGrid>
              <a:tr h="493096">
                <a:tc gridSpan="4">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dirty="0">
                          <a:effectLst/>
                          <a:latin typeface="Calibri" panose="020F0502020204030204" pitchFamily="34" charset="0"/>
                          <a:cs typeface="Times New Roman" panose="02020603050405020304" pitchFamily="18" charset="0"/>
                        </a:rPr>
                        <a:t>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Foyer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7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926836">
                <a:tc gridSpan="4">
                  <a:txBody>
                    <a:bodyPr/>
                    <a:lstStyle/>
                    <a:p>
                      <a:pP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Strengthening Families : </a:t>
                      </a:r>
                      <a:r>
                        <a:rPr lang="en-GB" sz="11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a:t>
                      </a:r>
                      <a:r>
                        <a:rPr lang="en-GB" sz="1100" b="0" u="none" kern="1200" dirty="0">
                          <a:solidFill>
                            <a:schemeClr val="tx1"/>
                          </a:solidFill>
                          <a:effectLst/>
                          <a:latin typeface="Arial" panose="020B0604020202020204" pitchFamily="34" charset="0"/>
                          <a:ea typeface="+mn-ea"/>
                          <a:cs typeface="Arial" panose="020B0604020202020204" pitchFamily="34" charset="0"/>
                        </a:rPr>
                        <a:t>: </a:t>
                      </a:r>
                      <a:r>
                        <a:rPr lang="en-GB" sz="1100" kern="1200" dirty="0">
                          <a:solidFill>
                            <a:schemeClr val="tx1"/>
                          </a:solidFill>
                          <a:effectLst/>
                          <a:latin typeface="+mn-lt"/>
                          <a:ea typeface="+mn-ea"/>
                          <a:cs typeface="+mn-cs"/>
                          <a:hlinkClick r:id="rId5"/>
                        </a:rPr>
                        <a:t>Strengtheningfamilies@salford.gov.uk</a:t>
                      </a:r>
                      <a:r>
                        <a:rPr lang="en-GB" sz="1100" kern="1200" dirty="0">
                          <a:solidFill>
                            <a:schemeClr val="tx1"/>
                          </a:solidFill>
                          <a:effectLst/>
                          <a:latin typeface="+mn-lt"/>
                          <a:ea typeface="+mn-ea"/>
                          <a:cs typeface="+mn-cs"/>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3130935994"/>
                  </a:ext>
                </a:extLst>
              </a:tr>
              <a:tr h="926836">
                <a:tc gridSpan="3">
                  <a:txBody>
                    <a:bodyPr/>
                    <a:lstStyle/>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Family Hubs/Partnership/Early Help </a:t>
                      </a: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 </a:t>
                      </a:r>
                      <a:r>
                        <a:rPr lang="en-GB" sz="1200" dirty="0">
                          <a:hlinkClick r:id="rId7"/>
                        </a:rPr>
                        <a:t>Family </a:t>
                      </a:r>
                      <a:r>
                        <a:rPr lang="en-GB" sz="1200" dirty="0" err="1">
                          <a:hlinkClick r:id="rId7"/>
                        </a:rPr>
                        <a:t>Hubs•Salford</a:t>
                      </a:r>
                      <a:r>
                        <a:rPr lang="en-GB" sz="1200" dirty="0">
                          <a:hlinkClick r:id="rId7"/>
                        </a:rPr>
                        <a:t> City Council</a:t>
                      </a:r>
                      <a:endParaRPr lang="en-GB" sz="1200" b="1" kern="1200" dirty="0">
                        <a:solidFill>
                          <a:schemeClr val="tx1"/>
                        </a:solidFill>
                        <a:effectLst/>
                        <a:latin typeface="+mn-lt"/>
                        <a:ea typeface="+mn-ea"/>
                        <a:cs typeface="+mn-cs"/>
                      </a:endParaRPr>
                    </a:p>
                    <a:p>
                      <a:pPr>
                        <a:lnSpc>
                          <a:spcPct val="115000"/>
                        </a:lnSpc>
                        <a:spcAft>
                          <a:spcPts val="0"/>
                        </a:spcAft>
                      </a:pPr>
                      <a:endParaRPr lang="en-GB" sz="11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endParaRPr lang="en-GB" dirty="0"/>
                    </a:p>
                  </a:txBody>
                  <a:tcPr marL="68580" marR="68580" marT="36000" marB="36000">
                    <a:lnL w="28575" cap="flat" cmpd="sng" algn="ctr">
                      <a:solidFill>
                        <a:srgbClr val="BC5B17"/>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85709884"/>
                  </a:ext>
                </a:extLst>
              </a:tr>
            </a:tbl>
          </a:graphicData>
        </a:graphic>
      </p:graphicFrame>
      <p:sp>
        <p:nvSpPr>
          <p:cNvPr id="6" name="Action Button: Go Home 5">
            <a:hlinkClick r:id="rId8" action="ppaction://hlinksldjump"/>
            <a:extLst>
              <a:ext uri="{FF2B5EF4-FFF2-40B4-BE49-F238E27FC236}">
                <a16:creationId xmlns:a16="http://schemas.microsoft.com/office/drawing/2014/main" id="{1D31546C-B8C3-42EF-97D8-99FBFC003A2B}"/>
              </a:ext>
            </a:extLst>
          </p:cNvPr>
          <p:cNvSpPr/>
          <p:nvPr/>
        </p:nvSpPr>
        <p:spPr>
          <a:xfrm>
            <a:off x="10422592" y="16979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D32944-7683-42BF-AA6F-E9BA77DF520F}"/>
              </a:ext>
            </a:extLst>
          </p:cNvPr>
          <p:cNvSpPr/>
          <p:nvPr/>
        </p:nvSpPr>
        <p:spPr>
          <a:xfrm>
            <a:off x="11119800" y="2669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D9A262-D559-42EE-89FC-A3445B37ED36}"/>
              </a:ext>
            </a:extLst>
          </p:cNvPr>
          <p:cNvSpPr/>
          <p:nvPr/>
        </p:nvSpPr>
        <p:spPr>
          <a:xfrm>
            <a:off x="9761350" y="26699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419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870033203"/>
              </p:ext>
            </p:extLst>
          </p:nvPr>
        </p:nvGraphicFramePr>
        <p:xfrm>
          <a:off x="131011" y="52291"/>
          <a:ext cx="11929978" cy="6752065"/>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Eating Disorders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Anorexia &amp; Bulimia Care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on-going care, emotional support and  guidance for anyone affected by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03000 11 12 13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www.anorexiabulimiacare.org.uk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rPr>
                        <a:t>MFT Community Eating Disorder Service (CEDS):</a:t>
                      </a:r>
                      <a:r>
                        <a:rPr lang="en-GB" sz="1200" kern="1200" dirty="0">
                          <a:solidFill>
                            <a:schemeClr val="tx1"/>
                          </a:solidFill>
                          <a:effectLst/>
                          <a:latin typeface="Arial" panose="020B0604020202020204" pitchFamily="34" charset="0"/>
                          <a:ea typeface="+mn-ea"/>
                          <a:cs typeface="Arial" panose="020B0604020202020204" pitchFamily="34" charset="0"/>
                        </a:rPr>
                        <a:t> provides community support to children and young people up to the age of 18 with a suspected or diagnosed eating disorder including early intervention.</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701 0447 /  </a:t>
                      </a: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MSEDS@mft.nhs.uk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rPr>
                        <a:t>Galaxy House:</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in-patient unit for children up to 13 yrs, and young people up to 18 with eating disorders (ED) and pervasive avoidance withdrawal syndrome (PAWS)</a:t>
                      </a:r>
                    </a:p>
                    <a:p>
                      <a:r>
                        <a:rPr lang="en-GB" sz="1200" b="1" kern="1200" dirty="0">
                          <a:solidFill>
                            <a:schemeClr val="tx1"/>
                          </a:solidFill>
                          <a:effectLst/>
                          <a:latin typeface="Arial" panose="020B0604020202020204" pitchFamily="34" charset="0"/>
                          <a:ea typeface="+mn-ea"/>
                          <a:cs typeface="Arial" panose="020B0604020202020204" pitchFamily="34" charset="0"/>
                        </a:rPr>
                        <a:t>Referral: </a:t>
                      </a:r>
                      <a:r>
                        <a:rPr lang="en-GB"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rPr>
                        <a:t>0161 701 5197</a:t>
                      </a:r>
                    </a:p>
                    <a:p>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1159098">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Beat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on anorexia, bulimia and other kinds of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Youthline: 0808 801 0711 (under 18s)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801 0677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www.beateatingdisorders.org.uk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Junction 17</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service for young people aged 13-17 who require assessment/treatment for a range of complex mental health difficulties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0161 773 9121</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0"/>
                        </a:rPr>
                        <a:t>Eating Disorders</a:t>
                      </a:r>
                      <a:r>
                        <a:rPr lang="en-GB" sz="1200" b="1" u="sng"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rPr>
                        <a:t>p</a:t>
                      </a:r>
                      <a:r>
                        <a:rPr lang="en-GB" sz="1200" kern="1200" dirty="0">
                          <a:solidFill>
                            <a:schemeClr val="tx1"/>
                          </a:solidFill>
                          <a:effectLst/>
                          <a:latin typeface="Arial" panose="020B0604020202020204" pitchFamily="34" charset="0"/>
                          <a:ea typeface="+mn-ea"/>
                          <a:cs typeface="Arial" panose="020B0604020202020204" pitchFamily="34" charset="0"/>
                        </a:rPr>
                        <a:t>rovides advice and information on compulsive eating, anorexia, bulimia and weight problems.</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www.eating-disorders.org.uk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cmm-tr.Salford-CAMHS@nhs.net</a:t>
                      </a:r>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132850756"/>
                  </a:ext>
                </a:extLst>
              </a:tr>
              <a:tr h="370840">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370840">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7"/>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75266586"/>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21</a:t>
            </a:fld>
            <a:endParaRPr lang="en-GB" dirty="0"/>
          </a:p>
        </p:txBody>
      </p:sp>
      <p:sp>
        <p:nvSpPr>
          <p:cNvPr id="7" name="Action Button: Go Home 6">
            <a:hlinkClick r:id="rId18" action="ppaction://hlinksldjump" highlightClick="1"/>
            <a:extLst>
              <a:ext uri="{FF2B5EF4-FFF2-40B4-BE49-F238E27FC236}">
                <a16:creationId xmlns:a16="http://schemas.microsoft.com/office/drawing/2014/main" id="{067FBCF7-D03A-4841-B051-FC88D3F0EAB1}"/>
              </a:ext>
            </a:extLst>
          </p:cNvPr>
          <p:cNvSpPr/>
          <p:nvPr/>
        </p:nvSpPr>
        <p:spPr>
          <a:xfrm>
            <a:off x="10782300" y="12150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180913"/>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17806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155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142219236"/>
              </p:ext>
            </p:extLst>
          </p:nvPr>
        </p:nvGraphicFramePr>
        <p:xfrm>
          <a:off x="114703" y="220132"/>
          <a:ext cx="11929978" cy="599657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Edge of Care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3"/>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5"/>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4756742"/>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00000"/>
                        </a:lnSpc>
                      </a:pPr>
                      <a:endParaRPr lang="en-US" sz="4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9"/>
                        </a:rPr>
                        <a:t>ComplexSafeguardingTeam@salfordcitycouncil.onmicrosoft.com</a:t>
                      </a:r>
                      <a:endParaRPr lang="en-GB" sz="1400" b="1" dirty="0">
                        <a:latin typeface="Arial" panose="020B0604020202020204" pitchFamily="34" charset="0"/>
                        <a:cs typeface="Arial" panose="020B0604020202020204" pitchFamily="34" charset="0"/>
                      </a:endParaRPr>
                    </a:p>
                    <a:p>
                      <a:pPr>
                        <a:lnSpc>
                          <a:spcPct val="100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89388693"/>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0"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425245044"/>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22</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067FBCF7-D03A-4841-B051-FC88D3F0EA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029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89123513"/>
              </p:ext>
            </p:extLst>
          </p:nvPr>
        </p:nvGraphicFramePr>
        <p:xfrm>
          <a:off x="266700" y="131305"/>
          <a:ext cx="11875380" cy="4686106"/>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US" sz="2400" b="0" u="none" dirty="0">
                          <a:solidFill>
                            <a:schemeClr val="bg1"/>
                          </a:solidFill>
                          <a:effectLst/>
                          <a:latin typeface="Arial" panose="020B0604020202020204" pitchFamily="34" charset="0"/>
                          <a:cs typeface="Arial" panose="020B0604020202020204" pitchFamily="34" charset="0"/>
                        </a:rPr>
                        <a:t>E</a:t>
                      </a:r>
                      <a:r>
                        <a:rPr lang="en-GB" sz="2400" b="0" u="none" dirty="0">
                          <a:solidFill>
                            <a:schemeClr val="bg1"/>
                          </a:solidFill>
                          <a:effectLst/>
                          <a:latin typeface="Arial" panose="020B0604020202020204" pitchFamily="34" charset="0"/>
                          <a:cs typeface="Arial" panose="020B0604020202020204" pitchFamily="34" charset="0"/>
                        </a:rPr>
                        <a:t>xclusions &amp; Alternative Provision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41146">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Education Inclusion</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provide help, advice, training, guidance and support to those </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children, young people and their families who are experiencing</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 related difficulties especially around regular attendance at school.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&amp; Contact: </a:t>
                      </a:r>
                      <a:r>
                        <a:rPr lang="en-US" sz="1200" dirty="0">
                          <a:effectLst/>
                          <a:latin typeface="Arial" panose="020B0604020202020204" pitchFamily="34" charset="0"/>
                          <a:ea typeface="Calibri" panose="020F0502020204030204" pitchFamily="34" charset="0"/>
                          <a:cs typeface="Arial" panose="020B0604020202020204" pitchFamily="34" charset="0"/>
                        </a:rPr>
                        <a:t>please service information for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45720" marR="72000" marT="72000" marB="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0">
                <a:tc rowSpan="2" gridSpan="2">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1020001">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endParaRPr lang="en-GB" dirty="0"/>
                    </a:p>
                  </a:txBody>
                  <a:tcPr marL="45720" marR="72000" marT="72000" marB="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512892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4421877"/>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3180092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23</a:t>
            </a:fld>
            <a:endParaRPr lang="en-GB" dirty="0"/>
          </a:p>
        </p:txBody>
      </p:sp>
      <p:sp>
        <p:nvSpPr>
          <p:cNvPr id="9" name="Action Button: Go Home 8">
            <a:hlinkClick r:id="rId6"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534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79885174"/>
              </p:ext>
            </p:extLst>
          </p:nvPr>
        </p:nvGraphicFramePr>
        <p:xfrm>
          <a:off x="245806" y="84794"/>
          <a:ext cx="11818058" cy="6454121"/>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3231715">
                  <a:extLst>
                    <a:ext uri="{9D8B030D-6E8A-4147-A177-3AD203B41FA5}">
                      <a16:colId xmlns:a16="http://schemas.microsoft.com/office/drawing/2014/main" val="2853563015"/>
                    </a:ext>
                  </a:extLst>
                </a:gridCol>
                <a:gridCol w="3067301">
                  <a:extLst>
                    <a:ext uri="{9D8B030D-6E8A-4147-A177-3AD203B41FA5}">
                      <a16:colId xmlns:a16="http://schemas.microsoft.com/office/drawing/2014/main" val="3127693499"/>
                    </a:ext>
                  </a:extLst>
                </a:gridCol>
              </a:tblGrid>
              <a:tr h="613769">
                <a:tc gridSpan="4">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26704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8138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Adoption UK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non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those parenting or supporting children who cannot live with their birth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www.adoptionuk.org</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Community Paediatric Team</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specialist children's doctors with training and expertise in developmental paediatrics and disability, social and educational paediatrics.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Paeds.referrals@srft.nhs.uk</a:t>
                      </a: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40511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Adoption Counts: </a:t>
                      </a:r>
                      <a:r>
                        <a:rPr lang="en-US" sz="1400" b="0" dirty="0">
                          <a:effectLst/>
                          <a:latin typeface="Arial" panose="020B0604020202020204" pitchFamily="34" charset="0"/>
                          <a:ea typeface="Calibri" panose="020F0502020204030204" pitchFamily="34" charset="0"/>
                          <a:cs typeface="Arial" panose="020B0604020202020204" pitchFamily="34" charset="0"/>
                        </a:rPr>
                        <a:t>a collaborative adoption agency, bringing the professional expertise from across GM. </a:t>
                      </a:r>
                      <a:r>
                        <a:rPr lang="en-GB" sz="1400" dirty="0">
                          <a:effectLst/>
                          <a:latin typeface="Arial" panose="020B0604020202020204" pitchFamily="34" charset="0"/>
                          <a:ea typeface="Calibri" panose="020F0502020204030204" pitchFamily="34" charset="0"/>
                          <a:cs typeface="Arial" panose="020B0604020202020204" pitchFamily="34" charset="0"/>
                          <a:hlinkClick r:id="rId7"/>
                        </a:rPr>
                        <a:t>www.adoptioncounts.org.uk</a:t>
                      </a:r>
                      <a:endParaRPr lang="en-GB" sz="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70838087"/>
                  </a:ext>
                </a:extLst>
              </a:tr>
              <a:tr h="902439">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The Fostering Network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to prospective / approved foster carers and those who support them.</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www.thefosteringnetwork.org.uk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Salford CAMHS for Cared for Children (</a:t>
                      </a:r>
                      <a:r>
                        <a:rPr lang="en-GB" sz="1200" b="1" u="sng" dirty="0" err="1">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Starlac</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 accessible and responsive CAMH service to Looked After Children and young people, their families and carers.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SCC Social Workers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0161 779 7832</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p>
                  </a:txBody>
                  <a:tcPr marL="68580" marR="6858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row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11"/>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948923333"/>
                  </a:ext>
                </a:extLst>
              </a:tr>
              <a:tr h="0">
                <a:tc row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3"/>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419296">
                <a:tc vMerge="1">
                  <a:txBody>
                    <a:bodyPr/>
                    <a:lstStyle/>
                    <a:p>
                      <a:endParaRPr lang="en-GB"/>
                    </a:p>
                  </a:txBody>
                  <a:tcPr/>
                </a:tc>
                <a:tc rowSpan="2" gridSpan="2">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I-Start (Stronger and resilient together):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emotional health &amp; well-being screening service for children and young people aged 5-18 years and who are newly care for.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SDQ analysis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Amanda.mcleod@salford.gov.uk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439303">
                <a:tc vMerge="1">
                  <a:txBody>
                    <a:bodyPr/>
                    <a:lstStyle/>
                    <a:p>
                      <a:endParaRPr lang="en-GB"/>
                    </a:p>
                  </a:txBody>
                  <a:tcPr/>
                </a:tc>
                <a:tc gridSpan="2"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373800984"/>
                  </a:ext>
                </a:extLst>
              </a:tr>
              <a:tr h="927639">
                <a:tc gridSpan="3">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Virtual School</a:t>
                      </a:r>
                      <a:r>
                        <a:rPr lang="en-US" sz="1200"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n-US" sz="1200" dirty="0">
                          <a:effectLst/>
                          <a:latin typeface="Arial" panose="020B0604020202020204" pitchFamily="34" charset="0"/>
                          <a:ea typeface="Calibri" panose="020F0502020204030204" pitchFamily="34" charset="0"/>
                          <a:cs typeface="Arial" panose="020B0604020202020204" pitchFamily="34" charset="0"/>
                        </a:rPr>
                        <a:t>statutory service providing advice, training, guidance, support and challenge to schools, social care teams and other professionals relating to the education of Looked After Children.</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hlinkClick r:id="rId17"/>
                        </a:rPr>
                        <a:t>virtualschoolteam@salford.gov.uk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975551">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Salford Children’s Right Service</a:t>
                      </a:r>
                      <a:r>
                        <a:rPr lang="en-GB" sz="1200" b="1" i="0" u="none" dirty="0">
                          <a:effectLst/>
                          <a:latin typeface="Arial" panose="020B0604020202020204" pitchFamily="34" charset="0"/>
                          <a:ea typeface="Calibri" panose="020F0502020204030204" pitchFamily="34" charset="0"/>
                          <a:cs typeface="Arial" panose="020B0604020202020204" pitchFamily="34" charset="0"/>
                        </a:rPr>
                        <a:t>: </a:t>
                      </a:r>
                      <a:r>
                        <a:rPr lang="en-US" sz="1200" i="0" u="none"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rovides information, advice and advocacy support to cared for children on child protection / child in need plans.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707 0222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19"/>
                        </a:rPr>
                        <a:t>scrs@barnardos.org.uk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Vulnerable Young Person Nursing Service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dedicated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 to Looked after children and young people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via Children’s Services or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file"/>
                        </a:rPr>
                        <a:t>Panda Unit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bl>
          </a:graphicData>
        </a:graphic>
      </p:graphicFrame>
      <p:sp>
        <p:nvSpPr>
          <p:cNvPr id="7" name="Action Button: Go Home 6">
            <a:hlinkClick r:id="rId22"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ction Button: Go Forward or Next 2">
            <a:hlinkClick r:id="" action="ppaction://hlinkshowjump?jump=nextslide" highlightClick="1"/>
            <a:extLst>
              <a:ext uri="{FF2B5EF4-FFF2-40B4-BE49-F238E27FC236}">
                <a16:creationId xmlns:a16="http://schemas.microsoft.com/office/drawing/2014/main" id="{2104FAD2-F877-3335-F7A7-D4BD241DEADD}"/>
              </a:ext>
            </a:extLst>
          </p:cNvPr>
          <p:cNvSpPr/>
          <p:nvPr/>
        </p:nvSpPr>
        <p:spPr>
          <a:xfrm>
            <a:off x="11249577" y="4907399"/>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F5C0FE20-9A9E-A1C1-97B6-A865BB88B1B8}"/>
              </a:ext>
            </a:extLst>
          </p:cNvPr>
          <p:cNvSpPr txBox="1"/>
          <p:nvPr/>
        </p:nvSpPr>
        <p:spPr>
          <a:xfrm>
            <a:off x="9019586" y="4227540"/>
            <a:ext cx="2845993" cy="646331"/>
          </a:xfrm>
          <a:prstGeom prst="rect">
            <a:avLst/>
          </a:prstGeom>
          <a:noFill/>
        </p:spPr>
        <p:txBody>
          <a:bodyPr wrap="square" rtlCol="0">
            <a:spAutoFit/>
          </a:bodyPr>
          <a:lstStyle/>
          <a:p>
            <a:r>
              <a:rPr lang="en-GB" i="1" dirty="0"/>
              <a:t>Fostering/Adoption/</a:t>
            </a:r>
          </a:p>
          <a:p>
            <a:r>
              <a:rPr lang="en-GB" i="1" dirty="0"/>
              <a:t>Cared For services cont.</a:t>
            </a:r>
          </a:p>
        </p:txBody>
      </p:sp>
    </p:spTree>
    <p:extLst>
      <p:ext uri="{BB962C8B-B14F-4D97-AF65-F5344CB8AC3E}">
        <p14:creationId xmlns:p14="http://schemas.microsoft.com/office/powerpoint/2010/main" val="215395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291687900"/>
              </p:ext>
            </p:extLst>
          </p:nvPr>
        </p:nvGraphicFramePr>
        <p:xfrm>
          <a:off x="271730" y="76069"/>
          <a:ext cx="11818058" cy="5788501"/>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178228">
                  <a:extLst>
                    <a:ext uri="{9D8B030D-6E8A-4147-A177-3AD203B41FA5}">
                      <a16:colId xmlns:a16="http://schemas.microsoft.com/office/drawing/2014/main" val="2853563015"/>
                    </a:ext>
                  </a:extLst>
                </a:gridCol>
                <a:gridCol w="3053487">
                  <a:extLst>
                    <a:ext uri="{9D8B030D-6E8A-4147-A177-3AD203B41FA5}">
                      <a16:colId xmlns:a16="http://schemas.microsoft.com/office/drawing/2014/main" val="1517362997"/>
                    </a:ext>
                  </a:extLst>
                </a:gridCol>
                <a:gridCol w="3067301">
                  <a:extLst>
                    <a:ext uri="{9D8B030D-6E8A-4147-A177-3AD203B41FA5}">
                      <a16:colId xmlns:a16="http://schemas.microsoft.com/office/drawing/2014/main" val="3127693499"/>
                    </a:ext>
                  </a:extLst>
                </a:gridCol>
              </a:tblGrid>
              <a:tr h="1003106">
                <a:tc gridSpan="5">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402038">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C5B17"/>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69887">
                <a:tc gridSpan="5">
                  <a:txBody>
                    <a:bodyPr/>
                    <a:lstStyle/>
                    <a:p>
                      <a:pP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Strengthening Families : </a:t>
                      </a:r>
                      <a:r>
                        <a:rPr lang="en-GB" sz="16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b="1" u="none" kern="1200" dirty="0">
                          <a:solidFill>
                            <a:schemeClr val="tx1"/>
                          </a:solidFill>
                          <a:effectLst/>
                          <a:latin typeface="Arial" panose="020B0604020202020204" pitchFamily="34" charset="0"/>
                          <a:ea typeface="+mn-ea"/>
                          <a:cs typeface="Arial" panose="020B0604020202020204" pitchFamily="34" charset="0"/>
                        </a:rPr>
                        <a:t>Referral</a:t>
                      </a:r>
                      <a:r>
                        <a:rPr lang="en-GB" sz="1600" b="0" u="none"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hlinkClick r:id="rId4"/>
                        </a:rPr>
                        <a:t>Strengtheningfamilies@salford.gov.uk</a:t>
                      </a:r>
                      <a:endParaRPr lang="en-GB" sz="1400" dirty="0">
                        <a:effectLst/>
                        <a:latin typeface="Arial" panose="020B0604020202020204" pitchFamily="34" charset="0"/>
                        <a:cs typeface="Arial" panose="020B0604020202020204" pitchFamily="34" charset="0"/>
                      </a:endParaRPr>
                    </a:p>
                    <a:p>
                      <a:pPr>
                        <a:lnSpc>
                          <a:spcPct val="115000"/>
                        </a:lnSpc>
                        <a:spcAft>
                          <a:spcPts val="0"/>
                        </a:spcAft>
                      </a:pPr>
                      <a:endParaRPr lang="en-GB" sz="5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1248427">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just">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Specialist Safeguarding Nurses: </a:t>
                      </a:r>
                      <a:r>
                        <a:rPr lang="en-GB" sz="14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4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gn="just">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Referral: </a:t>
                      </a:r>
                      <a:r>
                        <a:rPr lang="en-US" sz="1400" dirty="0">
                          <a:effectLst/>
                          <a:latin typeface="Arial" panose="020B0604020202020204" pitchFamily="34" charset="0"/>
                          <a:ea typeface="Calibri" panose="020F0502020204030204" pitchFamily="34" charset="0"/>
                          <a:cs typeface="Arial" panose="020B0604020202020204" pitchFamily="34" charset="0"/>
                        </a:rPr>
                        <a:t>Professional referral</a:t>
                      </a:r>
                    </a:p>
                    <a:p>
                      <a:pPr algn="just">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Contact: </a:t>
                      </a:r>
                      <a:r>
                        <a:rPr lang="en-US" sz="1400" dirty="0">
                          <a:effectLst/>
                          <a:latin typeface="Arial" panose="020B0604020202020204" pitchFamily="34" charset="0"/>
                          <a:ea typeface="Calibri" panose="020F0502020204030204" pitchFamily="34" charset="0"/>
                          <a:cs typeface="Arial" panose="020B0604020202020204" pitchFamily="34" charset="0"/>
                        </a:rPr>
                        <a:t>0161 212 4413 </a:t>
                      </a:r>
                      <a:r>
                        <a:rPr lang="en-US" sz="1400" dirty="0">
                          <a:effectLst/>
                          <a:latin typeface="Arial" panose="020B0604020202020204" pitchFamily="34" charset="0"/>
                          <a:ea typeface="Calibri" panose="020F0502020204030204" pitchFamily="34" charset="0"/>
                          <a:cs typeface="Arial" panose="020B0604020202020204" pitchFamily="34" charset="0"/>
                          <a:hlinkClick r:id="rId6"/>
                        </a:rPr>
                        <a:t>safeguarding.nhssalford@nhs.net</a:t>
                      </a: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00" dirty="0"/>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86742518"/>
                  </a:ext>
                </a:extLst>
              </a:tr>
              <a:tr h="243911">
                <a:tc gridSpan="5">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0838087"/>
                  </a:ext>
                </a:extLst>
              </a:tr>
              <a:tr h="303651">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nSpc>
                          <a:spcPct val="115000"/>
                        </a:lnSpc>
                        <a:spcAft>
                          <a:spcPts val="0"/>
                        </a:spcAft>
                      </a:pPr>
                      <a:endParaRPr lang="en-GB" sz="600" dirty="0"/>
                    </a:p>
                  </a:txBody>
                  <a:tcPr marL="68580" marR="68580" marT="7200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endParaRPr lang="en-GB"/>
                    </a:p>
                  </a:txBody>
                  <a:tcPr/>
                </a:tc>
                <a:tc rowSpan="3">
                  <a:txBody>
                    <a:bodyPr/>
                    <a:lstStyle/>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923333"/>
                  </a:ext>
                </a:extLst>
              </a:tr>
              <a:tr h="152641">
                <a:tc row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152641">
                <a:tc vMerge="1">
                  <a:txBody>
                    <a:bodyPr/>
                    <a:lstStyle/>
                    <a:p>
                      <a:endParaRPr lang="en-GB"/>
                    </a:p>
                  </a:txBody>
                  <a:tcPr/>
                </a:tc>
                <a:tc rowSpan="2" gridSpan="3">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261824">
                <a:tc vMerge="1">
                  <a:txBody>
                    <a:bodyPr/>
                    <a:lstStyle/>
                    <a:p>
                      <a:endParaRPr lang="en-GB"/>
                    </a:p>
                  </a:txBody>
                  <a:tcPr/>
                </a:tc>
                <a:tc gridSpan="3"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800984"/>
                  </a:ext>
                </a:extLst>
              </a:tr>
              <a:tr h="326281">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247475">
                <a:tc rowSpan="2"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endParaRPr lang="en-GB" sz="4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67283">
                <a:tc gridSpan="2" vMerge="1">
                  <a:txBody>
                    <a:bodyPr/>
                    <a:lstStyle/>
                    <a:p>
                      <a:endParaRPr lang="en-GB"/>
                    </a:p>
                  </a:txBody>
                  <a:tcPr/>
                </a:tc>
                <a:tc hMerge="1" vMerge="1">
                  <a:txBody>
                    <a:bodyPr/>
                    <a:lstStyle/>
                    <a:p>
                      <a:endParaRPr lang="en-GB"/>
                    </a:p>
                  </a:txBody>
                  <a:tcPr/>
                </a:tc>
                <a:tc rowSpan="2" gridSpan="3">
                  <a:txBody>
                    <a:bodyPr/>
                    <a:lstStyle/>
                    <a:p>
                      <a:pPr>
                        <a:lnSpc>
                          <a:spcPct val="115000"/>
                        </a:lnSpc>
                        <a:spcAft>
                          <a:spcPts val="0"/>
                        </a:spcAft>
                      </a:pPr>
                      <a:endParaRPr lang="en-GB" sz="2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134746"/>
                  </a:ext>
                </a:extLst>
              </a:tr>
              <a:tr h="214776">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21330401"/>
                  </a:ext>
                </a:extLst>
              </a:tr>
            </a:tbl>
          </a:graphicData>
        </a:graphic>
      </p:graphicFrame>
      <p:sp>
        <p:nvSpPr>
          <p:cNvPr id="7" name="Action Button: Go Home 6">
            <a:hlinkClick r:id="rId7"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972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59976943"/>
              </p:ext>
            </p:extLst>
          </p:nvPr>
        </p:nvGraphicFramePr>
        <p:xfrm>
          <a:off x="158310" y="147790"/>
          <a:ext cx="11875380" cy="551638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Gangs (Incl. Organised Gang Crime)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rPr>
                        <a:t>NSPCC</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about how to spot the signs of criminal exploitation and involvement in gangs and what support is available for children and young people.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www.nspcc.org.uk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Turnaround (formerly 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1"/>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26</a:t>
            </a:fld>
            <a:endParaRPr lang="en-GB" dirty="0"/>
          </a:p>
        </p:txBody>
      </p:sp>
      <p:sp>
        <p:nvSpPr>
          <p:cNvPr id="9" name="Action Button: Go Home 8">
            <a:hlinkClick r:id="rId12"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186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40138B-F4C4-47DE-A5BF-72850D9ED70F}"/>
              </a:ext>
            </a:extLst>
          </p:cNvPr>
          <p:cNvGraphicFramePr>
            <a:graphicFrameLocks noGrp="1"/>
          </p:cNvGraphicFramePr>
          <p:nvPr>
            <p:extLst>
              <p:ext uri="{D42A27DB-BD31-4B8C-83A1-F6EECF244321}">
                <p14:modId xmlns:p14="http://schemas.microsoft.com/office/powerpoint/2010/main" val="1803990502"/>
              </p:ext>
            </p:extLst>
          </p:nvPr>
        </p:nvGraphicFramePr>
        <p:xfrm>
          <a:off x="128981" y="71438"/>
          <a:ext cx="11927090" cy="6795356"/>
        </p:xfrm>
        <a:graphic>
          <a:graphicData uri="http://schemas.openxmlformats.org/drawingml/2006/table">
            <a:tbl>
              <a:tblPr firstRow="1" bandRow="1">
                <a:tableStyleId>{5940675A-B579-460E-94D1-54222C63F5DA}</a:tableStyleId>
              </a:tblPr>
              <a:tblGrid>
                <a:gridCol w="4485222">
                  <a:extLst>
                    <a:ext uri="{9D8B030D-6E8A-4147-A177-3AD203B41FA5}">
                      <a16:colId xmlns:a16="http://schemas.microsoft.com/office/drawing/2014/main" val="184437562"/>
                    </a:ext>
                  </a:extLst>
                </a:gridCol>
                <a:gridCol w="5056451">
                  <a:extLst>
                    <a:ext uri="{9D8B030D-6E8A-4147-A177-3AD203B41FA5}">
                      <a16:colId xmlns:a16="http://schemas.microsoft.com/office/drawing/2014/main" val="174826581"/>
                    </a:ext>
                  </a:extLst>
                </a:gridCol>
                <a:gridCol w="486220">
                  <a:extLst>
                    <a:ext uri="{9D8B030D-6E8A-4147-A177-3AD203B41FA5}">
                      <a16:colId xmlns:a16="http://schemas.microsoft.com/office/drawing/2014/main" val="879593928"/>
                    </a:ext>
                  </a:extLst>
                </a:gridCol>
                <a:gridCol w="1899197">
                  <a:extLst>
                    <a:ext uri="{9D8B030D-6E8A-4147-A177-3AD203B41FA5}">
                      <a16:colId xmlns:a16="http://schemas.microsoft.com/office/drawing/2014/main" val="1357341863"/>
                    </a:ext>
                  </a:extLst>
                </a:gridCol>
              </a:tblGrid>
              <a:tr h="794347">
                <a:tc gridSpan="4">
                  <a:txBody>
                    <a:bodyPr/>
                    <a:lstStyle/>
                    <a:p>
                      <a:pPr>
                        <a:lnSpc>
                          <a:spcPct val="115000"/>
                        </a:lnSpc>
                        <a:spcAft>
                          <a:spcPts val="0"/>
                        </a:spcAft>
                      </a:pPr>
                      <a:r>
                        <a:rPr lang="en-GB" sz="2400" b="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General Wellbeing        </a:t>
                      </a: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a:p>
                  </a:txBody>
                  <a:tcPr>
                    <a:lnL w="12700" cmpd="sng">
                      <a:noFill/>
                    </a:lnL>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extLst>
                  <a:ext uri="{0D108BD9-81ED-4DB2-BD59-A6C34878D82A}">
                    <a16:rowId xmlns:a16="http://schemas.microsoft.com/office/drawing/2014/main" val="533755604"/>
                  </a:ext>
                </a:extLst>
              </a:tr>
              <a:tr h="332383">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CA532"/>
                    </a:solidFill>
                  </a:tcPr>
                </a:tc>
                <a:tc gridSpan="2">
                  <a:txBody>
                    <a:bodyPr/>
                    <a:lstStyle/>
                    <a:p>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tc>
                  <a:txBody>
                    <a:bodyPr/>
                    <a:lstStyle/>
                    <a:p>
                      <a:pPr algn="ctr">
                        <a:lnSpc>
                          <a:spcPct val="115000"/>
                        </a:lnSpc>
                        <a:spcAft>
                          <a:spcPts val="0"/>
                        </a:spcAft>
                      </a:pPr>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extLst>
                  <a:ext uri="{0D108BD9-81ED-4DB2-BD59-A6C34878D82A}">
                    <a16:rowId xmlns:a16="http://schemas.microsoft.com/office/drawing/2014/main" val="445145048"/>
                  </a:ext>
                </a:extLst>
              </a:tr>
              <a:tr h="967909">
                <a:tc>
                  <a:txBody>
                    <a:bodyPr/>
                    <a:lstStyle/>
                    <a:p>
                      <a:pPr algn="l">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Local Offer</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SEN / disabilities and their family’s information about what support services are available in Salford</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www.salford.gov.uk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42nd Street – Online Counselling</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friendly service for young people in Salford aged 16-25.</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Self-referral.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474249"/>
                  </a:ext>
                </a:extLst>
              </a:tr>
              <a:tr h="885176">
                <a:tc rowSpan="2">
                  <a:txBody>
                    <a:bodyPr/>
                    <a:lstStyle/>
                    <a:p>
                      <a:pPr>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Young Minds</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resources and information supporting the emotional wellbeing and mental health of children and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Person Crisis messenger: text YM to 85258</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Parents Helpline: 0808 802 5544 </a:t>
                      </a:r>
                    </a:p>
                    <a:p>
                      <a:pPr>
                        <a:lnSpc>
                          <a:spcPct val="115000"/>
                        </a:lnSpc>
                        <a:spcAft>
                          <a:spcPts val="0"/>
                        </a:spcAft>
                      </a:pP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www.youngminds.org.uk</a:t>
                      </a: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endParaRPr lang="en-GB" sz="1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Start in Salford</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creative activities provided by Start can help people overcome emotional difficulties and learn new skills.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Self-referral -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0161 351 6000 </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4137137"/>
                  </a:ext>
                </a:extLst>
              </a:tr>
              <a:tr h="885176">
                <a:tc vMerge="1">
                  <a:txBody>
                    <a:bodyPr/>
                    <a:lstStyle/>
                    <a:p>
                      <a:endParaRPr lang="en-GB"/>
                    </a:p>
                  </a:txBody>
                  <a:tcPr/>
                </a:tc>
                <a:tc gridSpan="2">
                  <a:txBody>
                    <a:bodyPr/>
                    <a:lstStyle/>
                    <a:p>
                      <a:pPr>
                        <a:lnSpc>
                          <a:spcPct val="115000"/>
                        </a:lnSpc>
                        <a:spcAft>
                          <a:spcPts val="0"/>
                        </a:spcAft>
                      </a:pPr>
                      <a:endParaRPr lang="en-GB" sz="1400" b="1" u="sng">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4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MIND</a:t>
                      </a:r>
                      <a:r>
                        <a:rPr lang="en-GB" sz="1400" b="1">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40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rPr>
                        <a:t>charity providing quality services to make a positive difference to the Mental Health of the people of Salford.</a:t>
                      </a:r>
                      <a:endParaRPr lang="en-GB" sz="14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4880</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8041424"/>
                  </a:ext>
                </a:extLst>
              </a:tr>
              <a:tr h="1157664">
                <a:tc>
                  <a:txBody>
                    <a:bodyPr/>
                    <a:lstStyle/>
                    <a:p>
                      <a:pPr>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Shout</a:t>
                      </a:r>
                      <a:r>
                        <a:rPr lang="en-GB" sz="14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24/7 text service, free on all major mobile networks, for anyone in crisis, if you’re struggling to cope and you need immediate help.  </a:t>
                      </a:r>
                    </a:p>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GMSalford to 85258</a:t>
                      </a:r>
                      <a:endParaRPr lang="en-GB"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School Nurses</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your child starts school, the school nursing service can support your child’s health needs up to the age of 19. We'll help to make sure that children and young people with disabilities, long-term illnesses or other needs can receive extra support when they need it.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via school</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706289"/>
                  </a:ext>
                </a:extLst>
              </a:tr>
              <a:tr h="517745">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3"/>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4000"/>
                        </a:lnSpc>
                      </a:pPr>
                      <a:endParaRPr lang="en-GB" sz="1200" dirty="0">
                        <a:solidFill>
                          <a:srgbClr val="0563C1"/>
                        </a:solidFill>
                        <a:latin typeface="Arial" panose="020B060402020202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516014"/>
                  </a:ext>
                </a:extLst>
              </a:tr>
              <a:tr h="839761">
                <a:tc>
                  <a:txBody>
                    <a:bodyPr/>
                    <a:lstStyle/>
                    <a:p>
                      <a:pPr>
                        <a:lnSpc>
                          <a:spcPct val="115000"/>
                        </a:lnSpc>
                        <a:spcAft>
                          <a:spcPts val="0"/>
                        </a:spcAft>
                      </a:pPr>
                      <a:r>
                        <a:rPr lang="en-GB" sz="1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4"/>
                        </a:rPr>
                        <a:t>Salford Youth Service</a:t>
                      </a:r>
                      <a:r>
                        <a:rPr lang="en-GB"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4"/>
                        </a:rPr>
                        <a:t>www.salford.gov.uk</a:t>
                      </a: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Rio Ferdinand Foundation: </a:t>
                      </a:r>
                      <a:r>
                        <a:rPr lang="en-GB" sz="14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i="0" dirty="0">
                          <a:effectLst/>
                          <a:latin typeface="Arial" panose="020B0604020202020204" pitchFamily="34" charset="0"/>
                          <a:ea typeface="Calibri" panose="020F0502020204030204" pitchFamily="34" charset="0"/>
                          <a:cs typeface="Arial" panose="020B0604020202020204" pitchFamily="34" charset="0"/>
                        </a:rPr>
                        <a:t>Referrals</a:t>
                      </a:r>
                      <a:r>
                        <a:rPr lang="en-GB" sz="1400" dirty="0">
                          <a:effectLst/>
                          <a:latin typeface="Arial" panose="020B0604020202020204" pitchFamily="34" charset="0"/>
                          <a:ea typeface="Calibri" panose="020F0502020204030204" pitchFamily="34" charset="0"/>
                          <a:cs typeface="Arial" panose="020B0604020202020204" pitchFamily="34" charset="0"/>
                        </a:rPr>
                        <a:t>: Self / professional referral   </a:t>
                      </a:r>
                      <a:r>
                        <a:rPr lang="en-GB" sz="1400" b="1" dirty="0">
                          <a:effectLst/>
                          <a:latin typeface="Arial" panose="020B0604020202020204" pitchFamily="34" charset="0"/>
                          <a:ea typeface="Calibri" panose="020F0502020204030204" pitchFamily="34" charset="0"/>
                          <a:cs typeface="Arial" panose="020B0604020202020204" pitchFamily="34" charset="0"/>
                        </a:rPr>
                        <a:t>Contact: </a:t>
                      </a:r>
                      <a:r>
                        <a:rPr lang="en-GB" sz="1400" dirty="0">
                          <a:effectLst/>
                          <a:latin typeface="Arial" panose="020B0604020202020204" pitchFamily="34" charset="0"/>
                          <a:ea typeface="Calibri" panose="020F0502020204030204" pitchFamily="34" charset="0"/>
                          <a:cs typeface="Arial" panose="020B0604020202020204" pitchFamily="34" charset="0"/>
                        </a:rPr>
                        <a:t>07375 701950</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954820"/>
                  </a:ext>
                </a:extLst>
              </a:tr>
            </a:tbl>
          </a:graphicData>
        </a:graphic>
      </p:graphicFrame>
      <p:sp>
        <p:nvSpPr>
          <p:cNvPr id="7" name="Action Button: Go Home 6">
            <a:hlinkClick r:id="rId16" action="ppaction://hlinksldjump" highlightClick="1"/>
            <a:extLst>
              <a:ext uri="{FF2B5EF4-FFF2-40B4-BE49-F238E27FC236}">
                <a16:creationId xmlns:a16="http://schemas.microsoft.com/office/drawing/2014/main" id="{F046C60C-DABB-4760-B2D5-AF3D9FA647E5}"/>
              </a:ext>
            </a:extLst>
          </p:cNvPr>
          <p:cNvSpPr/>
          <p:nvPr/>
        </p:nvSpPr>
        <p:spPr>
          <a:xfrm>
            <a:off x="10905132" y="11998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CE89EB8-F553-4B0D-8994-85684128D05E}"/>
              </a:ext>
            </a:extLst>
          </p:cNvPr>
          <p:cNvSpPr/>
          <p:nvPr/>
        </p:nvSpPr>
        <p:spPr>
          <a:xfrm>
            <a:off x="11588072" y="1609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F2C0991-B411-4A93-A1D1-E56CE25A19E9}"/>
              </a:ext>
            </a:extLst>
          </p:cNvPr>
          <p:cNvSpPr/>
          <p:nvPr/>
        </p:nvSpPr>
        <p:spPr>
          <a:xfrm>
            <a:off x="10331415" y="15807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ction Button: Go Forward or Next 2">
            <a:hlinkClick r:id="" action="ppaction://hlinkshowjump?jump=nextslide" highlightClick="1"/>
            <a:extLst>
              <a:ext uri="{FF2B5EF4-FFF2-40B4-BE49-F238E27FC236}">
                <a16:creationId xmlns:a16="http://schemas.microsoft.com/office/drawing/2014/main" id="{B6E9B3DF-FF1C-6E6E-096E-B02F9BB5E68E}"/>
              </a:ext>
            </a:extLst>
          </p:cNvPr>
          <p:cNvSpPr/>
          <p:nvPr/>
        </p:nvSpPr>
        <p:spPr>
          <a:xfrm>
            <a:off x="11215930" y="6143488"/>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8AD933B4-8521-1E45-2988-3EE9A63DE2F0}"/>
              </a:ext>
            </a:extLst>
          </p:cNvPr>
          <p:cNvSpPr txBox="1"/>
          <p:nvPr/>
        </p:nvSpPr>
        <p:spPr>
          <a:xfrm>
            <a:off x="9767885" y="5681823"/>
            <a:ext cx="2845993" cy="646331"/>
          </a:xfrm>
          <a:prstGeom prst="rect">
            <a:avLst/>
          </a:prstGeom>
          <a:noFill/>
        </p:spPr>
        <p:txBody>
          <a:bodyPr wrap="square" rtlCol="0">
            <a:spAutoFit/>
          </a:bodyPr>
          <a:lstStyle/>
          <a:p>
            <a:r>
              <a:rPr lang="en-GB" i="1" dirty="0"/>
              <a:t>General Wellbeing</a:t>
            </a:r>
          </a:p>
          <a:p>
            <a:r>
              <a:rPr lang="en-GB" i="1" dirty="0"/>
              <a:t>services cont.</a:t>
            </a:r>
          </a:p>
        </p:txBody>
      </p:sp>
    </p:spTree>
    <p:extLst>
      <p:ext uri="{BB962C8B-B14F-4D97-AF65-F5344CB8AC3E}">
        <p14:creationId xmlns:p14="http://schemas.microsoft.com/office/powerpoint/2010/main" val="118109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40138B-F4C4-47DE-A5BF-72850D9ED70F}"/>
              </a:ext>
            </a:extLst>
          </p:cNvPr>
          <p:cNvGraphicFramePr>
            <a:graphicFrameLocks noGrp="1"/>
          </p:cNvGraphicFramePr>
          <p:nvPr>
            <p:extLst>
              <p:ext uri="{D42A27DB-BD31-4B8C-83A1-F6EECF244321}">
                <p14:modId xmlns:p14="http://schemas.microsoft.com/office/powerpoint/2010/main" val="472905071"/>
              </p:ext>
            </p:extLst>
          </p:nvPr>
        </p:nvGraphicFramePr>
        <p:xfrm>
          <a:off x="128981" y="71438"/>
          <a:ext cx="11927090" cy="3505964"/>
        </p:xfrm>
        <a:graphic>
          <a:graphicData uri="http://schemas.openxmlformats.org/drawingml/2006/table">
            <a:tbl>
              <a:tblPr firstRow="1" bandRow="1">
                <a:tableStyleId>{5940675A-B579-460E-94D1-54222C63F5DA}</a:tableStyleId>
              </a:tblPr>
              <a:tblGrid>
                <a:gridCol w="4485222">
                  <a:extLst>
                    <a:ext uri="{9D8B030D-6E8A-4147-A177-3AD203B41FA5}">
                      <a16:colId xmlns:a16="http://schemas.microsoft.com/office/drawing/2014/main" val="184437562"/>
                    </a:ext>
                  </a:extLst>
                </a:gridCol>
                <a:gridCol w="5542671">
                  <a:extLst>
                    <a:ext uri="{9D8B030D-6E8A-4147-A177-3AD203B41FA5}">
                      <a16:colId xmlns:a16="http://schemas.microsoft.com/office/drawing/2014/main" val="174826581"/>
                    </a:ext>
                  </a:extLst>
                </a:gridCol>
                <a:gridCol w="1899197">
                  <a:extLst>
                    <a:ext uri="{9D8B030D-6E8A-4147-A177-3AD203B41FA5}">
                      <a16:colId xmlns:a16="http://schemas.microsoft.com/office/drawing/2014/main" val="1357341863"/>
                    </a:ext>
                  </a:extLst>
                </a:gridCol>
              </a:tblGrid>
              <a:tr h="567136">
                <a:tc gridSpan="3">
                  <a:txBody>
                    <a:bodyPr/>
                    <a:lstStyle/>
                    <a:p>
                      <a:pPr>
                        <a:lnSpc>
                          <a:spcPct val="115000"/>
                        </a:lnSpc>
                        <a:spcAft>
                          <a:spcPts val="0"/>
                        </a:spcAft>
                      </a:pPr>
                      <a:r>
                        <a:rPr lang="en-GB" sz="2400" b="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General Wellbeing        </a:t>
                      </a: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a:p>
                  </a:txBody>
                  <a:tcPr>
                    <a:lnL w="12700" cmpd="sng">
                      <a:noFill/>
                    </a:lnL>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extLst>
                  <a:ext uri="{0D108BD9-81ED-4DB2-BD59-A6C34878D82A}">
                    <a16:rowId xmlns:a16="http://schemas.microsoft.com/office/drawing/2014/main" val="533755604"/>
                  </a:ext>
                </a:extLst>
              </a:tr>
              <a:tr h="237310">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CA532"/>
                    </a:solidFill>
                  </a:tcPr>
                </a:tc>
                <a:tc>
                  <a:txBody>
                    <a:bodyPr/>
                    <a:lstStyle/>
                    <a:p>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ctr">
                        <a:lnSpc>
                          <a:spcPct val="115000"/>
                        </a:lnSpc>
                        <a:spcAft>
                          <a:spcPts val="0"/>
                        </a:spcAft>
                      </a:pPr>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extLst>
                  <a:ext uri="{0D108BD9-81ED-4DB2-BD59-A6C34878D82A}">
                    <a16:rowId xmlns:a16="http://schemas.microsoft.com/office/drawing/2014/main" val="445145048"/>
                  </a:ext>
                </a:extLst>
              </a:tr>
              <a:tr h="372589">
                <a:tc>
                  <a:txBody>
                    <a:bodyPr/>
                    <a:lstStyle/>
                    <a:p>
                      <a:pPr>
                        <a:lnSpc>
                          <a:spcPct val="115000"/>
                        </a:lnSpc>
                        <a:spcAft>
                          <a:spcPts val="0"/>
                        </a:spcAft>
                      </a:pPr>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Mix</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emotional health and wellbeing support for under 25s.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www.themix.org.uk</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42nd Street</a:t>
                      </a:r>
                      <a:r>
                        <a:rPr lang="en-GB" sz="14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228 1888 / </a:t>
                      </a:r>
                      <a:r>
                        <a:rPr lang="en-GB"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theteam@42ndstreet.org.uk</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951182"/>
                  </a:ext>
                </a:extLst>
              </a:tr>
              <a:tr h="833430">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Family Hubs/Partnership/Early Help </a:t>
                      </a:r>
                      <a:r>
                        <a:rPr lang="en-GB" sz="14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r>
                        <a:rPr lang="en-GB" sz="14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dirty="0">
                          <a:latin typeface="Arial" panose="020B0604020202020204" pitchFamily="34" charset="0"/>
                          <a:cs typeface="Arial" panose="020B0604020202020204" pitchFamily="34" charset="0"/>
                          <a:hlinkClick r:id="rId8"/>
                        </a:rPr>
                        <a:t>Family </a:t>
                      </a:r>
                      <a:r>
                        <a:rPr lang="en-GB" sz="1400" dirty="0" err="1">
                          <a:latin typeface="Arial" panose="020B0604020202020204" pitchFamily="34" charset="0"/>
                          <a:cs typeface="Arial" panose="020B0604020202020204" pitchFamily="34" charset="0"/>
                          <a:hlinkClick r:id="rId8"/>
                        </a:rPr>
                        <a:t>Hubs•Salford</a:t>
                      </a:r>
                      <a:r>
                        <a:rPr lang="en-GB" sz="1400" dirty="0">
                          <a:latin typeface="Arial" panose="020B0604020202020204" pitchFamily="34" charset="0"/>
                          <a:cs typeface="Arial" panose="020B0604020202020204" pitchFamily="34" charset="0"/>
                          <a:hlinkClick r:id="rId8"/>
                        </a:rPr>
                        <a:t> City Council</a:t>
                      </a:r>
                      <a:endParaRPr lang="en-GB" sz="1400" dirty="0">
                        <a:latin typeface="Arial" panose="020B0604020202020204" pitchFamily="34" charset="0"/>
                        <a:cs typeface="Arial" panose="020B0604020202020204" pitchFamily="34" charset="0"/>
                      </a:endParaRPr>
                    </a:p>
                    <a:p>
                      <a:pPr>
                        <a:lnSpc>
                          <a:spcPct val="115000"/>
                        </a:lnSpc>
                        <a:spcAft>
                          <a:spcPts val="0"/>
                        </a:spcAft>
                      </a:pPr>
                      <a:endParaRPr lang="en-GB" sz="14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Connexions:</a:t>
                      </a:r>
                      <a:r>
                        <a:rPr kumimoji="0" lang="en-GB" sz="14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13-24 who are not in education, employment or training to help them move into new opportunities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0800 0126 606 /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adviser@careerconnect.org.uk</a:t>
                      </a:r>
                      <a:r>
                        <a:rPr kumimoji="0" lang="en-GB" sz="14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586287"/>
                  </a:ext>
                </a:extLst>
              </a:tr>
              <a:tr h="655963">
                <a:tc vMerge="1">
                  <a:txBody>
                    <a:bodyPr/>
                    <a:lstStyle/>
                    <a:p>
                      <a:endParaRPr lang="en-GB"/>
                    </a:p>
                  </a:txBody>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4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400" b="1" dirty="0">
                          <a:effectLst/>
                          <a:latin typeface="Arial" panose="020B0604020202020204" pitchFamily="34" charset="0"/>
                          <a:ea typeface="Calibri" panose="020F0502020204030204" pitchFamily="34" charset="0"/>
                          <a:cs typeface="Arial" panose="020B0604020202020204" pitchFamily="34" charset="0"/>
                        </a:rPr>
                        <a:t>Contact:</a:t>
                      </a:r>
                      <a:r>
                        <a:rPr lang="en-GB" sz="1400" dirty="0">
                          <a:effectLst/>
                          <a:latin typeface="Arial" panose="020B0604020202020204" pitchFamily="34" charset="0"/>
                          <a:ea typeface="Calibri" panose="020F0502020204030204" pitchFamily="34" charset="0"/>
                          <a:cs typeface="Arial" panose="020B0604020202020204" pitchFamily="34" charset="0"/>
                        </a:rPr>
                        <a:t> 0161 817 2250 </a:t>
                      </a:r>
                      <a:r>
                        <a:rPr lang="en-GB" sz="14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361700434"/>
                  </a:ext>
                </a:extLst>
              </a:tr>
            </a:tbl>
          </a:graphicData>
        </a:graphic>
      </p:graphicFrame>
      <p:sp>
        <p:nvSpPr>
          <p:cNvPr id="7" name="Action Button: Go Home 6">
            <a:hlinkClick r:id="rId13" action="ppaction://hlinksldjump" highlightClick="1"/>
            <a:extLst>
              <a:ext uri="{FF2B5EF4-FFF2-40B4-BE49-F238E27FC236}">
                <a16:creationId xmlns:a16="http://schemas.microsoft.com/office/drawing/2014/main" id="{F046C60C-DABB-4760-B2D5-AF3D9FA647E5}"/>
              </a:ext>
            </a:extLst>
          </p:cNvPr>
          <p:cNvSpPr/>
          <p:nvPr/>
        </p:nvSpPr>
        <p:spPr>
          <a:xfrm>
            <a:off x="10905132" y="11998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CE89EB8-F553-4B0D-8994-85684128D05E}"/>
              </a:ext>
            </a:extLst>
          </p:cNvPr>
          <p:cNvSpPr/>
          <p:nvPr/>
        </p:nvSpPr>
        <p:spPr>
          <a:xfrm>
            <a:off x="11588072" y="1609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F2C0991-B411-4A93-A1D1-E56CE25A19E9}"/>
              </a:ext>
            </a:extLst>
          </p:cNvPr>
          <p:cNvSpPr/>
          <p:nvPr/>
        </p:nvSpPr>
        <p:spPr>
          <a:xfrm>
            <a:off x="10331415" y="15807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2">
            <a:extLst>
              <a:ext uri="{FF2B5EF4-FFF2-40B4-BE49-F238E27FC236}">
                <a16:creationId xmlns:a16="http://schemas.microsoft.com/office/drawing/2014/main" id="{C0C64B92-F77E-38F0-7919-92F3BA188D28}"/>
              </a:ext>
            </a:extLst>
          </p:cNvPr>
          <p:cNvGraphicFramePr>
            <a:graphicFrameLocks noGrp="1"/>
          </p:cNvGraphicFramePr>
          <p:nvPr>
            <p:extLst>
              <p:ext uri="{D42A27DB-BD31-4B8C-83A1-F6EECF244321}">
                <p14:modId xmlns:p14="http://schemas.microsoft.com/office/powerpoint/2010/main" val="3005265226"/>
              </p:ext>
            </p:extLst>
          </p:nvPr>
        </p:nvGraphicFramePr>
        <p:xfrm>
          <a:off x="128980" y="3598293"/>
          <a:ext cx="11927090" cy="517745"/>
        </p:xfrm>
        <a:graphic>
          <a:graphicData uri="http://schemas.openxmlformats.org/drawingml/2006/table">
            <a:tbl>
              <a:tblPr firstRow="1" bandRow="1">
                <a:tableStyleId>{5940675A-B579-460E-94D1-54222C63F5DA}</a:tableStyleId>
              </a:tblPr>
              <a:tblGrid>
                <a:gridCol w="10114147">
                  <a:extLst>
                    <a:ext uri="{9D8B030D-6E8A-4147-A177-3AD203B41FA5}">
                      <a16:colId xmlns:a16="http://schemas.microsoft.com/office/drawing/2014/main" val="2779214113"/>
                    </a:ext>
                  </a:extLst>
                </a:gridCol>
                <a:gridCol w="1812943">
                  <a:extLst>
                    <a:ext uri="{9D8B030D-6E8A-4147-A177-3AD203B41FA5}">
                      <a16:colId xmlns:a16="http://schemas.microsoft.com/office/drawing/2014/main" val="122490634"/>
                    </a:ext>
                  </a:extLst>
                </a:gridCol>
              </a:tblGrid>
              <a:tr h="517745">
                <a:tc>
                  <a:txBody>
                    <a:bodyPr/>
                    <a:lstStyle/>
                    <a:p>
                      <a:pPr>
                        <a:lnSpc>
                          <a:spcPct val="114000"/>
                        </a:lnSpc>
                      </a:pPr>
                      <a:r>
                        <a:rPr lang="en-US" sz="1400" b="1" i="0" dirty="0">
                          <a:solidFill>
                            <a:srgbClr val="0563C1"/>
                          </a:solidFill>
                          <a:latin typeface="Arial" panose="020B0604020202020204" pitchFamily="34" charset="0"/>
                          <a:cs typeface="Arial" panose="020B0604020202020204" pitchFamily="34" charset="0"/>
                          <a:hlinkClick r:id="rId14" action="ppaction://hlinksldjump"/>
                        </a:rPr>
                        <a:t>Qwell</a:t>
                      </a:r>
                      <a:r>
                        <a:rPr lang="en-US" sz="1400" dirty="0">
                          <a:solidFill>
                            <a:srgbClr val="0563C1"/>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free online counselling and emotional wellbeing support for young people and adults over the age of 25</a:t>
                      </a:r>
                    </a:p>
                    <a:p>
                      <a:pPr>
                        <a:lnSpc>
                          <a:spcPct val="114000"/>
                        </a:lnSpc>
                      </a:pPr>
                      <a:r>
                        <a:rPr lang="en-US" sz="1400" b="1" dirty="0">
                          <a:latin typeface="Arial" panose="020B0604020202020204" pitchFamily="34" charset="0"/>
                          <a:cs typeface="Arial" panose="020B0604020202020204" pitchFamily="34" charset="0"/>
                        </a:rPr>
                        <a:t>Referral</a:t>
                      </a:r>
                      <a:r>
                        <a:rPr lang="en-US" sz="1400" dirty="0">
                          <a:latin typeface="Arial" panose="020B0604020202020204" pitchFamily="34" charset="0"/>
                          <a:cs typeface="Arial" panose="020B0604020202020204" pitchFamily="34" charset="0"/>
                        </a:rPr>
                        <a:t>: self referral - </a:t>
                      </a:r>
                      <a:r>
                        <a:rPr lang="en-US" sz="1400" b="1" dirty="0">
                          <a:latin typeface="Arial" panose="020B0604020202020204" pitchFamily="34" charset="0"/>
                          <a:cs typeface="Arial" panose="020B0604020202020204" pitchFamily="34" charset="0"/>
                        </a:rPr>
                        <a:t>Contact</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15"/>
                        </a:rPr>
                        <a:t>https://www.qwell.io/</a:t>
                      </a:r>
                      <a:r>
                        <a:rPr lang="en-US" sz="1400" dirty="0">
                          <a:latin typeface="Arial" panose="020B0604020202020204" pitchFamily="34" charset="0"/>
                          <a:cs typeface="Arial" panose="020B0604020202020204" pitchFamily="34" charset="0"/>
                        </a:rPr>
                        <a:t> </a:t>
                      </a:r>
                      <a:endParaRPr lang="en-GB" sz="1400" dirty="0">
                        <a:solidFill>
                          <a:srgbClr val="0563C1"/>
                        </a:solidFill>
                        <a:latin typeface="Arial" panose="020B060402020202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773006"/>
                  </a:ext>
                </a:extLst>
              </a:tr>
            </a:tbl>
          </a:graphicData>
        </a:graphic>
      </p:graphicFrame>
    </p:spTree>
    <p:extLst>
      <p:ext uri="{BB962C8B-B14F-4D97-AF65-F5344CB8AC3E}">
        <p14:creationId xmlns:p14="http://schemas.microsoft.com/office/powerpoint/2010/main" val="32140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48131796"/>
              </p:ext>
            </p:extLst>
          </p:nvPr>
        </p:nvGraphicFramePr>
        <p:xfrm>
          <a:off x="131011" y="324701"/>
          <a:ext cx="11929979" cy="4229901"/>
        </p:xfrm>
        <a:graphic>
          <a:graphicData uri="http://schemas.openxmlformats.org/drawingml/2006/table">
            <a:tbl>
              <a:tblPr firstRow="1" bandRow="1">
                <a:tableStyleId>{5940675A-B579-460E-94D1-54222C63F5DA}</a:tableStyleId>
              </a:tblPr>
              <a:tblGrid>
                <a:gridCol w="2900288">
                  <a:extLst>
                    <a:ext uri="{9D8B030D-6E8A-4147-A177-3AD203B41FA5}">
                      <a16:colId xmlns:a16="http://schemas.microsoft.com/office/drawing/2014/main" val="3297575626"/>
                    </a:ext>
                  </a:extLst>
                </a:gridCol>
                <a:gridCol w="1183522">
                  <a:extLst>
                    <a:ext uri="{9D8B030D-6E8A-4147-A177-3AD203B41FA5}">
                      <a16:colId xmlns:a16="http://schemas.microsoft.com/office/drawing/2014/main" val="506920122"/>
                    </a:ext>
                  </a:extLst>
                </a:gridCol>
                <a:gridCol w="1609782">
                  <a:extLst>
                    <a:ext uri="{9D8B030D-6E8A-4147-A177-3AD203B41FA5}">
                      <a16:colId xmlns:a16="http://schemas.microsoft.com/office/drawing/2014/main" val="295642168"/>
                    </a:ext>
                  </a:extLst>
                </a:gridCol>
                <a:gridCol w="3024248">
                  <a:extLst>
                    <a:ext uri="{9D8B030D-6E8A-4147-A177-3AD203B41FA5}">
                      <a16:colId xmlns:a16="http://schemas.microsoft.com/office/drawing/2014/main" val="3612944406"/>
                    </a:ext>
                  </a:extLst>
                </a:gridCol>
                <a:gridCol w="3212139">
                  <a:extLst>
                    <a:ext uri="{9D8B030D-6E8A-4147-A177-3AD203B41FA5}">
                      <a16:colId xmlns:a16="http://schemas.microsoft.com/office/drawing/2014/main" val="2338838945"/>
                    </a:ext>
                  </a:extLst>
                </a:gridCol>
              </a:tblGrid>
              <a:tr h="644919">
                <a:tc gridSpan="5">
                  <a:txBody>
                    <a:bodyPr/>
                    <a:lstStyle/>
                    <a:p>
                      <a:r>
                        <a:rPr lang="en-GB" sz="2400" b="0" dirty="0">
                          <a:solidFill>
                            <a:schemeClr val="bg1"/>
                          </a:solidFill>
                        </a:rPr>
                        <a:t>Homelessness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6388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3">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Housing Options: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advice and information on housing needs and homelessness, also advice on how to access social housing through registration with Salford Home Search and private rented accommodation through a Rental Bond Scheme.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600" b="1"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endParaRPr lang="en-GB" sz="400" dirty="0"/>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4"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446030">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Albert Kennedy Trust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young LGBT 16-25 year olds who are made homeless or living in a hostile environment.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www.akt.org.uk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supported housing scheme for 16-25 year olds, providing support with money management, job searching and accessing education / training.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rgbClr val="000000"/>
                          </a:solidFill>
                          <a:effectLst/>
                          <a:latin typeface="Arial" panose="020B0604020202020204" pitchFamily="34" charset="0"/>
                          <a:ea typeface="+mn-ea"/>
                          <a:cs typeface="Arial" panose="020B0604020202020204" pitchFamily="34" charset="0"/>
                        </a:rPr>
                        <a:t>Call the Foyer on 0161 737 7778 or email </a:t>
                      </a:r>
                      <a:r>
                        <a:rPr lang="en-GB" sz="1200" kern="1200" dirty="0">
                          <a:solidFill>
                            <a:srgbClr val="000000"/>
                          </a:solidFill>
                          <a:effectLst/>
                          <a:latin typeface="Arial" panose="020B0604020202020204" pitchFamily="34" charset="0"/>
                          <a:ea typeface="+mn-ea"/>
                          <a:cs typeface="Arial" panose="020B0604020202020204" pitchFamily="34" charset="0"/>
                          <a:hlinkClick r:id="rId8"/>
                        </a:rPr>
                        <a:t>salfordfoyer@placesforpeople.co.uk</a:t>
                      </a:r>
                      <a:r>
                        <a:rPr lang="en-GB" sz="1200" kern="1200" dirty="0">
                          <a:solidFill>
                            <a:srgbClr val="000000"/>
                          </a:solidFill>
                          <a:effectLst/>
                          <a:latin typeface="Arial" panose="020B0604020202020204" pitchFamily="34" charset="0"/>
                          <a:ea typeface="+mn-ea"/>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279447">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rPr>
                        <a:t>Shelter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and support services across the UK providing people with  one-to-one, personalised help with all of their housing issues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9"/>
                        </a:rPr>
                        <a:t>www.shelter.org.uk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Liberty House: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16 bed accommodation with support for homeless young people aged between 16 and 24, priority is given to 16/17 year olds and applicants must have a Salford connection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492 0191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liberty@adullam.org.uk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bl>
          </a:graphicData>
        </a:graphic>
      </p:graphicFrame>
      <p:sp>
        <p:nvSpPr>
          <p:cNvPr id="3" name="Slide Number Placeholder 2">
            <a:extLst>
              <a:ext uri="{FF2B5EF4-FFF2-40B4-BE49-F238E27FC236}">
                <a16:creationId xmlns:a16="http://schemas.microsoft.com/office/drawing/2014/main" id="{F7888DB7-8286-42A2-B658-BCE133C1E347}"/>
              </a:ext>
            </a:extLst>
          </p:cNvPr>
          <p:cNvSpPr>
            <a:spLocks noGrp="1"/>
          </p:cNvSpPr>
          <p:nvPr>
            <p:ph type="sldNum" sz="quarter" idx="12"/>
          </p:nvPr>
        </p:nvSpPr>
        <p:spPr/>
        <p:txBody>
          <a:bodyPr/>
          <a:lstStyle/>
          <a:p>
            <a:fld id="{5D3D0DFE-D947-4B90-A61E-3CEF8DFD50AE}" type="slidenum">
              <a:rPr lang="en-GB" smtClean="0"/>
              <a:t>29</a:t>
            </a:fld>
            <a:endParaRPr lang="en-GB" dirty="0"/>
          </a:p>
        </p:txBody>
      </p:sp>
      <p:sp>
        <p:nvSpPr>
          <p:cNvPr id="7" name="Action Button: Go Home 6">
            <a:hlinkClick r:id="rId12" action="ppaction://hlinksldjump" highlightClick="1"/>
            <a:extLst>
              <a:ext uri="{FF2B5EF4-FFF2-40B4-BE49-F238E27FC236}">
                <a16:creationId xmlns:a16="http://schemas.microsoft.com/office/drawing/2014/main" id="{864EEE56-51C7-47A9-AA1B-0BB865116110}"/>
              </a:ext>
            </a:extLst>
          </p:cNvPr>
          <p:cNvSpPr/>
          <p:nvPr/>
        </p:nvSpPr>
        <p:spPr>
          <a:xfrm>
            <a:off x="10782300" y="42757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89EF95-0596-4623-A470-545943E4FE67}"/>
              </a:ext>
            </a:extLst>
          </p:cNvPr>
          <p:cNvSpPr/>
          <p:nvPr/>
        </p:nvSpPr>
        <p:spPr>
          <a:xfrm>
            <a:off x="11465240" y="4685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0941499-DC80-4311-A9F5-A3E51026DE3B}"/>
              </a:ext>
            </a:extLst>
          </p:cNvPr>
          <p:cNvSpPr/>
          <p:nvPr/>
        </p:nvSpPr>
        <p:spPr>
          <a:xfrm>
            <a:off x="10208583" y="46566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521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57AC0E-0FC9-4725-9C86-129EC53C563B}"/>
              </a:ext>
            </a:extLst>
          </p:cNvPr>
          <p:cNvGraphicFramePr>
            <a:graphicFrameLocks noGrp="1"/>
          </p:cNvGraphicFramePr>
          <p:nvPr>
            <p:extLst>
              <p:ext uri="{D42A27DB-BD31-4B8C-83A1-F6EECF244321}">
                <p14:modId xmlns:p14="http://schemas.microsoft.com/office/powerpoint/2010/main" val="1112541817"/>
              </p:ext>
            </p:extLst>
          </p:nvPr>
        </p:nvGraphicFramePr>
        <p:xfrm>
          <a:off x="268309" y="43224"/>
          <a:ext cx="11655382" cy="6771551"/>
        </p:xfrm>
        <a:graphic>
          <a:graphicData uri="http://schemas.openxmlformats.org/drawingml/2006/table">
            <a:tbl>
              <a:tblPr firstRow="1" firstCol="1" bandRow="1"/>
              <a:tblGrid>
                <a:gridCol w="4033235">
                  <a:extLst>
                    <a:ext uri="{9D8B030D-6E8A-4147-A177-3AD203B41FA5}">
                      <a16:colId xmlns:a16="http://schemas.microsoft.com/office/drawing/2014/main" val="4162928989"/>
                    </a:ext>
                  </a:extLst>
                </a:gridCol>
                <a:gridCol w="3760632">
                  <a:extLst>
                    <a:ext uri="{9D8B030D-6E8A-4147-A177-3AD203B41FA5}">
                      <a16:colId xmlns:a16="http://schemas.microsoft.com/office/drawing/2014/main" val="3509502255"/>
                    </a:ext>
                  </a:extLst>
                </a:gridCol>
                <a:gridCol w="3861515">
                  <a:extLst>
                    <a:ext uri="{9D8B030D-6E8A-4147-A177-3AD203B41FA5}">
                      <a16:colId xmlns:a16="http://schemas.microsoft.com/office/drawing/2014/main" val="3756557592"/>
                    </a:ext>
                  </a:extLst>
                </a:gridCol>
              </a:tblGrid>
              <a:tr h="604616">
                <a:tc gridSpan="3">
                  <a:txBody>
                    <a:bodyPr/>
                    <a:lstStyle/>
                    <a:p>
                      <a:pPr algn="ctr">
                        <a:lnSpc>
                          <a:spcPct val="115000"/>
                        </a:lnSpc>
                        <a:spcBef>
                          <a:spcPts val="600"/>
                        </a:spcBef>
                        <a:spcAft>
                          <a:spcPts val="6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Salford Thrive Directory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Back to Contents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15425177"/>
                  </a:ext>
                </a:extLst>
              </a:tr>
              <a:tr h="43539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Anger / Aggression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Domestic Abuse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Psychosis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60777659"/>
                  </a:ext>
                </a:extLst>
              </a:tr>
              <a:tr h="452981">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Antenatal</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Early Years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Schools Training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28844990"/>
                  </a:ext>
                </a:extLst>
              </a:tr>
              <a:tr h="48119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Antisocial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Eating Disorders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Harm</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34992867"/>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Anxiety</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Edge of Care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28542743"/>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ADHD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Exclusions / Alternative Provision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Sexually Harmful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89551175"/>
                  </a:ext>
                </a:extLst>
              </a:tr>
              <a:tr h="50893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ASC (Autism Spectrum Condition)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Fostering / Adoption / Cared for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Substance Misuse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162153085"/>
                  </a:ext>
                </a:extLst>
              </a:tr>
              <a:tr h="508933">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Attendance (Schools)</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Gangs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Suicide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43647792"/>
                  </a:ext>
                </a:extLst>
              </a:tr>
              <a:tr h="449397">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Bereavement</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General Wellbeing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Victims of Youth Crime / Weapons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480565965"/>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Bullying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Homelessness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Young Carers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286122041"/>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Child Sexual Exploitation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LGBTQ+</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Youth Crime / Violence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471347431"/>
                  </a:ext>
                </a:extLst>
              </a:tr>
              <a:tr h="516962">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Confidence / Self Esteem</a:t>
                      </a:r>
                      <a:endParaRPr lang="en-GB" sz="1400" u="none"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Mental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National Helplines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086838182"/>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Depression</a:t>
                      </a:r>
                      <a:endParaRPr lang="en-GB" sz="16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OCD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Services by Age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027757438"/>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Distressed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Parenting</a:t>
                      </a:r>
                      <a:endParaRPr lang="en-GB" sz="14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E40D7E"/>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38840427"/>
                  </a:ext>
                </a:extLst>
              </a:tr>
            </a:tbl>
          </a:graphicData>
        </a:graphic>
      </p:graphicFrame>
      <p:sp>
        <p:nvSpPr>
          <p:cNvPr id="42" name="Action Button: Get Information 41">
            <a:hlinkClick r:id="rId4" action="ppaction://hlinksldjump" highlightClick="1"/>
            <a:extLst>
              <a:ext uri="{FF2B5EF4-FFF2-40B4-BE49-F238E27FC236}">
                <a16:creationId xmlns:a16="http://schemas.microsoft.com/office/drawing/2014/main" id="{025A1DA9-ED97-4420-BD8B-29F9EEFFBE4E}"/>
              </a:ext>
            </a:extLst>
          </p:cNvPr>
          <p:cNvSpPr/>
          <p:nvPr/>
        </p:nvSpPr>
        <p:spPr>
          <a:xfrm>
            <a:off x="3753468"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Action Button: Get Information 59">
            <a:hlinkClick r:id="rId5" action="ppaction://hlinksldjump" highlightClick="1"/>
            <a:extLst>
              <a:ext uri="{FF2B5EF4-FFF2-40B4-BE49-F238E27FC236}">
                <a16:creationId xmlns:a16="http://schemas.microsoft.com/office/drawing/2014/main" id="{C05D1376-D963-4FF8-8796-786B99FB10C0}"/>
              </a:ext>
            </a:extLst>
          </p:cNvPr>
          <p:cNvSpPr/>
          <p:nvPr/>
        </p:nvSpPr>
        <p:spPr>
          <a:xfrm>
            <a:off x="3753468" y="11343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Action Button: Get Information 61">
            <a:hlinkClick r:id="rId6" action="ppaction://hlinksldjump" highlightClick="1"/>
            <a:extLst>
              <a:ext uri="{FF2B5EF4-FFF2-40B4-BE49-F238E27FC236}">
                <a16:creationId xmlns:a16="http://schemas.microsoft.com/office/drawing/2014/main" id="{7F47D698-322B-44BE-8B9F-14F22E364809}"/>
              </a:ext>
            </a:extLst>
          </p:cNvPr>
          <p:cNvSpPr/>
          <p:nvPr/>
        </p:nvSpPr>
        <p:spPr>
          <a:xfrm>
            <a:off x="3753468" y="20674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Action Button: Get Information 62">
            <a:hlinkClick r:id="rId7" action="ppaction://hlinksldjump" highlightClick="1"/>
            <a:extLst>
              <a:ext uri="{FF2B5EF4-FFF2-40B4-BE49-F238E27FC236}">
                <a16:creationId xmlns:a16="http://schemas.microsoft.com/office/drawing/2014/main" id="{46E292D4-4B17-4CE7-BD8F-FE55AEE32A8E}"/>
              </a:ext>
            </a:extLst>
          </p:cNvPr>
          <p:cNvSpPr/>
          <p:nvPr/>
        </p:nvSpPr>
        <p:spPr>
          <a:xfrm>
            <a:off x="3753468"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Action Button: Get Information 63">
            <a:hlinkClick r:id="rId8" action="ppaction://hlinksldjump" highlightClick="1"/>
            <a:extLst>
              <a:ext uri="{FF2B5EF4-FFF2-40B4-BE49-F238E27FC236}">
                <a16:creationId xmlns:a16="http://schemas.microsoft.com/office/drawing/2014/main" id="{45C99ED7-F83E-4795-A3D6-00CF090D4091}"/>
              </a:ext>
            </a:extLst>
          </p:cNvPr>
          <p:cNvSpPr/>
          <p:nvPr/>
        </p:nvSpPr>
        <p:spPr>
          <a:xfrm>
            <a:off x="3753468" y="298341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Action Button: Get Information 64">
            <a:hlinkClick r:id="rId9" action="ppaction://hlinksldjump" highlightClick="1"/>
            <a:extLst>
              <a:ext uri="{FF2B5EF4-FFF2-40B4-BE49-F238E27FC236}">
                <a16:creationId xmlns:a16="http://schemas.microsoft.com/office/drawing/2014/main" id="{78DC929B-0C4B-422E-919F-F87BE165CC09}"/>
              </a:ext>
            </a:extLst>
          </p:cNvPr>
          <p:cNvSpPr/>
          <p:nvPr/>
        </p:nvSpPr>
        <p:spPr>
          <a:xfrm>
            <a:off x="3753468" y="346989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Action Button: Get Information 65">
            <a:hlinkClick r:id="rId10" action="ppaction://hlinksldjump" highlightClick="1"/>
            <a:extLst>
              <a:ext uri="{FF2B5EF4-FFF2-40B4-BE49-F238E27FC236}">
                <a16:creationId xmlns:a16="http://schemas.microsoft.com/office/drawing/2014/main" id="{0D9362F4-5DF1-4612-BC88-18F3E48C1945}"/>
              </a:ext>
            </a:extLst>
          </p:cNvPr>
          <p:cNvSpPr/>
          <p:nvPr/>
        </p:nvSpPr>
        <p:spPr>
          <a:xfrm>
            <a:off x="3753468" y="39703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Action Button: Get Information 66">
            <a:hlinkClick r:id="rId11" action="ppaction://hlinksldjump" highlightClick="1"/>
            <a:extLst>
              <a:ext uri="{FF2B5EF4-FFF2-40B4-BE49-F238E27FC236}">
                <a16:creationId xmlns:a16="http://schemas.microsoft.com/office/drawing/2014/main" id="{DE83D214-64EE-4873-B1FA-F7BAB8B5DF3D}"/>
              </a:ext>
            </a:extLst>
          </p:cNvPr>
          <p:cNvSpPr/>
          <p:nvPr/>
        </p:nvSpPr>
        <p:spPr>
          <a:xfrm>
            <a:off x="375346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Action Button: Get Information 67">
            <a:hlinkClick r:id="rId12" action="ppaction://hlinksldjump" highlightClick="1"/>
            <a:extLst>
              <a:ext uri="{FF2B5EF4-FFF2-40B4-BE49-F238E27FC236}">
                <a16:creationId xmlns:a16="http://schemas.microsoft.com/office/drawing/2014/main" id="{BC1D1352-6574-4227-836C-8A2E1BCC71D7}"/>
              </a:ext>
            </a:extLst>
          </p:cNvPr>
          <p:cNvSpPr/>
          <p:nvPr/>
        </p:nvSpPr>
        <p:spPr>
          <a:xfrm>
            <a:off x="3753468" y="484599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ction Button: Get Information 68">
            <a:hlinkClick r:id="rId13" action="ppaction://hlinksldjump" highlightClick="1"/>
            <a:extLst>
              <a:ext uri="{FF2B5EF4-FFF2-40B4-BE49-F238E27FC236}">
                <a16:creationId xmlns:a16="http://schemas.microsoft.com/office/drawing/2014/main" id="{DFB23B9A-A1B6-4BF7-9630-6759FC5DE261}"/>
              </a:ext>
            </a:extLst>
          </p:cNvPr>
          <p:cNvSpPr/>
          <p:nvPr/>
        </p:nvSpPr>
        <p:spPr>
          <a:xfrm>
            <a:off x="3753468" y="53239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Action Button: Get Information 69">
            <a:hlinkClick r:id="rId14" action="ppaction://hlinksldjump" highlightClick="1"/>
            <a:extLst>
              <a:ext uri="{FF2B5EF4-FFF2-40B4-BE49-F238E27FC236}">
                <a16:creationId xmlns:a16="http://schemas.microsoft.com/office/drawing/2014/main" id="{F979AD18-C97A-408C-A4CB-05F32331D9C9}"/>
              </a:ext>
            </a:extLst>
          </p:cNvPr>
          <p:cNvSpPr/>
          <p:nvPr/>
        </p:nvSpPr>
        <p:spPr>
          <a:xfrm>
            <a:off x="7564059"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Action Button: Get Information 70">
            <a:hlinkClick r:id="rId15" action="ppaction://hlinksldjump" highlightClick="1"/>
            <a:extLst>
              <a:ext uri="{FF2B5EF4-FFF2-40B4-BE49-F238E27FC236}">
                <a16:creationId xmlns:a16="http://schemas.microsoft.com/office/drawing/2014/main" id="{7024F4E3-B982-45FA-BC79-472FEDB330BB}"/>
              </a:ext>
            </a:extLst>
          </p:cNvPr>
          <p:cNvSpPr/>
          <p:nvPr/>
        </p:nvSpPr>
        <p:spPr>
          <a:xfrm>
            <a:off x="7564059" y="111626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Action Button: Get Information 71">
            <a:hlinkClick r:id="rId16" action="ppaction://hlinksldjump" highlightClick="1"/>
            <a:extLst>
              <a:ext uri="{FF2B5EF4-FFF2-40B4-BE49-F238E27FC236}">
                <a16:creationId xmlns:a16="http://schemas.microsoft.com/office/drawing/2014/main" id="{4A25B828-9DE5-4DB9-A0B9-7915E69486E7}"/>
              </a:ext>
            </a:extLst>
          </p:cNvPr>
          <p:cNvSpPr/>
          <p:nvPr/>
        </p:nvSpPr>
        <p:spPr>
          <a:xfrm>
            <a:off x="7564059" y="158287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Action Button: Get Information 72">
            <a:hlinkClick r:id="rId17" action="ppaction://hlinksldjump" highlightClick="1"/>
            <a:extLst>
              <a:ext uri="{FF2B5EF4-FFF2-40B4-BE49-F238E27FC236}">
                <a16:creationId xmlns:a16="http://schemas.microsoft.com/office/drawing/2014/main" id="{353BD494-E7CA-4DBF-AB02-D694B6F08956}"/>
              </a:ext>
            </a:extLst>
          </p:cNvPr>
          <p:cNvSpPr/>
          <p:nvPr/>
        </p:nvSpPr>
        <p:spPr>
          <a:xfrm>
            <a:off x="7564059" y="20547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Action Button: Get Information 73">
            <a:hlinkClick r:id="rId18" action="ppaction://hlinksldjump" highlightClick="1"/>
            <a:extLst>
              <a:ext uri="{FF2B5EF4-FFF2-40B4-BE49-F238E27FC236}">
                <a16:creationId xmlns:a16="http://schemas.microsoft.com/office/drawing/2014/main" id="{0E2E7E8D-2520-4A8E-9B7A-67F5B7FD33EE}"/>
              </a:ext>
            </a:extLst>
          </p:cNvPr>
          <p:cNvSpPr/>
          <p:nvPr/>
        </p:nvSpPr>
        <p:spPr>
          <a:xfrm>
            <a:off x="7564059"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Action Button: Get Information 74">
            <a:hlinkClick r:id="rId19" action="ppaction://hlinksldjump" highlightClick="1"/>
            <a:extLst>
              <a:ext uri="{FF2B5EF4-FFF2-40B4-BE49-F238E27FC236}">
                <a16:creationId xmlns:a16="http://schemas.microsoft.com/office/drawing/2014/main" id="{FE0BF1E6-227E-471C-B062-E50B5AA6C93C}"/>
              </a:ext>
            </a:extLst>
          </p:cNvPr>
          <p:cNvSpPr/>
          <p:nvPr/>
        </p:nvSpPr>
        <p:spPr>
          <a:xfrm>
            <a:off x="7564059" y="29572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Action Button: Get Information 75">
            <a:hlinkClick r:id="rId20" action="ppaction://hlinksldjump" highlightClick="1"/>
            <a:extLst>
              <a:ext uri="{FF2B5EF4-FFF2-40B4-BE49-F238E27FC236}">
                <a16:creationId xmlns:a16="http://schemas.microsoft.com/office/drawing/2014/main" id="{10089BCC-9CC9-4C40-B087-10A5D3A7364D}"/>
              </a:ext>
            </a:extLst>
          </p:cNvPr>
          <p:cNvSpPr/>
          <p:nvPr/>
        </p:nvSpPr>
        <p:spPr>
          <a:xfrm>
            <a:off x="7564059" y="347492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Action Button: Get Information 76">
            <a:hlinkClick r:id="rId21" action="ppaction://hlinksldjump" highlightClick="1"/>
            <a:extLst>
              <a:ext uri="{FF2B5EF4-FFF2-40B4-BE49-F238E27FC236}">
                <a16:creationId xmlns:a16="http://schemas.microsoft.com/office/drawing/2014/main" id="{302ECD84-56C3-4E17-B157-946B24ACBC00}"/>
              </a:ext>
            </a:extLst>
          </p:cNvPr>
          <p:cNvSpPr/>
          <p:nvPr/>
        </p:nvSpPr>
        <p:spPr>
          <a:xfrm>
            <a:off x="7564059" y="396797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Action Button: Get Information 77">
            <a:hlinkClick r:id="rId22" action="ppaction://hlinksldjump" highlightClick="1"/>
            <a:extLst>
              <a:ext uri="{FF2B5EF4-FFF2-40B4-BE49-F238E27FC236}">
                <a16:creationId xmlns:a16="http://schemas.microsoft.com/office/drawing/2014/main" id="{E4A98E5B-F801-488F-8E0D-2B9750344AD6}"/>
              </a:ext>
            </a:extLst>
          </p:cNvPr>
          <p:cNvSpPr/>
          <p:nvPr/>
        </p:nvSpPr>
        <p:spPr>
          <a:xfrm>
            <a:off x="7564059" y="43988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Action Button: Get Information 78">
            <a:hlinkClick r:id="rId23" action="ppaction://hlinksldjump" highlightClick="1"/>
            <a:extLst>
              <a:ext uri="{FF2B5EF4-FFF2-40B4-BE49-F238E27FC236}">
                <a16:creationId xmlns:a16="http://schemas.microsoft.com/office/drawing/2014/main" id="{EF4EEE3F-68C3-4997-A4C3-BDBDEB5DABC5}"/>
              </a:ext>
            </a:extLst>
          </p:cNvPr>
          <p:cNvSpPr/>
          <p:nvPr/>
        </p:nvSpPr>
        <p:spPr>
          <a:xfrm>
            <a:off x="7564059" y="48543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Action Button: Get Information 79">
            <a:hlinkClick r:id="rId24" action="ppaction://hlinksldjump" highlightClick="1"/>
            <a:extLst>
              <a:ext uri="{FF2B5EF4-FFF2-40B4-BE49-F238E27FC236}">
                <a16:creationId xmlns:a16="http://schemas.microsoft.com/office/drawing/2014/main" id="{4B6BE3F6-AACF-4E90-ADFC-7ECA9BEDFA04}"/>
              </a:ext>
            </a:extLst>
          </p:cNvPr>
          <p:cNvSpPr/>
          <p:nvPr/>
        </p:nvSpPr>
        <p:spPr>
          <a:xfrm>
            <a:off x="7564059" y="53149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Action Button: Get Information 80">
            <a:hlinkClick r:id="rId25" action="ppaction://hlinksldjump" highlightClick="1"/>
            <a:extLst>
              <a:ext uri="{FF2B5EF4-FFF2-40B4-BE49-F238E27FC236}">
                <a16:creationId xmlns:a16="http://schemas.microsoft.com/office/drawing/2014/main" id="{7A951796-662A-4610-8A31-BAACE90D2ACB}"/>
              </a:ext>
            </a:extLst>
          </p:cNvPr>
          <p:cNvSpPr/>
          <p:nvPr/>
        </p:nvSpPr>
        <p:spPr>
          <a:xfrm>
            <a:off x="7564059"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Action Button: Get Information 81">
            <a:hlinkClick r:id="rId26" action="ppaction://hlinksldjump" highlightClick="1"/>
            <a:extLst>
              <a:ext uri="{FF2B5EF4-FFF2-40B4-BE49-F238E27FC236}">
                <a16:creationId xmlns:a16="http://schemas.microsoft.com/office/drawing/2014/main" id="{3AAA02C7-7B3C-4A41-8D43-D2B913E5DA91}"/>
              </a:ext>
            </a:extLst>
          </p:cNvPr>
          <p:cNvSpPr/>
          <p:nvPr/>
        </p:nvSpPr>
        <p:spPr>
          <a:xfrm>
            <a:off x="11391159" y="67930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Action Button: Get Information 82">
            <a:hlinkClick r:id="rId27" action="ppaction://hlinksldjump" highlightClick="1"/>
            <a:extLst>
              <a:ext uri="{FF2B5EF4-FFF2-40B4-BE49-F238E27FC236}">
                <a16:creationId xmlns:a16="http://schemas.microsoft.com/office/drawing/2014/main" id="{F8DD3057-8F9C-45E6-9309-BB14E37BC23D}"/>
              </a:ext>
            </a:extLst>
          </p:cNvPr>
          <p:cNvSpPr/>
          <p:nvPr/>
        </p:nvSpPr>
        <p:spPr>
          <a:xfrm>
            <a:off x="11391159" y="112812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Action Button: Get Information 83">
            <a:hlinkClick r:id="rId28" action="ppaction://hlinksldjump" highlightClick="1"/>
            <a:extLst>
              <a:ext uri="{FF2B5EF4-FFF2-40B4-BE49-F238E27FC236}">
                <a16:creationId xmlns:a16="http://schemas.microsoft.com/office/drawing/2014/main" id="{170E5355-8FB9-4E3C-8B59-D6FF5C7A4A1F}"/>
              </a:ext>
            </a:extLst>
          </p:cNvPr>
          <p:cNvSpPr/>
          <p:nvPr/>
        </p:nvSpPr>
        <p:spPr>
          <a:xfrm>
            <a:off x="11391159" y="158364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Action Button: Get Information 84">
            <a:hlinkClick r:id="rId29" action="ppaction://hlinksldjump" highlightClick="1"/>
            <a:extLst>
              <a:ext uri="{FF2B5EF4-FFF2-40B4-BE49-F238E27FC236}">
                <a16:creationId xmlns:a16="http://schemas.microsoft.com/office/drawing/2014/main" id="{F510470F-4847-4B08-8682-C51FC7B6D3C5}"/>
              </a:ext>
            </a:extLst>
          </p:cNvPr>
          <p:cNvSpPr/>
          <p:nvPr/>
        </p:nvSpPr>
        <p:spPr>
          <a:xfrm>
            <a:off x="11391159" y="205652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Action Button: Get Information 85">
            <a:hlinkClick r:id="rId30" action="ppaction://hlinksldjump" highlightClick="1"/>
            <a:extLst>
              <a:ext uri="{FF2B5EF4-FFF2-40B4-BE49-F238E27FC236}">
                <a16:creationId xmlns:a16="http://schemas.microsoft.com/office/drawing/2014/main" id="{EDB3DE51-6999-4461-8DF1-FF8263897068}"/>
              </a:ext>
            </a:extLst>
          </p:cNvPr>
          <p:cNvSpPr/>
          <p:nvPr/>
        </p:nvSpPr>
        <p:spPr>
          <a:xfrm>
            <a:off x="11391159" y="24970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Action Button: Get Information 86">
            <a:hlinkClick r:id="rId31" action="ppaction://hlinksldjump" highlightClick="1"/>
            <a:extLst>
              <a:ext uri="{FF2B5EF4-FFF2-40B4-BE49-F238E27FC236}">
                <a16:creationId xmlns:a16="http://schemas.microsoft.com/office/drawing/2014/main" id="{F2367424-FDD0-434D-AA3F-E620ECB2F397}"/>
              </a:ext>
            </a:extLst>
          </p:cNvPr>
          <p:cNvSpPr/>
          <p:nvPr/>
        </p:nvSpPr>
        <p:spPr>
          <a:xfrm>
            <a:off x="11391159" y="297126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Action Button: Get Information 87">
            <a:hlinkClick r:id="rId32" action="ppaction://hlinksldjump" highlightClick="1"/>
            <a:extLst>
              <a:ext uri="{FF2B5EF4-FFF2-40B4-BE49-F238E27FC236}">
                <a16:creationId xmlns:a16="http://schemas.microsoft.com/office/drawing/2014/main" id="{EC9135E5-FBD0-4420-BD8B-1F18B874C97F}"/>
              </a:ext>
            </a:extLst>
          </p:cNvPr>
          <p:cNvSpPr/>
          <p:nvPr/>
        </p:nvSpPr>
        <p:spPr>
          <a:xfrm>
            <a:off x="11391159" y="348678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Action Button: Get Information 88">
            <a:hlinkClick r:id="rId33" action="ppaction://hlinksldjump" highlightClick="1"/>
            <a:extLst>
              <a:ext uri="{FF2B5EF4-FFF2-40B4-BE49-F238E27FC236}">
                <a16:creationId xmlns:a16="http://schemas.microsoft.com/office/drawing/2014/main" id="{0F7CB18D-81E1-49BE-95C1-E4C67592FE09}"/>
              </a:ext>
            </a:extLst>
          </p:cNvPr>
          <p:cNvSpPr/>
          <p:nvPr/>
        </p:nvSpPr>
        <p:spPr>
          <a:xfrm>
            <a:off x="11391159" y="394928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Action Button: Get Information 89">
            <a:hlinkClick r:id="rId34" action="ppaction://hlinksldjump" highlightClick="1"/>
            <a:extLst>
              <a:ext uri="{FF2B5EF4-FFF2-40B4-BE49-F238E27FC236}">
                <a16:creationId xmlns:a16="http://schemas.microsoft.com/office/drawing/2014/main" id="{170DBD52-A7FC-4286-AA13-C6BBA24A4408}"/>
              </a:ext>
            </a:extLst>
          </p:cNvPr>
          <p:cNvSpPr/>
          <p:nvPr/>
        </p:nvSpPr>
        <p:spPr>
          <a:xfrm>
            <a:off x="1140921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ction Button: Get Information 36">
            <a:hlinkClick r:id="rId35" action="ppaction://hlinksldjump" highlightClick="1"/>
            <a:extLst>
              <a:ext uri="{FF2B5EF4-FFF2-40B4-BE49-F238E27FC236}">
                <a16:creationId xmlns:a16="http://schemas.microsoft.com/office/drawing/2014/main" id="{C6EBDA95-4E72-496D-A94A-140E29302B4A}"/>
              </a:ext>
            </a:extLst>
          </p:cNvPr>
          <p:cNvSpPr/>
          <p:nvPr/>
        </p:nvSpPr>
        <p:spPr>
          <a:xfrm>
            <a:off x="3753468"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ction Button: Get Information 37">
            <a:hlinkClick r:id="rId36" action="ppaction://hlinksldjump" highlightClick="1"/>
            <a:extLst>
              <a:ext uri="{FF2B5EF4-FFF2-40B4-BE49-F238E27FC236}">
                <a16:creationId xmlns:a16="http://schemas.microsoft.com/office/drawing/2014/main" id="{05554A90-197E-4CF0-9DEB-668028F16C45}"/>
              </a:ext>
            </a:extLst>
          </p:cNvPr>
          <p:cNvSpPr/>
          <p:nvPr/>
        </p:nvSpPr>
        <p:spPr>
          <a:xfrm>
            <a:off x="11416036" y="48611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9" name="Action Button: Get Information 38">
            <a:hlinkClick r:id="rId37" action="ppaction://hlinksldjump" highlightClick="1"/>
            <a:extLst>
              <a:ext uri="{FF2B5EF4-FFF2-40B4-BE49-F238E27FC236}">
                <a16:creationId xmlns:a16="http://schemas.microsoft.com/office/drawing/2014/main" id="{76D62C39-E04C-4D22-B3F1-781E6C94A0FB}"/>
              </a:ext>
            </a:extLst>
          </p:cNvPr>
          <p:cNvSpPr/>
          <p:nvPr/>
        </p:nvSpPr>
        <p:spPr>
          <a:xfrm>
            <a:off x="11416036" y="53340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ction Button: Get Information 39">
            <a:hlinkClick r:id="rId38" action="ppaction://hlinksldjump" highlightClick="1"/>
            <a:extLst>
              <a:ext uri="{FF2B5EF4-FFF2-40B4-BE49-F238E27FC236}">
                <a16:creationId xmlns:a16="http://schemas.microsoft.com/office/drawing/2014/main" id="{CD733988-DFCD-43BB-8F37-A1621EBB385C}"/>
              </a:ext>
            </a:extLst>
          </p:cNvPr>
          <p:cNvSpPr/>
          <p:nvPr/>
        </p:nvSpPr>
        <p:spPr>
          <a:xfrm>
            <a:off x="11409218" y="58505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ction Button: Get Information 40">
            <a:hlinkClick r:id="rId39" action="ppaction://hlinksldjump" highlightClick="1"/>
            <a:extLst>
              <a:ext uri="{FF2B5EF4-FFF2-40B4-BE49-F238E27FC236}">
                <a16:creationId xmlns:a16="http://schemas.microsoft.com/office/drawing/2014/main" id="{86F5C741-3B71-4887-8556-E02CA76B8C6E}"/>
              </a:ext>
            </a:extLst>
          </p:cNvPr>
          <p:cNvSpPr/>
          <p:nvPr/>
        </p:nvSpPr>
        <p:spPr>
          <a:xfrm>
            <a:off x="3753468" y="635039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ction Button: Get Information 42">
            <a:hlinkClick r:id="rId40" action="ppaction://hlinksldjump" highlightClick="1"/>
            <a:extLst>
              <a:ext uri="{FF2B5EF4-FFF2-40B4-BE49-F238E27FC236}">
                <a16:creationId xmlns:a16="http://schemas.microsoft.com/office/drawing/2014/main" id="{CA1007B4-0697-4C46-85FD-BD35E3C6C504}"/>
              </a:ext>
            </a:extLst>
          </p:cNvPr>
          <p:cNvSpPr/>
          <p:nvPr/>
        </p:nvSpPr>
        <p:spPr>
          <a:xfrm>
            <a:off x="7564059" y="634130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Action Button: Get Information 44">
            <a:hlinkClick r:id="rId41" action="ppaction://hlinksldjump" highlightClick="1"/>
            <a:extLst>
              <a:ext uri="{FF2B5EF4-FFF2-40B4-BE49-F238E27FC236}">
                <a16:creationId xmlns:a16="http://schemas.microsoft.com/office/drawing/2014/main" id="{3993E900-9B14-475A-B79B-61D495A50D7B}"/>
              </a:ext>
            </a:extLst>
          </p:cNvPr>
          <p:cNvSpPr/>
          <p:nvPr/>
        </p:nvSpPr>
        <p:spPr>
          <a:xfrm>
            <a:off x="3753468" y="158945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167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775682045"/>
              </p:ext>
            </p:extLst>
          </p:nvPr>
        </p:nvGraphicFramePr>
        <p:xfrm>
          <a:off x="117562" y="63500"/>
          <a:ext cx="11929978" cy="6748910"/>
        </p:xfrm>
        <a:graphic>
          <a:graphicData uri="http://schemas.openxmlformats.org/drawingml/2006/table">
            <a:tbl>
              <a:tblPr firstRow="1" bandRow="1">
                <a:tableStyleId>{5940675A-B579-460E-94D1-54222C63F5DA}</a:tableStyleId>
              </a:tblPr>
              <a:tblGrid>
                <a:gridCol w="4083810">
                  <a:extLst>
                    <a:ext uri="{9D8B030D-6E8A-4147-A177-3AD203B41FA5}">
                      <a16:colId xmlns:a16="http://schemas.microsoft.com/office/drawing/2014/main" val="3297575626"/>
                    </a:ext>
                  </a:extLst>
                </a:gridCol>
                <a:gridCol w="3837904">
                  <a:extLst>
                    <a:ext uri="{9D8B030D-6E8A-4147-A177-3AD203B41FA5}">
                      <a16:colId xmlns:a16="http://schemas.microsoft.com/office/drawing/2014/main" val="295642168"/>
                    </a:ext>
                  </a:extLst>
                </a:gridCol>
                <a:gridCol w="513881">
                  <a:extLst>
                    <a:ext uri="{9D8B030D-6E8A-4147-A177-3AD203B41FA5}">
                      <a16:colId xmlns:a16="http://schemas.microsoft.com/office/drawing/2014/main" val="3612944406"/>
                    </a:ext>
                  </a:extLst>
                </a:gridCol>
                <a:gridCol w="3494383">
                  <a:extLst>
                    <a:ext uri="{9D8B030D-6E8A-4147-A177-3AD203B41FA5}">
                      <a16:colId xmlns:a16="http://schemas.microsoft.com/office/drawing/2014/main" val="28493902"/>
                    </a:ext>
                  </a:extLst>
                </a:gridCol>
              </a:tblGrid>
              <a:tr h="644919">
                <a:tc gridSpan="4">
                  <a:txBody>
                    <a:bodyPr/>
                    <a:lstStyle/>
                    <a:p>
                      <a:r>
                        <a:rPr lang="en-GB" sz="2400" b="0" dirty="0">
                          <a:solidFill>
                            <a:schemeClr val="bg1"/>
                          </a:solidFill>
                        </a:rPr>
                        <a:t>LGBTQ+</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rPr>
                        <a:t>Salford Youth Service</a:t>
                      </a:r>
                      <a:r>
                        <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p>
                    <a:p>
                      <a:pPr>
                        <a:lnSpc>
                          <a:spcPct val="115000"/>
                        </a:lnSpc>
                        <a:spcAft>
                          <a:spcPts val="0"/>
                        </a:spcAft>
                      </a:pP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www.salford.gov.uk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LGBT Youth Group:</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young people aged 11-19 years who identify as LGBT or who are questioning their sexuality and/or gender; provides support from staff and peers looking at LGBT related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0161 799 6674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chris.rice@salford.gov.uk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80492">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8"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9"/>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The Proud Trust – Afternoon TEA:</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youth support group for young people aged 13-25 who are trans or questioning their gender identity.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07813 981338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info@theproudtrust.org</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28718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Imaan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LGBT Muslim people, families &amp; friends, to address issues of sexual orientation within Islam.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www.imaanlondon.wordpress.com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T &amp; Toast: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group for trans identifying young people that meets in Salford once a month, alongside the youth group there is a group for parents/carers of young trans identifying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790 6950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chris.rice@salford.gov.uk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264943">
                <a:tc gridSpan="3">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Proud Connections: </a:t>
                      </a:r>
                      <a:r>
                        <a:rPr lang="en-US" sz="1200" dirty="0">
                          <a:effectLst/>
                          <a:latin typeface="Arial" panose="020B0604020202020204" pitchFamily="34" charset="0"/>
                          <a:ea typeface="Calibri" panose="020F0502020204030204" pitchFamily="34" charset="0"/>
                          <a:cs typeface="Arial" panose="020B0604020202020204" pitchFamily="34" charset="0"/>
                        </a:rPr>
                        <a:t>online support and information for LGBT+ and questioning young people, and the adults that support them, including parents, carers, teachers, and other professionals.</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6"/>
                        </a:rPr>
                        <a:t>www.theproudtrust.org/proud-connections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3377292"/>
                  </a:ext>
                </a:extLst>
              </a:tr>
              <a:tr h="370840">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Mermaids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children and young people up to 19 years with gender identity issues, along with support for families, and professionals involved in their care.</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www.mermaidsuk.org.uk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3">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0304031"/>
                  </a:ext>
                </a:extLst>
              </a:tr>
              <a:tr h="468105">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endParaRPr>
                    </a:p>
                    <a:p>
                      <a:pPr>
                        <a:lnSpc>
                          <a:spcPct val="115000"/>
                        </a:lnSpc>
                        <a:spcAft>
                          <a:spcPts val="0"/>
                        </a:spcAft>
                      </a:pPr>
                      <a:r>
                        <a:rPr lang="en-GB" sz="1200" b="1" dirty="0">
                          <a:latin typeface="Arial" panose="020B0604020202020204" pitchFamily="34" charset="0"/>
                          <a:cs typeface="Arial" panose="020B0604020202020204" pitchFamily="34" charset="0"/>
                          <a:hlinkClick r:id="rId20"/>
                        </a:rPr>
                        <a:t>Q42:</a:t>
                      </a:r>
                      <a:r>
                        <a:rPr lang="en-GB" sz="1200" b="1" dirty="0">
                          <a:latin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42nd Street’s LGBTQ+ website offers information, advice and support for young people 13-18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www.42ndstreet.org.uk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92656797"/>
                  </a:ext>
                </a:extLst>
              </a:tr>
              <a:tr h="370840">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21"/>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21"/>
                        </a:rPr>
                        <a:t>The Proud Trust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organisation that helps LGBT young people empower themselves to make a positive change for themselves and their communities, provides youth groups, peer support, training and events.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22"/>
                        </a:rPr>
                        <a:t>www.theproudtrust.org</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747273206"/>
                  </a:ext>
                </a:extLst>
              </a:tr>
            </a:tbl>
          </a:graphicData>
        </a:graphic>
      </p:graphicFrame>
      <p:sp>
        <p:nvSpPr>
          <p:cNvPr id="5" name="Action Button: Go Home 4">
            <a:hlinkClick r:id="rId23" action="ppaction://hlinksldjump" highlightClick="1"/>
            <a:extLst>
              <a:ext uri="{FF2B5EF4-FFF2-40B4-BE49-F238E27FC236}">
                <a16:creationId xmlns:a16="http://schemas.microsoft.com/office/drawing/2014/main" id="{08A77881-B38A-4AF2-BE07-C0C22C0EBA6F}"/>
              </a:ext>
            </a:extLst>
          </p:cNvPr>
          <p:cNvSpPr/>
          <p:nvPr/>
        </p:nvSpPr>
        <p:spPr>
          <a:xfrm>
            <a:off x="10779440"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CAC792A7-3B3B-408F-A1E1-CF96BC0A9B76}"/>
              </a:ext>
            </a:extLst>
          </p:cNvPr>
          <p:cNvSpPr>
            <a:spLocks noGrp="1"/>
          </p:cNvSpPr>
          <p:nvPr>
            <p:ph type="sldNum" sz="quarter" idx="12"/>
          </p:nvPr>
        </p:nvSpPr>
        <p:spPr/>
        <p:txBody>
          <a:bodyPr/>
          <a:lstStyle/>
          <a:p>
            <a:fld id="{5D3D0DFE-D947-4B90-A61E-3CEF8DFD50AE}" type="slidenum">
              <a:rPr lang="en-GB" smtClean="0"/>
              <a:t>30</a:t>
            </a:fld>
            <a:endParaRPr lang="en-GB" dirty="0"/>
          </a:p>
        </p:txBody>
      </p:sp>
      <p:sp>
        <p:nvSpPr>
          <p:cNvPr id="4" name="Action Button: Go Forward or Next 3">
            <a:hlinkClick r:id="" action="ppaction://hlinkshowjump?jump=nextslide" highlightClick="1"/>
            <a:extLst>
              <a:ext uri="{FF2B5EF4-FFF2-40B4-BE49-F238E27FC236}">
                <a16:creationId xmlns:a16="http://schemas.microsoft.com/office/drawing/2014/main" id="{B3AC6EA7-71C7-4F94-A639-D22B747DAA4B}"/>
              </a:ext>
            </a:extLst>
          </p:cNvPr>
          <p:cNvSpPr/>
          <p:nvPr/>
        </p:nvSpPr>
        <p:spPr>
          <a:xfrm>
            <a:off x="11455080" y="18279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A85E24E6-DFE7-4F91-A601-7E9E30614E53}"/>
              </a:ext>
            </a:extLst>
          </p:cNvPr>
          <p:cNvSpPr/>
          <p:nvPr/>
        </p:nvSpPr>
        <p:spPr>
          <a:xfrm>
            <a:off x="10246670" y="18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038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A14E5-1180-2B4D-DED5-2C4604BDD3D1}"/>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375D6C6-0AFE-D54F-ACD5-C2DE7F5809A7}"/>
              </a:ext>
            </a:extLst>
          </p:cNvPr>
          <p:cNvGraphicFramePr>
            <a:graphicFrameLocks noGrp="1"/>
          </p:cNvGraphicFramePr>
          <p:nvPr>
            <p:extLst>
              <p:ext uri="{D42A27DB-BD31-4B8C-83A1-F6EECF244321}">
                <p14:modId xmlns:p14="http://schemas.microsoft.com/office/powerpoint/2010/main" val="1568470579"/>
              </p:ext>
            </p:extLst>
          </p:nvPr>
        </p:nvGraphicFramePr>
        <p:xfrm>
          <a:off x="117562" y="63500"/>
          <a:ext cx="11929978" cy="1947164"/>
        </p:xfrm>
        <a:graphic>
          <a:graphicData uri="http://schemas.openxmlformats.org/drawingml/2006/table">
            <a:tbl>
              <a:tblPr firstRow="1" bandRow="1">
                <a:tableStyleId>{5940675A-B579-460E-94D1-54222C63F5DA}</a:tableStyleId>
              </a:tblPr>
              <a:tblGrid>
                <a:gridCol w="4083810">
                  <a:extLst>
                    <a:ext uri="{9D8B030D-6E8A-4147-A177-3AD203B41FA5}">
                      <a16:colId xmlns:a16="http://schemas.microsoft.com/office/drawing/2014/main" val="3297575626"/>
                    </a:ext>
                  </a:extLst>
                </a:gridCol>
                <a:gridCol w="3837904">
                  <a:extLst>
                    <a:ext uri="{9D8B030D-6E8A-4147-A177-3AD203B41FA5}">
                      <a16:colId xmlns:a16="http://schemas.microsoft.com/office/drawing/2014/main" val="295642168"/>
                    </a:ext>
                  </a:extLst>
                </a:gridCol>
                <a:gridCol w="4008264">
                  <a:extLst>
                    <a:ext uri="{9D8B030D-6E8A-4147-A177-3AD203B41FA5}">
                      <a16:colId xmlns:a16="http://schemas.microsoft.com/office/drawing/2014/main" val="3612944406"/>
                    </a:ext>
                  </a:extLst>
                </a:gridCol>
              </a:tblGrid>
              <a:tr h="644919">
                <a:tc gridSpan="3">
                  <a:txBody>
                    <a:bodyPr/>
                    <a:lstStyle/>
                    <a:p>
                      <a:r>
                        <a:rPr lang="en-GB" sz="2400" b="0" dirty="0">
                          <a:solidFill>
                            <a:schemeClr val="bg1"/>
                          </a:solidFill>
                        </a:rPr>
                        <a:t>LGBTQ+</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extLst>
                  <a:ext uri="{0D108BD9-81ED-4DB2-BD59-A6C34878D82A}">
                    <a16:rowId xmlns:a16="http://schemas.microsoft.com/office/drawing/2014/main" val="4293432266"/>
                  </a:ext>
                </a:extLst>
              </a:tr>
              <a:tr h="264943">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4"/>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3377292"/>
                  </a:ext>
                </a:extLst>
              </a:tr>
            </a:tbl>
          </a:graphicData>
        </a:graphic>
      </p:graphicFrame>
      <p:sp>
        <p:nvSpPr>
          <p:cNvPr id="5" name="Action Button: Go Home 4">
            <a:hlinkClick r:id="rId5" action="ppaction://hlinksldjump" highlightClick="1"/>
            <a:extLst>
              <a:ext uri="{FF2B5EF4-FFF2-40B4-BE49-F238E27FC236}">
                <a16:creationId xmlns:a16="http://schemas.microsoft.com/office/drawing/2014/main" id="{9EF79523-6B46-5943-A580-66E47D201EA5}"/>
              </a:ext>
            </a:extLst>
          </p:cNvPr>
          <p:cNvSpPr/>
          <p:nvPr/>
        </p:nvSpPr>
        <p:spPr>
          <a:xfrm>
            <a:off x="10779440"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1537792E-31EC-754C-AAD1-1AD1CABE203E}"/>
              </a:ext>
            </a:extLst>
          </p:cNvPr>
          <p:cNvSpPr>
            <a:spLocks noGrp="1"/>
          </p:cNvSpPr>
          <p:nvPr>
            <p:ph type="sldNum" sz="quarter" idx="12"/>
          </p:nvPr>
        </p:nvSpPr>
        <p:spPr/>
        <p:txBody>
          <a:bodyPr/>
          <a:lstStyle/>
          <a:p>
            <a:fld id="{5D3D0DFE-D947-4B90-A61E-3CEF8DFD50AE}" type="slidenum">
              <a:rPr lang="en-GB" smtClean="0"/>
              <a:t>31</a:t>
            </a:fld>
            <a:endParaRPr lang="en-GB" dirty="0"/>
          </a:p>
        </p:txBody>
      </p:sp>
      <p:sp>
        <p:nvSpPr>
          <p:cNvPr id="4" name="Action Button: Go Forward or Next 3">
            <a:hlinkClick r:id="" action="ppaction://hlinkshowjump?jump=nextslide" highlightClick="1"/>
            <a:extLst>
              <a:ext uri="{FF2B5EF4-FFF2-40B4-BE49-F238E27FC236}">
                <a16:creationId xmlns:a16="http://schemas.microsoft.com/office/drawing/2014/main" id="{15DB7CEB-2753-5DB6-7532-E2D8DB6FEA69}"/>
              </a:ext>
            </a:extLst>
          </p:cNvPr>
          <p:cNvSpPr/>
          <p:nvPr/>
        </p:nvSpPr>
        <p:spPr>
          <a:xfrm>
            <a:off x="11455080" y="18279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EBC86F78-5C15-775A-B0E0-0842ACDF3467}"/>
              </a:ext>
            </a:extLst>
          </p:cNvPr>
          <p:cNvSpPr/>
          <p:nvPr/>
        </p:nvSpPr>
        <p:spPr>
          <a:xfrm>
            <a:off x="10246670" y="18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87426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274179764"/>
              </p:ext>
            </p:extLst>
          </p:nvPr>
        </p:nvGraphicFramePr>
        <p:xfrm>
          <a:off x="121919" y="131233"/>
          <a:ext cx="11929978" cy="657745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376252">
                  <a:extLst>
                    <a:ext uri="{9D8B030D-6E8A-4147-A177-3AD203B41FA5}">
                      <a16:colId xmlns:a16="http://schemas.microsoft.com/office/drawing/2014/main" val="295642168"/>
                    </a:ext>
                  </a:extLst>
                </a:gridCol>
                <a:gridCol w="2340102">
                  <a:extLst>
                    <a:ext uri="{9D8B030D-6E8A-4147-A177-3AD203B41FA5}">
                      <a16:colId xmlns:a16="http://schemas.microsoft.com/office/drawing/2014/main" val="3612944406"/>
                    </a:ext>
                  </a:extLst>
                </a:gridCol>
                <a:gridCol w="3315209">
                  <a:extLst>
                    <a:ext uri="{9D8B030D-6E8A-4147-A177-3AD203B41FA5}">
                      <a16:colId xmlns:a16="http://schemas.microsoft.com/office/drawing/2014/main" val="2339677137"/>
                    </a:ext>
                  </a:extLst>
                </a:gridCol>
              </a:tblGrid>
              <a:tr h="622865">
                <a:tc gridSpan="4">
                  <a:txBody>
                    <a:bodyPr/>
                    <a:lstStyle/>
                    <a:p>
                      <a:r>
                        <a:rPr lang="en-GB" sz="2400" b="0" dirty="0">
                          <a:solidFill>
                            <a:schemeClr val="bg1"/>
                          </a:solidFill>
                        </a:rPr>
                        <a:t>Mental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5402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581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Sane</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SANE is a virtual community that focuses on mental health for people aged under 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www.sane.org.uk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a:lnSpc>
                          <a:spcPct val="115000"/>
                        </a:lnSpc>
                        <a:spcAft>
                          <a:spcPts val="0"/>
                        </a:spcAft>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victoria@rioferdinandfoundation.com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986843">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www.gmintegratedcare.org.uk</a:t>
                      </a:r>
                      <a:endParaRPr lang="en-GB" sz="1200" dirty="0">
                        <a:effectLst/>
                        <a:latin typeface="Arial" panose="020B0604020202020204" pitchFamily="34" charset="0"/>
                        <a:cs typeface="Arial" panose="020B0604020202020204" pitchFamily="34" charset="0"/>
                      </a:endParaRPr>
                    </a:p>
                  </a:txBody>
                  <a:tcPr marL="68580" marR="68580" marT="36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Community Mental Health Teams (CMHT)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service is an integrated specialist team offering a range of therapeutic interventions and treatments for adults over the age of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www.gmw.nhs.uk/salford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19047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 provides online resources, training and development and publications.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Early Detection and Intervention Team (EDIT):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specialist psychological therapy service that works with 14 – 35 year olds to reduce distress, confusion, and the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service can also be accessed by GP’s, Mental Health Services, Voluntary Sector, Youth Services (Connexions, YOT)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Galaxy House: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mental health in-patient unit for children up to 13 yrs with a range of neuro-developmental &amp; psychosomatic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0161 701 5197</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7620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NHS Moodzone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offering young people advice and help on mental health, interactive tools &amp; guides.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talking therapy for people (aged 16+) who are struggling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for children and young people; self-referral for 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Junction 17</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Specialist Mental Health Service for young people aged 13-17 who require assessment and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0161 773 9121</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r h="76202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958079781"/>
                  </a:ext>
                </a:extLst>
              </a:tr>
            </a:tbl>
          </a:graphicData>
        </a:graphic>
      </p:graphicFrame>
      <p:sp>
        <p:nvSpPr>
          <p:cNvPr id="6" name="Action Button: Go Forward or Next 5">
            <a:hlinkClick r:id="" action="ppaction://hlinkshowjump?jump=nextslide" highlightClick="1"/>
            <a:extLst>
              <a:ext uri="{FF2B5EF4-FFF2-40B4-BE49-F238E27FC236}">
                <a16:creationId xmlns:a16="http://schemas.microsoft.com/office/drawing/2014/main" id="{D79B6B73-FD1B-41B1-A98F-4B849E4CD3F1}"/>
              </a:ext>
            </a:extLst>
          </p:cNvPr>
          <p:cNvSpPr/>
          <p:nvPr/>
        </p:nvSpPr>
        <p:spPr>
          <a:xfrm>
            <a:off x="2271295" y="6342499"/>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BCFDED1F-C42D-4191-A437-16073E204EBD}"/>
              </a:ext>
            </a:extLst>
          </p:cNvPr>
          <p:cNvSpPr txBox="1"/>
          <p:nvPr/>
        </p:nvSpPr>
        <p:spPr>
          <a:xfrm>
            <a:off x="121919" y="6023530"/>
            <a:ext cx="2845993" cy="369332"/>
          </a:xfrm>
          <a:prstGeom prst="rect">
            <a:avLst/>
          </a:prstGeom>
          <a:noFill/>
        </p:spPr>
        <p:txBody>
          <a:bodyPr wrap="square" rtlCol="0">
            <a:spAutoFit/>
          </a:bodyPr>
          <a:lstStyle/>
          <a:p>
            <a:r>
              <a:rPr lang="en-GB" i="1" dirty="0"/>
              <a:t>Mental health services cont.</a:t>
            </a:r>
          </a:p>
        </p:txBody>
      </p:sp>
      <p:sp>
        <p:nvSpPr>
          <p:cNvPr id="7" name="Action Button: Go Home 6">
            <a:hlinkClick r:id="rId20" action="ppaction://hlinksldjump" highlightClick="1"/>
            <a:extLst>
              <a:ext uri="{FF2B5EF4-FFF2-40B4-BE49-F238E27FC236}">
                <a16:creationId xmlns:a16="http://schemas.microsoft.com/office/drawing/2014/main" id="{943BBD05-FF88-42DF-864E-4277DEADE8A3}"/>
              </a:ext>
            </a:extLst>
          </p:cNvPr>
          <p:cNvSpPr/>
          <p:nvPr/>
        </p:nvSpPr>
        <p:spPr>
          <a:xfrm>
            <a:off x="10782300" y="2104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CC29B2-2EF7-4175-AB17-B735B822E015}"/>
              </a:ext>
            </a:extLst>
          </p:cNvPr>
          <p:cNvSpPr/>
          <p:nvPr/>
        </p:nvSpPr>
        <p:spPr>
          <a:xfrm>
            <a:off x="11459517" y="278900"/>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B75233B-4F05-460E-AE8B-348998D50769}"/>
              </a:ext>
            </a:extLst>
          </p:cNvPr>
          <p:cNvSpPr/>
          <p:nvPr/>
        </p:nvSpPr>
        <p:spPr>
          <a:xfrm>
            <a:off x="10208583" y="2738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71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59102643"/>
              </p:ext>
            </p:extLst>
          </p:nvPr>
        </p:nvGraphicFramePr>
        <p:xfrm>
          <a:off x="114703" y="220132"/>
          <a:ext cx="11929981" cy="663786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1579314">
                  <a:extLst>
                    <a:ext uri="{9D8B030D-6E8A-4147-A177-3AD203B41FA5}">
                      <a16:colId xmlns:a16="http://schemas.microsoft.com/office/drawing/2014/main" val="295642168"/>
                    </a:ext>
                  </a:extLst>
                </a:gridCol>
                <a:gridCol w="1732168">
                  <a:extLst>
                    <a:ext uri="{9D8B030D-6E8A-4147-A177-3AD203B41FA5}">
                      <a16:colId xmlns:a16="http://schemas.microsoft.com/office/drawing/2014/main" val="1592077566"/>
                    </a:ext>
                  </a:extLst>
                </a:gridCol>
                <a:gridCol w="2745562">
                  <a:extLst>
                    <a:ext uri="{9D8B030D-6E8A-4147-A177-3AD203B41FA5}">
                      <a16:colId xmlns:a16="http://schemas.microsoft.com/office/drawing/2014/main" val="9602137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1713013937"/>
                    </a:ext>
                  </a:extLst>
                </a:gridCol>
              </a:tblGrid>
              <a:tr h="696939">
                <a:tc gridSpan="6">
                  <a:txBody>
                    <a:bodyPr/>
                    <a:lstStyle/>
                    <a:p>
                      <a:r>
                        <a:rPr lang="en-GB" sz="2400" b="0" dirty="0">
                          <a:solidFill>
                            <a:schemeClr val="bg1"/>
                          </a:solidFill>
                        </a:rPr>
                        <a:t>Mental Health - </a:t>
                      </a:r>
                      <a:r>
                        <a:rPr lang="en-GB" sz="2400" b="0" i="1" dirty="0">
                          <a:solidFill>
                            <a:schemeClr val="bg1"/>
                          </a:solidFill>
                        </a:rPr>
                        <a:t>continued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400752">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138327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Stem4</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charity that supports positive mental health in teenagers. Information on mental health, mental health apps and education.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www.stem4.org.uk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154769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 Mental Illness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practical help and information for anyone affected by mental illness on a wide range of topics such as living with mental illness, medication and care.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134110">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2"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2"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10- 25 years </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3"/>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p>
                      <a:pPr>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475094">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7"/>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cmm-tr.Salford-CAMHS@nhs.net</a:t>
                      </a:r>
                      <a:endParaRPr lang="en-GB" dirty="0"/>
                    </a:p>
                  </a:txBody>
                  <a:tcPr marL="45720" marR="45720" marT="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6619F56E-DC0A-496A-84C1-CE897660FB4B}"/>
              </a:ext>
            </a:extLst>
          </p:cNvPr>
          <p:cNvSpPr>
            <a:spLocks noGrp="1"/>
          </p:cNvSpPr>
          <p:nvPr>
            <p:ph type="sldNum" sz="quarter" idx="12"/>
          </p:nvPr>
        </p:nvSpPr>
        <p:spPr/>
        <p:txBody>
          <a:bodyPr/>
          <a:lstStyle/>
          <a:p>
            <a:fld id="{5D3D0DFE-D947-4B90-A61E-3CEF8DFD50AE}" type="slidenum">
              <a:rPr lang="en-GB" smtClean="0"/>
              <a:t>33</a:t>
            </a:fld>
            <a:endParaRPr lang="en-GB" dirty="0"/>
          </a:p>
        </p:txBody>
      </p:sp>
      <p:sp>
        <p:nvSpPr>
          <p:cNvPr id="7" name="Action Button: Go Home 6">
            <a:hlinkClick r:id="rId22" action="ppaction://hlinksldjump" highlightClick="1"/>
            <a:extLst>
              <a:ext uri="{FF2B5EF4-FFF2-40B4-BE49-F238E27FC236}">
                <a16:creationId xmlns:a16="http://schemas.microsoft.com/office/drawing/2014/main" id="{40A0D35B-D25B-4791-8803-B6FDD31BF6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0D635E-756C-467D-A544-C95C8058F5B7}"/>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3E5D6CA-FCF6-41F3-B51D-9CED8A68B1BE}"/>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0502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557710112"/>
              </p:ext>
            </p:extLst>
          </p:nvPr>
        </p:nvGraphicFramePr>
        <p:xfrm>
          <a:off x="114703" y="220132"/>
          <a:ext cx="11929978" cy="5785627"/>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436450">
                  <a:extLst>
                    <a:ext uri="{9D8B030D-6E8A-4147-A177-3AD203B41FA5}">
                      <a16:colId xmlns:a16="http://schemas.microsoft.com/office/drawing/2014/main" val="295642168"/>
                    </a:ext>
                  </a:extLst>
                </a:gridCol>
                <a:gridCol w="2620592">
                  <a:extLst>
                    <a:ext uri="{9D8B030D-6E8A-4147-A177-3AD203B41FA5}">
                      <a16:colId xmlns:a16="http://schemas.microsoft.com/office/drawing/2014/main" val="1287723986"/>
                    </a:ext>
                  </a:extLst>
                </a:gridCol>
                <a:gridCol w="2974521">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OCD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OCD UK</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advice, information, and support services for those affected by OCD, and campaign to end the trivialisation and stigma of OCD.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www.ocduk.org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www.onlinesupport.42ndstreet.org.uk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0161 358 0585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OCD Action</a:t>
                      </a:r>
                      <a:r>
                        <a:rPr lang="en-GB" sz="1200" u="none"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a:t>
                      </a:r>
                      <a:r>
                        <a:rPr lang="en-GB" sz="1200" u="none"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a:t>
                      </a:r>
                      <a:r>
                        <a:rPr lang="en-GB"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anybody affected by OCD.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390 6232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www.ocdaction.org.uk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txBody>
                  <a:tcPr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370840">
                <a:tc gridSpan="3">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7" name="Action Button: Go Home 6">
            <a:hlinkClick r:id="rId17" action="ppaction://hlinksldjump" highlightClick="1"/>
            <a:extLst>
              <a:ext uri="{FF2B5EF4-FFF2-40B4-BE49-F238E27FC236}">
                <a16:creationId xmlns:a16="http://schemas.microsoft.com/office/drawing/2014/main" id="{13EFCB2F-D287-4295-89E1-820FA0C3D86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18D80DB-6AFD-4E93-9186-40870D1B53AA}"/>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B1597DE-0A03-459B-B481-34BE49939CA7}"/>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ED8D329-2E1A-4B6F-9A74-D3572DB67877}"/>
              </a:ext>
            </a:extLst>
          </p:cNvPr>
          <p:cNvSpPr>
            <a:spLocks noGrp="1"/>
          </p:cNvSpPr>
          <p:nvPr>
            <p:ph type="sldNum" sz="quarter" idx="12"/>
          </p:nvPr>
        </p:nvSpPr>
        <p:spPr/>
        <p:txBody>
          <a:bodyPr/>
          <a:lstStyle/>
          <a:p>
            <a:fld id="{5D3D0DFE-D947-4B90-A61E-3CEF8DFD50AE}" type="slidenum">
              <a:rPr lang="en-GB" smtClean="0"/>
              <a:t>34</a:t>
            </a:fld>
            <a:endParaRPr lang="en-GB" dirty="0"/>
          </a:p>
        </p:txBody>
      </p:sp>
    </p:spTree>
    <p:extLst>
      <p:ext uri="{BB962C8B-B14F-4D97-AF65-F5344CB8AC3E}">
        <p14:creationId xmlns:p14="http://schemas.microsoft.com/office/powerpoint/2010/main" val="102698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224148547"/>
              </p:ext>
            </p:extLst>
          </p:nvPr>
        </p:nvGraphicFramePr>
        <p:xfrm>
          <a:off x="131010" y="57150"/>
          <a:ext cx="11929980" cy="6618557"/>
        </p:xfrm>
        <a:graphic>
          <a:graphicData uri="http://schemas.openxmlformats.org/drawingml/2006/table">
            <a:tbl>
              <a:tblPr firstRow="1" bandRow="1">
                <a:tableStyleId>{5940675A-B579-460E-94D1-54222C63F5DA}</a:tableStyleId>
              </a:tblPr>
              <a:tblGrid>
                <a:gridCol w="326732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031333">
                  <a:extLst>
                    <a:ext uri="{9D8B030D-6E8A-4147-A177-3AD203B41FA5}">
                      <a16:colId xmlns:a16="http://schemas.microsoft.com/office/drawing/2014/main" val="2003319825"/>
                    </a:ext>
                  </a:extLst>
                </a:gridCol>
                <a:gridCol w="853238">
                  <a:extLst>
                    <a:ext uri="{9D8B030D-6E8A-4147-A177-3AD203B41FA5}">
                      <a16:colId xmlns:a16="http://schemas.microsoft.com/office/drawing/2014/main" val="3612944406"/>
                    </a:ext>
                  </a:extLst>
                </a:gridCol>
                <a:gridCol w="2884571">
                  <a:extLst>
                    <a:ext uri="{9D8B030D-6E8A-4147-A177-3AD203B41FA5}">
                      <a16:colId xmlns:a16="http://schemas.microsoft.com/office/drawing/2014/main" val="3179429961"/>
                    </a:ext>
                  </a:extLst>
                </a:gridCol>
              </a:tblGrid>
              <a:tr h="644919">
                <a:tc gridSpan="5">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kern="1200" dirty="0">
                          <a:solidFill>
                            <a:schemeClr val="tx1"/>
                          </a:solidFill>
                          <a:effectLst/>
                          <a:latin typeface="Arial" panose="020B0604020202020204" pitchFamily="34" charset="0"/>
                          <a:ea typeface="+mn-ea"/>
                          <a:cs typeface="Arial" panose="020B0604020202020204" pitchFamily="34" charset="0"/>
                          <a:hlinkClick r:id="rId5"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256185">
                <a:tc rowSpan="2"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Young Fathers Project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 with young men who are fathers, expectant fathers, or acting as fathers in a family unit, aged up to 25 years old and live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service accessed via social services, ante-natal services, community midwives, schools, Youth Offending Teams and youth services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603 6874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Tom.cole@salford.gov.uk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13984">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68983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Family Lives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for parents to achieve the best relationship possible with the children that they care about. </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www.familylives.org.uk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3038977"/>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Family Nurse Partnership</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salford.fnp@nhs.net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r h="459874">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Parent Peer Support Groups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information: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952 1000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health.improvement@salford.gov.uk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7"/>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46768805"/>
                  </a:ext>
                </a:extLst>
              </a:tr>
              <a:tr h="370840">
                <a:tc gridSpan="3">
                  <a:txBody>
                    <a:bodyPr/>
                    <a:lstStyle/>
                    <a:p>
                      <a:pPr>
                        <a:lnSpc>
                          <a:spcPct val="100000"/>
                        </a:lnSpc>
                        <a:spcAft>
                          <a:spcPts val="0"/>
                        </a:spcAft>
                      </a:pPr>
                      <a:endParaRPr lang="en-GB" sz="600" b="1"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ndParaRPr>
                    </a:p>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in Salford who have at least one child under 5 and who maybe finding it hard to cope</a:t>
                      </a:r>
                    </a:p>
                    <a:p>
                      <a:pPr>
                        <a:lnSpc>
                          <a:spcPct val="100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 e.g., Health Visitor / Social Worker</a:t>
                      </a:r>
                    </a:p>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35</a:t>
            </a:fld>
            <a:endParaRPr lang="en-GB" dirty="0"/>
          </a:p>
        </p:txBody>
      </p:sp>
      <p:sp>
        <p:nvSpPr>
          <p:cNvPr id="7" name="Action Button: Go Home 6">
            <a:hlinkClick r:id="rId19"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9921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238899210"/>
              </p:ext>
            </p:extLst>
          </p:nvPr>
        </p:nvGraphicFramePr>
        <p:xfrm>
          <a:off x="156945" y="136525"/>
          <a:ext cx="11878110" cy="4005185"/>
        </p:xfrm>
        <a:graphic>
          <a:graphicData uri="http://schemas.openxmlformats.org/drawingml/2006/table">
            <a:tbl>
              <a:tblPr firstRow="1" bandRow="1">
                <a:tableStyleId>{5940675A-B579-460E-94D1-54222C63F5DA}</a:tableStyleId>
              </a:tblPr>
              <a:tblGrid>
                <a:gridCol w="321545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866220">
                  <a:extLst>
                    <a:ext uri="{9D8B030D-6E8A-4147-A177-3AD203B41FA5}">
                      <a16:colId xmlns:a16="http://schemas.microsoft.com/office/drawing/2014/main" val="2003319825"/>
                    </a:ext>
                  </a:extLst>
                </a:gridCol>
                <a:gridCol w="2902922">
                  <a:extLst>
                    <a:ext uri="{9D8B030D-6E8A-4147-A177-3AD203B41FA5}">
                      <a16:colId xmlns:a16="http://schemas.microsoft.com/office/drawing/2014/main" val="3179429961"/>
                    </a:ext>
                  </a:extLst>
                </a:gridCol>
              </a:tblGrid>
              <a:tr h="623119">
                <a:tc gridSpan="4">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58305">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07105">
                <a:tc gridSpan="3">
                  <a:txBody>
                    <a:bodyPr/>
                    <a:lstStyle/>
                    <a:p>
                      <a:pPr>
                        <a:lnSpc>
                          <a:spcPct val="115000"/>
                        </a:lnSpc>
                        <a:spcAft>
                          <a:spcPts val="0"/>
                        </a:spcAft>
                      </a:pPr>
                      <a:r>
                        <a:rPr lang="en-GB" sz="14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Family Hubs/Partnership/Early Help </a:t>
                      </a:r>
                      <a:r>
                        <a:rPr lang="en-GB" sz="14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dirty="0">
                          <a:latin typeface="Arial" panose="020B0604020202020204" pitchFamily="34" charset="0"/>
                          <a:cs typeface="Arial" panose="020B0604020202020204" pitchFamily="34" charset="0"/>
                          <a:hlinkClick r:id="rId4"/>
                        </a:rPr>
                        <a:t>Family </a:t>
                      </a:r>
                      <a:r>
                        <a:rPr lang="en-GB" sz="1400" dirty="0" err="1">
                          <a:latin typeface="Arial" panose="020B0604020202020204" pitchFamily="34" charset="0"/>
                          <a:cs typeface="Arial" panose="020B0604020202020204" pitchFamily="34" charset="0"/>
                          <a:hlinkClick r:id="rId4"/>
                        </a:rPr>
                        <a:t>Hubs•Salford</a:t>
                      </a:r>
                      <a:r>
                        <a:rPr lang="en-GB" sz="1400" dirty="0">
                          <a:latin typeface="Arial" panose="020B0604020202020204" pitchFamily="34" charset="0"/>
                          <a:cs typeface="Arial" panose="020B0604020202020204" pitchFamily="34" charset="0"/>
                          <a:hlinkClick r:id="rId4"/>
                        </a:rPr>
                        <a:t> City Council</a:t>
                      </a:r>
                      <a:endParaRPr lang="en-GB" sz="1400" dirty="0">
                        <a:latin typeface="Arial" panose="020B0604020202020204" pitchFamily="34" charset="0"/>
                        <a:cs typeface="Arial" panose="020B0604020202020204" pitchFamily="34" charset="0"/>
                      </a:endParaRPr>
                    </a:p>
                    <a:p>
                      <a:pPr>
                        <a:lnSpc>
                          <a:spcPct val="115000"/>
                        </a:lnSpc>
                        <a:spcAft>
                          <a:spcPts val="0"/>
                        </a:spcAft>
                      </a:pPr>
                      <a:endParaRPr lang="en-GB" sz="14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rowSpan="2">
                  <a:txBody>
                    <a:bodyPr/>
                    <a:lstStyle/>
                    <a:p>
                      <a:endParaRPr lang="en-US" dirty="0"/>
                    </a:p>
                    <a:p>
                      <a:endParaRPr lang="en-GB" dirty="0"/>
                    </a:p>
                    <a:p>
                      <a:endParaRPr lang="en-GB" dirty="0"/>
                    </a:p>
                    <a:p>
                      <a:endParaRPr lang="en-GB" dirty="0"/>
                    </a:p>
                    <a:p>
                      <a:endParaRPr lang="en-GB" dirty="0"/>
                    </a:p>
                  </a:txBody>
                  <a:tcPr marL="68580" marR="68580" marT="0" marB="0">
                    <a:lnL w="28575" cap="flat" cmpd="sng" algn="ctr">
                      <a:solidFill>
                        <a:srgbClr val="85124A"/>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652218105"/>
                  </a:ext>
                </a:extLst>
              </a:tr>
              <a:tr h="247525">
                <a:tc rowSpan="2" gridSpan="3">
                  <a:txBody>
                    <a:bodyPr/>
                    <a:lstStyle/>
                    <a:p>
                      <a:pPr>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Parent and Infant Relationship Service </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nSpc>
                          <a:spcPct val="115000"/>
                        </a:lnSpc>
                        <a:spcAft>
                          <a:spcPts val="0"/>
                        </a:spcAft>
                      </a:pPr>
                      <a:r>
                        <a:rPr lang="en-GB" sz="1400" b="1" kern="1200" dirty="0">
                          <a:solidFill>
                            <a:schemeClr val="tx1"/>
                          </a:solidFill>
                          <a:effectLst/>
                          <a:latin typeface="Arial" panose="020B0604020202020204" pitchFamily="34" charset="0"/>
                          <a:ea typeface="+mn-ea"/>
                          <a:cs typeface="Arial" panose="020B0604020202020204" pitchFamily="34" charset="0"/>
                        </a:rPr>
                        <a:t>Referral: </a:t>
                      </a:r>
                      <a:r>
                        <a:rPr lang="en-GB" sz="1400" u="sng" kern="1200" dirty="0">
                          <a:solidFill>
                            <a:schemeClr val="tx1"/>
                          </a:solidFill>
                          <a:effectLst/>
                          <a:latin typeface="Arial" panose="020B0604020202020204" pitchFamily="34" charset="0"/>
                          <a:ea typeface="+mn-ea"/>
                          <a:cs typeface="Arial" panose="020B0604020202020204" pitchFamily="34" charset="0"/>
                          <a:hlinkClick r:id="rId6"/>
                        </a:rPr>
                        <a:t>Request for Service form</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76673">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689838"/>
                  </a:ext>
                </a:extLst>
              </a:tr>
              <a:tr h="776673">
                <a:tc gridSpan="3">
                  <a:txBody>
                    <a:bodyPr/>
                    <a:lstStyle/>
                    <a:p>
                      <a:pPr>
                        <a:lnSpc>
                          <a:spcPct val="115000"/>
                        </a:lnSpc>
                        <a:spcAft>
                          <a:spcPts val="0"/>
                        </a:spcAft>
                      </a:pPr>
                      <a:r>
                        <a:rPr lang="en-GB" sz="1400" b="1" dirty="0" err="1">
                          <a:effectLst/>
                          <a:latin typeface="Arial" panose="020B0604020202020204" pitchFamily="34" charset="0"/>
                          <a:ea typeface="Calibri" panose="020F0502020204030204" pitchFamily="34" charset="0"/>
                          <a:cs typeface="Arial" panose="020B0604020202020204" pitchFamily="34" charset="0"/>
                          <a:hlinkClick r:id="rId7" action="ppaction://hlinksldjump"/>
                        </a:rPr>
                        <a:t>Qwell</a:t>
                      </a:r>
                      <a:r>
                        <a:rPr lang="en-GB" sz="14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 </a:t>
                      </a:r>
                      <a:r>
                        <a:rPr lang="en-GB" sz="1400" b="0" dirty="0" err="1">
                          <a:effectLst/>
                          <a:latin typeface="Arial" panose="020B0604020202020204" pitchFamily="34" charset="0"/>
                          <a:ea typeface="Calibri" panose="020F0502020204030204" pitchFamily="34" charset="0"/>
                          <a:cs typeface="Arial" panose="020B0604020202020204" pitchFamily="34" charset="0"/>
                        </a:rPr>
                        <a:t>Qwell</a:t>
                      </a:r>
                      <a:r>
                        <a:rPr lang="en-GB" sz="1400" b="0" dirty="0">
                          <a:effectLst/>
                          <a:latin typeface="Arial" panose="020B0604020202020204" pitchFamily="34" charset="0"/>
                          <a:ea typeface="Calibri" panose="020F0502020204030204" pitchFamily="34" charset="0"/>
                          <a:cs typeface="Arial" panose="020B0604020202020204" pitchFamily="34" charset="0"/>
                        </a:rPr>
                        <a:t> provides </a:t>
                      </a:r>
                      <a:r>
                        <a:rPr lang="en-GB" sz="1400" dirty="0">
                          <a:effectLst/>
                          <a:latin typeface="Arial" panose="020B0604020202020204" pitchFamily="34" charset="0"/>
                          <a:ea typeface="Calibri" panose="020F0502020204030204" pitchFamily="34" charset="0"/>
                          <a:cs typeface="Arial" panose="020B0604020202020204" pitchFamily="34" charset="0"/>
                        </a:rPr>
                        <a:t>anonymous online counselling service for adults over the age of 18 in Greater Manchester. Seven days a week, all year round.</a:t>
                      </a:r>
                    </a:p>
                    <a:p>
                      <a:pPr>
                        <a:lnSpc>
                          <a:spcPct val="115000"/>
                        </a:lnSpc>
                        <a:spcAft>
                          <a:spcPts val="0"/>
                        </a:spcAft>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sz="1400" dirty="0">
                          <a:hlinkClick r:id="rId8"/>
                        </a:rPr>
                        <a:t>Home - </a:t>
                      </a:r>
                      <a:r>
                        <a:rPr lang="en-GB" sz="1400" dirty="0" err="1">
                          <a:hlinkClick r:id="rId8"/>
                        </a:rPr>
                        <a:t>Qwell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endParaRPr lang="en-GB" dirty="0"/>
                    </a:p>
                  </a:txBody>
                  <a:tcPr marL="68580" marR="68580" marT="0" marB="0">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032160"/>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36</a:t>
            </a:fld>
            <a:endParaRPr lang="en-GB" dirty="0"/>
          </a:p>
        </p:txBody>
      </p:sp>
      <p:sp>
        <p:nvSpPr>
          <p:cNvPr id="7" name="Action Button: Go Home 6">
            <a:hlinkClick r:id="rId9"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625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875282554"/>
              </p:ext>
            </p:extLst>
          </p:nvPr>
        </p:nvGraphicFramePr>
        <p:xfrm>
          <a:off x="114703" y="39827"/>
          <a:ext cx="11929979" cy="665296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7">
                  <a:extLst>
                    <a:ext uri="{9D8B030D-6E8A-4147-A177-3AD203B41FA5}">
                      <a16:colId xmlns:a16="http://schemas.microsoft.com/office/drawing/2014/main" val="295642168"/>
                    </a:ext>
                  </a:extLst>
                </a:gridCol>
                <a:gridCol w="3121152">
                  <a:extLst>
                    <a:ext uri="{9D8B030D-6E8A-4147-A177-3AD203B41FA5}">
                      <a16:colId xmlns:a16="http://schemas.microsoft.com/office/drawing/2014/main" val="703116511"/>
                    </a:ext>
                  </a:extLst>
                </a:gridCol>
                <a:gridCol w="3229865">
                  <a:extLst>
                    <a:ext uri="{9D8B030D-6E8A-4147-A177-3AD203B41FA5}">
                      <a16:colId xmlns:a16="http://schemas.microsoft.com/office/drawing/2014/main" val="1347817206"/>
                    </a:ext>
                  </a:extLst>
                </a:gridCol>
              </a:tblGrid>
              <a:tr h="639964">
                <a:tc gridSpan="4">
                  <a:txBody>
                    <a:bodyPr/>
                    <a:lstStyle/>
                    <a:p>
                      <a:r>
                        <a:rPr lang="en-GB" sz="2400" b="0" dirty="0">
                          <a:solidFill>
                            <a:schemeClr val="bg1"/>
                          </a:solidFill>
                        </a:rPr>
                        <a:t>Psychosis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799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98491">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www.samaritans.org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110718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expert, accredited advice and information to everyone affected by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5000927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Early Detection and Intervention Team (EDIT):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psychological therapy service that works with 14-35 yr olds to reduce distress, confusion, and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accessed by GP’s, Mental Health Services, Youth Services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(11-18) years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5936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Bipolar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user lead charity working to enable people with Bipolar Disorder control of their lives.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www.bipolaruk.org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753038977"/>
                  </a:ext>
                </a:extLst>
              </a:tr>
              <a:tr h="689795">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advice, information and resources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Community Mental Health Teams (CMHT):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offering a range of therapeutic interventions and treatments for adults (16+) with severe and enduring mental health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www.gmw.nhs.uk/salford</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extLst>
                  <a:ext uri="{0D108BD9-81ED-4DB2-BD59-A6C34878D82A}">
                    <a16:rowId xmlns:a16="http://schemas.microsoft.com/office/drawing/2014/main" val="3594087755"/>
                  </a:ext>
                </a:extLst>
              </a:tr>
              <a:tr h="1049411">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515688755"/>
                  </a:ext>
                </a:extLst>
              </a:tr>
              <a:tr h="907201">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Junction 17</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service for young people (13-17) who require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074520688"/>
                  </a:ext>
                </a:extLst>
              </a:tr>
            </a:tbl>
          </a:graphicData>
        </a:graphic>
      </p:graphicFrame>
      <p:sp>
        <p:nvSpPr>
          <p:cNvPr id="7" name="Action Button: Go Home 6">
            <a:hlinkClick r:id="rId21" action="ppaction://hlinksldjump" highlightClick="1"/>
            <a:extLst>
              <a:ext uri="{FF2B5EF4-FFF2-40B4-BE49-F238E27FC236}">
                <a16:creationId xmlns:a16="http://schemas.microsoft.com/office/drawing/2014/main" id="{9638ED6B-AC27-4254-83A6-A179D9317C8E}"/>
              </a:ext>
            </a:extLst>
          </p:cNvPr>
          <p:cNvSpPr/>
          <p:nvPr/>
        </p:nvSpPr>
        <p:spPr>
          <a:xfrm>
            <a:off x="10782300" y="14439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D0910AD-6269-4DD7-8381-A73E0A7BFE5D}"/>
              </a:ext>
            </a:extLst>
          </p:cNvPr>
          <p:cNvSpPr/>
          <p:nvPr/>
        </p:nvSpPr>
        <p:spPr>
          <a:xfrm>
            <a:off x="11465240" y="18533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614218D-189B-4852-995F-CF8FBA355EF8}"/>
              </a:ext>
            </a:extLst>
          </p:cNvPr>
          <p:cNvSpPr/>
          <p:nvPr/>
        </p:nvSpPr>
        <p:spPr>
          <a:xfrm>
            <a:off x="10208583" y="18249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950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993400037"/>
              </p:ext>
            </p:extLst>
          </p:nvPr>
        </p:nvGraphicFramePr>
        <p:xfrm>
          <a:off x="130046" y="172085"/>
          <a:ext cx="11931907" cy="658201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60554">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557671">
                <a:tc gridSpan="4">
                  <a:txBody>
                    <a:bodyPr/>
                    <a:lstStyle/>
                    <a:p>
                      <a:r>
                        <a:rPr lang="en-GB" sz="2400" b="0" dirty="0">
                          <a:solidFill>
                            <a:schemeClr val="bg1"/>
                          </a:solidFill>
                        </a:rPr>
                        <a:t>Self-Harm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61149">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756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3"/>
                        </a:rPr>
                        <a:t>Harmless</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provides a range of services about self-harm including support, information to people who self-harm, their friends and families.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www.harmless.org.uk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42nd Street:</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young people aged 11-25 experiencing difficulties with their mental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228 1888 /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theteam@42ndstreet.org.uk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139255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7"/>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provides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cmm-tr.Salford-CAMHS@nhs.net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869021">
                <a:tc>
                  <a:txBody>
                    <a:bodyPr/>
                    <a:lstStyle/>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1"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1"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10- 25 years</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2"/>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13"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13" action="ppaction://hlinksldjump"/>
                        </a:rPr>
                        <a:t>42nd Street – Online Counselling</a:t>
                      </a:r>
                      <a:r>
                        <a:rPr lang="en-GB" sz="1200" kern="1200" dirty="0">
                          <a:solidFill>
                            <a:schemeClr val="tx1"/>
                          </a:solidFill>
                          <a:effectLst/>
                          <a:latin typeface="Arial" panose="020B0604020202020204" pitchFamily="34" charset="0"/>
                          <a:ea typeface="+mn-ea"/>
                          <a:cs typeface="Arial" panose="020B0604020202020204" pitchFamily="34" charset="0"/>
                        </a:rPr>
                        <a:t>: a free and friendly service for young people in Salford aged 16-25.</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14"/>
                        </a:rPr>
                        <a:t>www.onlinesupport.42ndstreet.org.uk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499444">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Integrated Community Response (ICR): </a:t>
                      </a:r>
                      <a:r>
                        <a:rPr lang="en-US" sz="11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19050"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p>
                    <a:p>
                      <a:endParaRPr lang="en-GB" sz="400" dirty="0">
                        <a:latin typeface="Arial" panose="020B060402020202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7" name="Action Button: Go Home 6">
            <a:hlinkClick r:id="rId17" action="ppaction://hlinksldjump" highlightClick="1"/>
            <a:extLst>
              <a:ext uri="{FF2B5EF4-FFF2-40B4-BE49-F238E27FC236}">
                <a16:creationId xmlns:a16="http://schemas.microsoft.com/office/drawing/2014/main" id="{E06CF127-84C2-4D82-8ACC-8803DA35C998}"/>
              </a:ext>
            </a:extLst>
          </p:cNvPr>
          <p:cNvSpPr/>
          <p:nvPr/>
        </p:nvSpPr>
        <p:spPr>
          <a:xfrm>
            <a:off x="10782300" y="2904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009E081B-D36D-4DF6-A1C4-A8935DC808B2}"/>
              </a:ext>
            </a:extLst>
          </p:cNvPr>
          <p:cNvSpPr/>
          <p:nvPr/>
        </p:nvSpPr>
        <p:spPr>
          <a:xfrm>
            <a:off x="11465240" y="3313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F17B571-07A3-4261-B07C-4A86D8C518C2}"/>
              </a:ext>
            </a:extLst>
          </p:cNvPr>
          <p:cNvSpPr/>
          <p:nvPr/>
        </p:nvSpPr>
        <p:spPr>
          <a:xfrm>
            <a:off x="10208583" y="3285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078665C7-82B5-4796-BEB3-0BA96C4B7089}"/>
              </a:ext>
            </a:extLst>
          </p:cNvPr>
          <p:cNvSpPr>
            <a:spLocks noGrp="1"/>
          </p:cNvSpPr>
          <p:nvPr>
            <p:ph type="sldNum" sz="quarter" idx="12"/>
          </p:nvPr>
        </p:nvSpPr>
        <p:spPr/>
        <p:txBody>
          <a:bodyPr/>
          <a:lstStyle/>
          <a:p>
            <a:fld id="{5D3D0DFE-D947-4B90-A61E-3CEF8DFD50AE}" type="slidenum">
              <a:rPr lang="en-GB" smtClean="0"/>
              <a:t>38</a:t>
            </a:fld>
            <a:endParaRPr lang="en-GB" dirty="0"/>
          </a:p>
        </p:txBody>
      </p:sp>
    </p:spTree>
    <p:extLst>
      <p:ext uri="{BB962C8B-B14F-4D97-AF65-F5344CB8AC3E}">
        <p14:creationId xmlns:p14="http://schemas.microsoft.com/office/powerpoint/2010/main" val="57473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81148501"/>
              </p:ext>
            </p:extLst>
          </p:nvPr>
        </p:nvGraphicFramePr>
        <p:xfrm>
          <a:off x="158310" y="136525"/>
          <a:ext cx="11875380" cy="4656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Sexually Harmful Behaviour</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Turnaround (formerly 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39</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123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02510411"/>
              </p:ext>
            </p:extLst>
          </p:nvPr>
        </p:nvGraphicFramePr>
        <p:xfrm>
          <a:off x="155260" y="68066"/>
          <a:ext cx="11777980" cy="6690689"/>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3155950">
                  <a:extLst>
                    <a:ext uri="{9D8B030D-6E8A-4147-A177-3AD203B41FA5}">
                      <a16:colId xmlns:a16="http://schemas.microsoft.com/office/drawing/2014/main" val="295642168"/>
                    </a:ext>
                  </a:extLst>
                </a:gridCol>
                <a:gridCol w="2959100">
                  <a:extLst>
                    <a:ext uri="{9D8B030D-6E8A-4147-A177-3AD203B41FA5}">
                      <a16:colId xmlns:a16="http://schemas.microsoft.com/office/drawing/2014/main" val="1530587677"/>
                    </a:ext>
                  </a:extLst>
                </a:gridCol>
                <a:gridCol w="2760980">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ADHD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children and young people with SEN / disabilities and their families’ information about Salford support services.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endParaRPr lang="en-GB" dirty="0"/>
                    </a:p>
                  </a:txBody>
                  <a:tcPr marL="45720" marR="72000">
                    <a:lnL w="28575" cap="flat" cmpd="sng" algn="ctr">
                      <a:solidFill>
                        <a:srgbClr val="BC5B17"/>
                      </a:solidFill>
                      <a:prstDash val="solid"/>
                      <a:round/>
                      <a:headEnd type="none" w="med" len="med"/>
                      <a:tailEnd type="none" w="med" len="med"/>
                    </a:lnL>
                    <a:lnR w="38100"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38100"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and monitor children with additional needs, to promote learning and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36000">
                    <a:lnL w="28575" cap="flat" cmpd="sng" algn="ctr">
                      <a:solidFill>
                        <a:srgbClr val="85124A"/>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8149562"/>
                  </a:ext>
                </a:extLst>
              </a:tr>
              <a:tr h="25395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0349 / 0343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85124A"/>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5034589"/>
                  </a:ext>
                </a:extLst>
              </a:tr>
              <a:tr h="380551">
                <a:tc gridSpan="2">
                  <a:txBody>
                    <a:bodyPr/>
                    <a:lstStyle/>
                    <a:p>
                      <a:pPr marL="84138" indent="0">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ADHD.</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rPr>
                        <a:t>www.gmintegratedcare.org.uk</a:t>
                      </a:r>
                      <a:endPar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138" indent="0">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Caritas School Service </a:t>
                      </a:r>
                      <a:r>
                        <a:rPr lang="en-GB" sz="10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000" b="1" dirty="0">
                          <a:effectLst/>
                          <a:latin typeface="Arial" panose="020B0604020202020204" pitchFamily="34" charset="0"/>
                          <a:ea typeface="Calibri" panose="020F0502020204030204" pitchFamily="34" charset="0"/>
                          <a:cs typeface="Arial" panose="020B0604020202020204" pitchFamily="34" charset="0"/>
                        </a:rPr>
                        <a:t>Contact:</a:t>
                      </a:r>
                      <a:r>
                        <a:rPr lang="en-GB" sz="1000" dirty="0">
                          <a:effectLst/>
                          <a:latin typeface="Arial" panose="020B0604020202020204" pitchFamily="34" charset="0"/>
                          <a:ea typeface="Calibri" panose="020F0502020204030204" pitchFamily="34" charset="0"/>
                          <a:cs typeface="Arial" panose="020B0604020202020204" pitchFamily="34" charset="0"/>
                        </a:rPr>
                        <a:t> 0161 817 2250 </a:t>
                      </a:r>
                      <a:r>
                        <a:rPr lang="en-GB" sz="1000" dirty="0">
                          <a:effectLst/>
                          <a:latin typeface="Arial" panose="020B0604020202020204" pitchFamily="34" charset="0"/>
                          <a:ea typeface="Calibri" panose="020F0502020204030204" pitchFamily="34" charset="0"/>
                          <a:cs typeface="Arial" panose="020B0604020202020204" pitchFamily="34" charset="0"/>
                          <a:hlinkClick r:id="rId14"/>
                        </a:rPr>
                        <a:t>schoolsadmin@caritassalford.org.uk</a:t>
                      </a: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0" marR="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6463594"/>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School Nurses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school nursing service can support your child’s health needs up to the age of 19, the team can support physical, mental, emotional &amp; social health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via the school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85124A"/>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4223762"/>
                  </a:ext>
                </a:extLst>
              </a:tr>
              <a:tr h="370840">
                <a:tc gridSpan="3">
                  <a:txBody>
                    <a:bodyPr/>
                    <a:lstStyle/>
                    <a:p>
                      <a:pPr marL="108000" algn="l">
                        <a:lnSpc>
                          <a:spcPct val="114000"/>
                        </a:lnSpc>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endParaRPr>
                    </a:p>
                    <a:p>
                      <a:pPr marL="108000" algn="l">
                        <a:lnSpc>
                          <a:spcPct val="114000"/>
                        </a:lnSpc>
                      </a:pPr>
                      <a:r>
                        <a:rPr lang="en-GB" sz="12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rPr>
                        <a:t>ADHD Foundation</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works in partnership with individuals, families &amp; professionals to improve understanding and self-  management of ADHD, ASD and related learning difficulties.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0151 237 2661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108000" algn="l">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85124A"/>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0" marR="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4363406"/>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a:t>
            </a:fld>
            <a:endParaRPr lang="en-GB" dirty="0"/>
          </a:p>
        </p:txBody>
      </p:sp>
      <p:sp>
        <p:nvSpPr>
          <p:cNvPr id="9" name="Action Button: Go Home 8">
            <a:hlinkClick r:id="rId17" action="ppaction://hlinksldjump" highlightClick="1"/>
            <a:extLst>
              <a:ext uri="{FF2B5EF4-FFF2-40B4-BE49-F238E27FC236}">
                <a16:creationId xmlns:a16="http://schemas.microsoft.com/office/drawing/2014/main" id="{3FAEA04C-7A73-41B5-90CD-A29F57C046AD}"/>
              </a:ext>
            </a:extLst>
          </p:cNvPr>
          <p:cNvSpPr/>
          <p:nvPr/>
        </p:nvSpPr>
        <p:spPr>
          <a:xfrm>
            <a:off x="10714350" y="1837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353800" y="218052"/>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78400" y="21805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082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445603571"/>
              </p:ext>
            </p:extLst>
          </p:nvPr>
        </p:nvGraphicFramePr>
        <p:xfrm>
          <a:off x="114703" y="220132"/>
          <a:ext cx="12003455" cy="3910390"/>
        </p:xfrm>
        <a:graphic>
          <a:graphicData uri="http://schemas.openxmlformats.org/drawingml/2006/table">
            <a:tbl>
              <a:tblPr firstRow="1" bandRow="1">
                <a:tableStyleId>{5940675A-B579-460E-94D1-54222C63F5DA}</a:tableStyleId>
              </a:tblPr>
              <a:tblGrid>
                <a:gridCol w="4070639">
                  <a:extLst>
                    <a:ext uri="{9D8B030D-6E8A-4147-A177-3AD203B41FA5}">
                      <a16:colId xmlns:a16="http://schemas.microsoft.com/office/drawing/2014/main" val="3297575626"/>
                    </a:ext>
                  </a:extLst>
                </a:gridCol>
                <a:gridCol w="3931524">
                  <a:extLst>
                    <a:ext uri="{9D8B030D-6E8A-4147-A177-3AD203B41FA5}">
                      <a16:colId xmlns:a16="http://schemas.microsoft.com/office/drawing/2014/main" val="295642168"/>
                    </a:ext>
                  </a:extLst>
                </a:gridCol>
                <a:gridCol w="4001292">
                  <a:extLst>
                    <a:ext uri="{9D8B030D-6E8A-4147-A177-3AD203B41FA5}">
                      <a16:colId xmlns:a16="http://schemas.microsoft.com/office/drawing/2014/main" val="3612944406"/>
                    </a:ext>
                  </a:extLst>
                </a:gridCol>
              </a:tblGrid>
              <a:tr h="644919">
                <a:tc gridSpan="3">
                  <a:txBody>
                    <a:bodyPr/>
                    <a:lstStyle/>
                    <a:p>
                      <a:r>
                        <a:rPr lang="en-GB" sz="2400" b="0" dirty="0">
                          <a:solidFill>
                            <a:schemeClr val="bg1"/>
                          </a:solidFill>
                        </a:rPr>
                        <a:t>Sexual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45733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Brook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provider of sexual health services and advice for young people aged 19 and under.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www.brook.org.uk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endParaRPr lang="en-US" dirty="0"/>
                    </a:p>
                    <a:p>
                      <a:endParaRPr lang="en-GB" dirty="0"/>
                    </a:p>
                    <a:p>
                      <a:endParaRPr lang="en-GB" dirty="0"/>
                    </a:p>
                    <a:p>
                      <a:endParaRPr lang="en-GB" dirty="0"/>
                    </a:p>
                    <a:p>
                      <a:endParaRPr lang="en-GB" dirty="0"/>
                    </a:p>
                    <a:p>
                      <a:endParaRPr lang="en-GB" dirty="0"/>
                    </a:p>
                    <a:p>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2218105"/>
                  </a:ext>
                </a:extLst>
              </a:tr>
              <a:tr h="37084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Integrated Sexual Health Service: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provider of </a:t>
                      </a:r>
                      <a:r>
                        <a:rPr lang="en-US" sz="1200" dirty="0">
                          <a:effectLst/>
                          <a:latin typeface="Arial" panose="020B0604020202020204" pitchFamily="34" charset="0"/>
                          <a:ea typeface="Calibri" panose="020F0502020204030204" pitchFamily="34" charset="0"/>
                          <a:cs typeface="Arial" panose="020B0604020202020204" pitchFamily="34" charset="0"/>
                        </a:rPr>
                        <a:t>information and advice including repeat </a:t>
                      </a:r>
                      <a:r>
                        <a:rPr lang="en-US" sz="1200" dirty="0" err="1">
                          <a:effectLst/>
                          <a:latin typeface="Arial" panose="020B0604020202020204" pitchFamily="34" charset="0"/>
                          <a:ea typeface="Calibri" panose="020F0502020204030204" pitchFamily="34" charset="0"/>
                          <a:cs typeface="Arial" panose="020B0604020202020204" pitchFamily="34" charset="0"/>
                        </a:rPr>
                        <a:t>PreP</a:t>
                      </a:r>
                      <a:r>
                        <a:rPr lang="en-US" sz="1200" dirty="0">
                          <a:effectLst/>
                          <a:latin typeface="Arial" panose="020B0604020202020204" pitchFamily="34" charset="0"/>
                          <a:ea typeface="Calibri" panose="020F0502020204030204" pitchFamily="34" charset="0"/>
                          <a:cs typeface="Arial" panose="020B0604020202020204" pitchFamily="34" charset="0"/>
                        </a:rPr>
                        <a:t> prescriptions, postal STI test kits, contraception, HIV medication and support to YP who have been sexually assaulted.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 </a:t>
                      </a: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Self-referral</a:t>
                      </a: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388 4982</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hlinkClick r:id="rId4"/>
                        </a:rPr>
                        <a:t>https://thenorthernsexualhealth.co.uk/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0"/>
                        </a:spcAft>
                      </a:pP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lnL w="12700"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921809011"/>
                  </a:ext>
                </a:extLst>
              </a:tr>
              <a:tr h="370840">
                <a:tc>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5"/>
                        </a:rPr>
                        <a:t>NHS</a:t>
                      </a:r>
                      <a:r>
                        <a:rPr lang="en-US" sz="1200" dirty="0">
                          <a:effectLst/>
                          <a:latin typeface="Arial" panose="020B0604020202020204" pitchFamily="34" charset="0"/>
                          <a:ea typeface="Calibri" panose="020F0502020204030204" pitchFamily="34" charset="0"/>
                          <a:cs typeface="Arial" panose="020B0604020202020204" pitchFamily="34" charset="0"/>
                        </a:rPr>
                        <a:t>:  information and advice including contraceptive clinics, testing and treatment for STIs, including chlamydia.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www.nhs.uk/live-well/sexual-health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lnL w="28575" cap="flat" cmpd="sng" algn="ctr">
                      <a:solidFill>
                        <a:srgbClr val="259DAC"/>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16141029"/>
                  </a:ext>
                </a:extLst>
              </a:tr>
            </a:tbl>
          </a:graphicData>
        </a:graphic>
      </p:graphicFrame>
      <p:sp>
        <p:nvSpPr>
          <p:cNvPr id="3" name="Slide Number Placeholder 2">
            <a:extLst>
              <a:ext uri="{FF2B5EF4-FFF2-40B4-BE49-F238E27FC236}">
                <a16:creationId xmlns:a16="http://schemas.microsoft.com/office/drawing/2014/main" id="{F3DCF829-A79C-48AF-BB9A-9410A1411D83}"/>
              </a:ext>
            </a:extLst>
          </p:cNvPr>
          <p:cNvSpPr>
            <a:spLocks noGrp="1"/>
          </p:cNvSpPr>
          <p:nvPr>
            <p:ph type="sldNum" sz="quarter" idx="12"/>
          </p:nvPr>
        </p:nvSpPr>
        <p:spPr/>
        <p:txBody>
          <a:bodyPr/>
          <a:lstStyle/>
          <a:p>
            <a:fld id="{5D3D0DFE-D947-4B90-A61E-3CEF8DFD50AE}" type="slidenum">
              <a:rPr lang="en-GB" smtClean="0"/>
              <a:t>40</a:t>
            </a:fld>
            <a:endParaRPr lang="en-GB" dirty="0"/>
          </a:p>
        </p:txBody>
      </p:sp>
      <p:sp>
        <p:nvSpPr>
          <p:cNvPr id="7" name="Action Button: Go Home 6">
            <a:hlinkClick r:id="rId6" action="ppaction://hlinksldjump" highlightClick="1"/>
            <a:extLst>
              <a:ext uri="{FF2B5EF4-FFF2-40B4-BE49-F238E27FC236}">
                <a16:creationId xmlns:a16="http://schemas.microsoft.com/office/drawing/2014/main" id="{A1A17012-16E5-4ADE-B576-68981A506A74}"/>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33F2D96-0690-4574-950A-F1678C0E79A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D9B484E-A6E8-429A-90A1-DCE8953E1B8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975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054893425"/>
              </p:ext>
            </p:extLst>
          </p:nvPr>
        </p:nvGraphicFramePr>
        <p:xfrm>
          <a:off x="114703" y="207253"/>
          <a:ext cx="11929978" cy="623772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108282">
                  <a:extLst>
                    <a:ext uri="{9D8B030D-6E8A-4147-A177-3AD203B41FA5}">
                      <a16:colId xmlns:a16="http://schemas.microsoft.com/office/drawing/2014/main" val="295642168"/>
                    </a:ext>
                  </a:extLst>
                </a:gridCol>
                <a:gridCol w="2948760">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44919">
                <a:tc gridSpan="4">
                  <a:txBody>
                    <a:bodyPr/>
                    <a:lstStyle/>
                    <a:p>
                      <a:r>
                        <a:rPr lang="en-US" sz="2400" b="0" dirty="0">
                          <a:solidFill>
                            <a:schemeClr val="bg1"/>
                          </a:solidFill>
                        </a:rPr>
                        <a:t>Substance Misuse</a:t>
                      </a:r>
                      <a:endParaRPr lang="en-GB" sz="24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28748">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FRANK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24-hour helpline offering information and advice to anybody concerned about drugs/substance misuse.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123 6600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82111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frank@talktofrank.com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GM Recovery Academy: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range of free educational courses and resources for people with mental health and substance misuse problems, their families and carers as well as health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0161 772 3782</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recoveryacademy@gmw.nhs.uk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rPr>
                        <a:t>Chapman Barker Unit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detoxification inpatient treatment unit for men and women aged 18+ with substance misuse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-community based drug &amp; alcohol services.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0161 772 3558</a:t>
                      </a:r>
                    </a:p>
                    <a:p>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6285">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3"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Achieve: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works with young people up to the age of 25 offering support, information, harm reduction interventions and specialist substance misuse treatment.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1858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achieveyps@gmmh.nhs.uk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hMerge="1">
                  <a:txBody>
                    <a:bodyPr/>
                    <a:lstStyle/>
                    <a:p>
                      <a:endParaRPr lang="en-GB"/>
                    </a:p>
                  </a:txBody>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396534653"/>
                  </a:ext>
                </a:extLst>
              </a:tr>
              <a:tr h="103462">
                <a:tc row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We are with you</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help and support if you're worried about someone else's drinking or drug use.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www.wearewithyou.org.uk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Family Practitioners Team: provides and </a:t>
                      </a:r>
                      <a:r>
                        <a:rPr lang="en-US" sz="1200" kern="1200" dirty="0">
                          <a:solidFill>
                            <a:schemeClr val="tx1"/>
                          </a:solidFill>
                          <a:effectLst/>
                          <a:latin typeface="Arial" panose="020B0604020202020204" pitchFamily="34" charset="0"/>
                          <a:ea typeface="+mn-ea"/>
                          <a:cs typeface="Arial" panose="020B0604020202020204" pitchFamily="34" charset="0"/>
                        </a:rPr>
                        <a:t>deliver an integrated family support services for Children in Need and Children on Child Protection plans and their families</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8199991"/>
                  </a:ext>
                </a:extLst>
              </a:tr>
              <a:tr h="428621">
                <a:tc vMerge="1">
                  <a:txBody>
                    <a:bodyPr/>
                    <a:lstStyle/>
                    <a:p>
                      <a:endParaRPr lang="en-GB"/>
                    </a:p>
                  </a:txBody>
                  <a:tcPr/>
                </a:tc>
                <a:tc gridSpan="2" vMerge="1">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3">
                  <a:txBody>
                    <a:bodyPr/>
                    <a:lstStyle/>
                    <a:p>
                      <a:endParaRPr lang="en-GB" sz="600" b="1" kern="1200" dirty="0">
                        <a:solidFill>
                          <a:schemeClr val="tx1"/>
                        </a:solidFill>
                        <a:effectLst/>
                        <a:latin typeface="Arial" panose="020B0604020202020204" pitchFamily="34" charset="0"/>
                        <a:ea typeface="+mn-ea"/>
                        <a:cs typeface="Arial" panose="020B0604020202020204" pitchFamily="34" charset="0"/>
                        <a:hlinkClick r:id="rId12" action="ppaction://hlinksldjump"/>
                      </a:endParaRPr>
                    </a:p>
                    <a:p>
                      <a:r>
                        <a:rPr lang="en-GB" sz="1200" b="1" kern="1200" dirty="0">
                          <a:solidFill>
                            <a:schemeClr val="tx1"/>
                          </a:solidFill>
                          <a:effectLst/>
                          <a:latin typeface="Arial" panose="020B0604020202020204" pitchFamily="34" charset="0"/>
                          <a:ea typeface="+mn-ea"/>
                          <a:cs typeface="Arial" panose="020B0604020202020204" pitchFamily="34" charset="0"/>
                          <a:hlinkClick r:id="rId12"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400" dirty="0"/>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00194885"/>
                  </a:ext>
                </a:extLst>
              </a:tr>
              <a:tr h="344323">
                <a:tc vMerge="1">
                  <a:txBody>
                    <a:bodyPr/>
                    <a:lstStyle/>
                    <a:p>
                      <a:endParaRPr lang="en-GB"/>
                    </a:p>
                  </a:txBody>
                  <a:tcPr/>
                </a:tc>
                <a:tc rowSpan="3"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hMerge="1">
                  <a:txBody>
                    <a:bodyPr/>
                    <a:lstStyle/>
                    <a:p>
                      <a:endParaRPr lang="en-GB"/>
                    </a:p>
                  </a:txBody>
                  <a:tcPr/>
                </a:tc>
                <a:tc vMerge="1">
                  <a:txBody>
                    <a:bodyPr/>
                    <a:lstStyle/>
                    <a:p>
                      <a:endParaRPr lang="en-GB"/>
                    </a:p>
                  </a:txBody>
                  <a:tcPr/>
                </a:tc>
                <a:extLst>
                  <a:ext uri="{0D108BD9-81ED-4DB2-BD59-A6C34878D82A}">
                    <a16:rowId xmlns:a16="http://schemas.microsoft.com/office/drawing/2014/main" val="2212811445"/>
                  </a:ext>
                </a:extLst>
              </a:tr>
              <a:tr h="156887">
                <a:tc row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NACOA</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affected by someone else’s drinking, NACOA can help.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358 3456</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helpline@nacoa.org.uk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www.nacoa.org.uk</a:t>
                      </a: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031897">
                <a:tc vMerge="1">
                  <a:txBody>
                    <a:bodyPr/>
                    <a:lstStyle/>
                    <a:p>
                      <a:endParaRPr lang="en-GB"/>
                    </a:p>
                  </a:txBody>
                  <a:tcPr/>
                </a:tc>
                <a:tc gridSpan="2" vMerge="1">
                  <a:txBody>
                    <a:bodyPr/>
                    <a:lstStyle/>
                    <a:p>
                      <a:endParaRPr lang="en-GB"/>
                    </a:p>
                  </a:txBody>
                  <a:tcPr/>
                </a:tc>
                <a:tc hMerge="1" vMerge="1">
                  <a:txBody>
                    <a:bodyPr/>
                    <a:lstStyle/>
                    <a:p>
                      <a:endParaRPr lang="en-GB"/>
                    </a:p>
                  </a:txBody>
                  <a:tcPr/>
                </a:tc>
                <a:tc rowSpan="2">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8122999"/>
                  </a:ext>
                </a:extLst>
              </a:tr>
              <a:tr h="1031897">
                <a:tc gridSpan="3">
                  <a:txBody>
                    <a:bodyPr/>
                    <a:lstStyle/>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5"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5"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10- 25 years </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6"/>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6991750"/>
                  </a:ext>
                </a:extLst>
              </a:tr>
            </a:tbl>
          </a:graphicData>
        </a:graphic>
      </p:graphicFrame>
      <p:sp>
        <p:nvSpPr>
          <p:cNvPr id="3" name="Slide Number Placeholder 2">
            <a:extLst>
              <a:ext uri="{FF2B5EF4-FFF2-40B4-BE49-F238E27FC236}">
                <a16:creationId xmlns:a16="http://schemas.microsoft.com/office/drawing/2014/main" id="{66DAD2D1-CBF1-47F5-9A9A-A4A2C308014A}"/>
              </a:ext>
            </a:extLst>
          </p:cNvPr>
          <p:cNvSpPr>
            <a:spLocks noGrp="1"/>
          </p:cNvSpPr>
          <p:nvPr>
            <p:ph type="sldNum" sz="quarter" idx="12"/>
          </p:nvPr>
        </p:nvSpPr>
        <p:spPr/>
        <p:txBody>
          <a:bodyPr/>
          <a:lstStyle/>
          <a:p>
            <a:fld id="{5D3D0DFE-D947-4B90-A61E-3CEF8DFD50AE}" type="slidenum">
              <a:rPr lang="en-GB" smtClean="0"/>
              <a:t>41</a:t>
            </a:fld>
            <a:endParaRPr lang="en-GB" dirty="0"/>
          </a:p>
        </p:txBody>
      </p:sp>
      <p:sp>
        <p:nvSpPr>
          <p:cNvPr id="7" name="Action Button: Go Home 6">
            <a:hlinkClick r:id="rId17" action="ppaction://hlinksldjump" highlightClick="1"/>
            <a:extLst>
              <a:ext uri="{FF2B5EF4-FFF2-40B4-BE49-F238E27FC236}">
                <a16:creationId xmlns:a16="http://schemas.microsoft.com/office/drawing/2014/main" id="{09F7197D-A0D6-4A45-BC6B-FB68FFDABDE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F2DE777-187D-4DD0-A957-A2E20383B12F}"/>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0CE4A7E-A503-41B6-8533-FD60A76D6E8A}"/>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693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057716615"/>
              </p:ext>
            </p:extLst>
          </p:nvPr>
        </p:nvGraphicFramePr>
        <p:xfrm>
          <a:off x="131010" y="91342"/>
          <a:ext cx="11964168" cy="6417260"/>
        </p:xfrm>
        <a:graphic>
          <a:graphicData uri="http://schemas.openxmlformats.org/drawingml/2006/table">
            <a:tbl>
              <a:tblPr firstRow="1" bandRow="1">
                <a:tableStyleId>{5940675A-B579-460E-94D1-54222C63F5DA}</a:tableStyleId>
              </a:tblPr>
              <a:tblGrid>
                <a:gridCol w="3174721">
                  <a:extLst>
                    <a:ext uri="{9D8B030D-6E8A-4147-A177-3AD203B41FA5}">
                      <a16:colId xmlns:a16="http://schemas.microsoft.com/office/drawing/2014/main" val="3297575626"/>
                    </a:ext>
                  </a:extLst>
                </a:gridCol>
                <a:gridCol w="3224073">
                  <a:extLst>
                    <a:ext uri="{9D8B030D-6E8A-4147-A177-3AD203B41FA5}">
                      <a16:colId xmlns:a16="http://schemas.microsoft.com/office/drawing/2014/main" val="233617922"/>
                    </a:ext>
                  </a:extLst>
                </a:gridCol>
                <a:gridCol w="2549855">
                  <a:extLst>
                    <a:ext uri="{9D8B030D-6E8A-4147-A177-3AD203B41FA5}">
                      <a16:colId xmlns:a16="http://schemas.microsoft.com/office/drawing/2014/main" val="183217193"/>
                    </a:ext>
                  </a:extLst>
                </a:gridCol>
                <a:gridCol w="3015519">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28338">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CALM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male suicide prevention charity who provide support for men in the UK.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www.thecalmzone.net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 Service can be accessed via the school SENCo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370840">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GM Suicide Bereavement Support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confidential information service for people bereaved or affected by suicide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4919 (Mon-Fri; 10.00am-4.00pm)</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1200" dirty="0"/>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Papyrus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young people who may be at risk for harming themselves.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HOPELINEUK: 0800 068 41 41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07860 039967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www.papyrus-uk.org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txBody>
                  <a:tcPr marL="68580" marR="68580" marT="36000" marB="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04310568"/>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www.samaritans.org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latin typeface="Arial" panose="020B0604020202020204" pitchFamily="34" charset="0"/>
                        <a:cs typeface="Arial" panose="020B0604020202020204" pitchFamily="34" charset="0"/>
                      </a:endParaRPr>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92309129"/>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42</a:t>
            </a:fld>
            <a:endParaRPr lang="en-GB" dirty="0"/>
          </a:p>
        </p:txBody>
      </p:sp>
      <p:sp>
        <p:nvSpPr>
          <p:cNvPr id="7" name="Action Button: Go Home 6">
            <a:hlinkClick r:id="rId18"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3713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720779708"/>
              </p:ext>
            </p:extLst>
          </p:nvPr>
        </p:nvGraphicFramePr>
        <p:xfrm>
          <a:off x="114703" y="91342"/>
          <a:ext cx="11929980" cy="6675471"/>
        </p:xfrm>
        <a:graphic>
          <a:graphicData uri="http://schemas.openxmlformats.org/drawingml/2006/table">
            <a:tbl>
              <a:tblPr firstRow="1" bandRow="1">
                <a:tableStyleId>{5940675A-B579-460E-94D1-54222C63F5DA}</a:tableStyleId>
              </a:tblPr>
              <a:tblGrid>
                <a:gridCol w="3177137">
                  <a:extLst>
                    <a:ext uri="{9D8B030D-6E8A-4147-A177-3AD203B41FA5}">
                      <a16:colId xmlns:a16="http://schemas.microsoft.com/office/drawing/2014/main" val="3297575626"/>
                    </a:ext>
                  </a:extLst>
                </a:gridCol>
                <a:gridCol w="3226527">
                  <a:extLst>
                    <a:ext uri="{9D8B030D-6E8A-4147-A177-3AD203B41FA5}">
                      <a16:colId xmlns:a16="http://schemas.microsoft.com/office/drawing/2014/main" val="233617922"/>
                    </a:ext>
                  </a:extLst>
                </a:gridCol>
                <a:gridCol w="2551795">
                  <a:extLst>
                    <a:ext uri="{9D8B030D-6E8A-4147-A177-3AD203B41FA5}">
                      <a16:colId xmlns:a16="http://schemas.microsoft.com/office/drawing/2014/main" val="183217193"/>
                    </a:ext>
                  </a:extLst>
                </a:gridCol>
                <a:gridCol w="2974521">
                  <a:extLst>
                    <a:ext uri="{9D8B030D-6E8A-4147-A177-3AD203B41FA5}">
                      <a16:colId xmlns:a16="http://schemas.microsoft.com/office/drawing/2014/main" val="1592545950"/>
                    </a:ext>
                  </a:extLst>
                </a:gridCol>
              </a:tblGrid>
              <a:tr h="722652">
                <a:tc gridSpan="4">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7913">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66884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hlinkClick r:id="rId4" action="ppaction://hlinksldjump"/>
                        </a:rPr>
                        <a:t>Suicide Bereavement UK </a:t>
                      </a:r>
                      <a:r>
                        <a:rPr lang="en-GB" sz="1200" dirty="0"/>
                        <a:t>Postvention care of those bereaved by suicide </a:t>
                      </a:r>
                    </a:p>
                    <a:p>
                      <a:pPr>
                        <a:lnSpc>
                          <a:spcPct val="115000"/>
                        </a:lnSpc>
                        <a:spcAft>
                          <a:spcPts val="0"/>
                        </a:spcAft>
                      </a:pPr>
                      <a:r>
                        <a:rPr lang="en-GB" sz="1400" b="1" dirty="0"/>
                        <a:t>Referral: </a:t>
                      </a:r>
                      <a:r>
                        <a:rPr lang="en-GB" sz="1200" b="0" dirty="0"/>
                        <a:t>Self</a:t>
                      </a:r>
                      <a:r>
                        <a:rPr lang="en-GB" sz="1400" b="1" dirty="0"/>
                        <a:t> </a:t>
                      </a:r>
                    </a:p>
                    <a:p>
                      <a:pPr>
                        <a:lnSpc>
                          <a:spcPct val="115000"/>
                        </a:lnSpc>
                        <a:spcAft>
                          <a:spcPts val="0"/>
                        </a:spcAft>
                      </a:pPr>
                      <a:r>
                        <a:rPr lang="en-GB" sz="1400" b="1" dirty="0"/>
                        <a:t>Email: </a:t>
                      </a:r>
                      <a:r>
                        <a:rPr lang="en-GB" sz="1200" u="sng" kern="1200" dirty="0">
                          <a:solidFill>
                            <a:schemeClr val="tx1"/>
                          </a:solidFill>
                          <a:effectLst/>
                          <a:latin typeface="+mn-lt"/>
                          <a:ea typeface="+mn-ea"/>
                          <a:cs typeface="+mn-cs"/>
                          <a:hlinkClick r:id="rId5"/>
                        </a:rPr>
                        <a:t>admin@suicidebereavementuk.com</a:t>
                      </a:r>
                      <a:r>
                        <a:rPr lang="en-GB" sz="1200" kern="1200" dirty="0">
                          <a:solidFill>
                            <a:schemeClr val="tx1"/>
                          </a:solidFill>
                          <a:effectLst/>
                          <a:latin typeface="+mn-lt"/>
                          <a:ea typeface="+mn-ea"/>
                          <a:cs typeface="+mn-cs"/>
                        </a:rPr>
                        <a:t> </a:t>
                      </a:r>
                    </a:p>
                    <a:p>
                      <a:pPr>
                        <a:lnSpc>
                          <a:spcPct val="115000"/>
                        </a:lnSpc>
                        <a:spcAft>
                          <a:spcPts val="0"/>
                        </a:spcAft>
                      </a:pPr>
                      <a:endParaRPr lang="en-GB" sz="1200" b="1"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Arial" panose="020B0604020202020204" pitchFamily="34" charset="0"/>
                          <a:hlinkClick r:id="rId6" action="ppaction://hlinksldjump"/>
                        </a:rPr>
                        <a:t>GM &amp; Salford Bereavement Service</a:t>
                      </a:r>
                      <a:r>
                        <a:rPr lang="en-GB" sz="1200" dirty="0">
                          <a:effectLst/>
                          <a:latin typeface="+mn-lt"/>
                          <a:ea typeface="Calibri" panose="020F0502020204030204" pitchFamily="34" charset="0"/>
                          <a:cs typeface="Arial" panose="020B0604020202020204" pitchFamily="34" charset="0"/>
                        </a:rPr>
                        <a:t>: the service </a:t>
                      </a:r>
                      <a:r>
                        <a:rPr lang="en-US" sz="1200" dirty="0">
                          <a:effectLst/>
                          <a:latin typeface="+mn-lt"/>
                          <a:ea typeface="Calibri" panose="020F0502020204030204" pitchFamily="34" charset="0"/>
                          <a:cs typeface="Arial" panose="020B0604020202020204" pitchFamily="34" charset="0"/>
                        </a:rPr>
                        <a:t>can help find the right support for anyone in GM who has been bereaved or affected by a death. The service also provides support for professionals seeking advice.</a:t>
                      </a:r>
                    </a:p>
                    <a:p>
                      <a:pPr>
                        <a:lnSpc>
                          <a:spcPct val="115000"/>
                        </a:lnSpc>
                        <a:spcAft>
                          <a:spcPts val="0"/>
                        </a:spcAft>
                      </a:pPr>
                      <a:r>
                        <a:rPr lang="en-US" sz="1200" b="1" dirty="0">
                          <a:effectLst/>
                          <a:latin typeface="+mn-lt"/>
                          <a:ea typeface="Calibri" panose="020F0502020204030204" pitchFamily="34" charset="0"/>
                          <a:cs typeface="Arial" panose="020B0604020202020204" pitchFamily="34" charset="0"/>
                        </a:rPr>
                        <a:t>Referral: </a:t>
                      </a:r>
                      <a:r>
                        <a:rPr lang="en-US" sz="1200" dirty="0">
                          <a:effectLst/>
                          <a:latin typeface="+mn-lt"/>
                          <a:ea typeface="Calibri" panose="020F0502020204030204" pitchFamily="34" charset="0"/>
                          <a:cs typeface="Arial" panose="020B0604020202020204" pitchFamily="34" charset="0"/>
                        </a:rPr>
                        <a:t>Self referral</a:t>
                      </a:r>
                      <a:r>
                        <a:rPr lang="en-GB" sz="1200" dirty="0">
                          <a:effectLst/>
                          <a:latin typeface="+mn-lt"/>
                          <a:ea typeface="Calibri" panose="020F0502020204030204" pitchFamily="34" charset="0"/>
                          <a:cs typeface="Arial" panose="020B0604020202020204" pitchFamily="34" charset="0"/>
                        </a:rPr>
                        <a:t> </a:t>
                      </a:r>
                    </a:p>
                    <a:p>
                      <a:r>
                        <a:rPr lang="en-GB" sz="1200" b="1" dirty="0">
                          <a:effectLst/>
                          <a:latin typeface="+mn-lt"/>
                          <a:ea typeface="Calibri" panose="020F0502020204030204" pitchFamily="34" charset="0"/>
                          <a:cs typeface="Arial" panose="020B0604020202020204" pitchFamily="34" charset="0"/>
                        </a:rPr>
                        <a:t>Contact: </a:t>
                      </a:r>
                      <a:r>
                        <a:rPr lang="en-GB" sz="1200" dirty="0">
                          <a:effectLst/>
                          <a:latin typeface="+mn-lt"/>
                          <a:ea typeface="Calibri" panose="020F0502020204030204" pitchFamily="34" charset="0"/>
                          <a:cs typeface="Arial" panose="020B0604020202020204" pitchFamily="34" charset="0"/>
                        </a:rPr>
                        <a:t>0161 983 0902 / </a:t>
                      </a:r>
                      <a:r>
                        <a:rPr lang="en-GB" sz="1200" kern="1200" dirty="0">
                          <a:solidFill>
                            <a:schemeClr val="tx1"/>
                          </a:solidFill>
                          <a:effectLst/>
                          <a:latin typeface="+mn-lt"/>
                          <a:ea typeface="+mn-ea"/>
                          <a:cs typeface="Arial" panose="020B0604020202020204" pitchFamily="34" charset="0"/>
                          <a:hlinkClick r:id="rId7"/>
                        </a:rPr>
                        <a:t>gmicb-sal.gm.bs@nhs.net</a:t>
                      </a:r>
                      <a:r>
                        <a:rPr lang="en-GB" sz="1200" kern="1200" dirty="0">
                          <a:solidFill>
                            <a:schemeClr val="tx1"/>
                          </a:solidFill>
                          <a:effectLst/>
                          <a:latin typeface="+mn-lt"/>
                          <a:ea typeface="+mn-ea"/>
                          <a:cs typeface="Arial" panose="020B0604020202020204" pitchFamily="34" charset="0"/>
                        </a:rPr>
                        <a:t> </a:t>
                      </a:r>
                    </a:p>
                    <a:p>
                      <a:endParaRPr lang="en-GB" dirty="0"/>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r h="3400642">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43</a:t>
            </a:fld>
            <a:endParaRPr lang="en-GB" dirty="0"/>
          </a:p>
        </p:txBody>
      </p:sp>
      <p:sp>
        <p:nvSpPr>
          <p:cNvPr id="7" name="Action Button: Go Home 6">
            <a:hlinkClick r:id="rId8"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5279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64041515"/>
              </p:ext>
            </p:extLst>
          </p:nvPr>
        </p:nvGraphicFramePr>
        <p:xfrm>
          <a:off x="266700" y="131305"/>
          <a:ext cx="11875380" cy="4548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Victims of Youth Crime / Weapons</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607 1900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Turnaround (formerly 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44</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9066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20617053"/>
              </p:ext>
            </p:extLst>
          </p:nvPr>
        </p:nvGraphicFramePr>
        <p:xfrm>
          <a:off x="114703" y="220132"/>
          <a:ext cx="11929978" cy="6501345"/>
        </p:xfrm>
        <a:graphic>
          <a:graphicData uri="http://schemas.openxmlformats.org/drawingml/2006/table">
            <a:tbl>
              <a:tblPr firstRow="1" bandRow="1">
                <a:tableStyleId>{5940675A-B579-460E-94D1-54222C63F5DA}</a:tableStyleId>
              </a:tblPr>
              <a:tblGrid>
                <a:gridCol w="3942142">
                  <a:extLst>
                    <a:ext uri="{9D8B030D-6E8A-4147-A177-3AD203B41FA5}">
                      <a16:colId xmlns:a16="http://schemas.microsoft.com/office/drawing/2014/main" val="3297575626"/>
                    </a:ext>
                  </a:extLst>
                </a:gridCol>
                <a:gridCol w="3876541">
                  <a:extLst>
                    <a:ext uri="{9D8B030D-6E8A-4147-A177-3AD203B41FA5}">
                      <a16:colId xmlns:a16="http://schemas.microsoft.com/office/drawing/2014/main" val="295642168"/>
                    </a:ext>
                  </a:extLst>
                </a:gridCol>
                <a:gridCol w="4111295">
                  <a:extLst>
                    <a:ext uri="{9D8B030D-6E8A-4147-A177-3AD203B41FA5}">
                      <a16:colId xmlns:a16="http://schemas.microsoft.com/office/drawing/2014/main" val="3612944406"/>
                    </a:ext>
                  </a:extLst>
                </a:gridCol>
              </a:tblGrid>
              <a:tr h="645699">
                <a:tc gridSpan="3">
                  <a:txBody>
                    <a:bodyPr/>
                    <a:lstStyle/>
                    <a:p>
                      <a:r>
                        <a:rPr lang="en-GB" sz="2400" b="0" dirty="0">
                          <a:solidFill>
                            <a:schemeClr val="bg1"/>
                          </a:solidFill>
                        </a:rPr>
                        <a:t>Young Carers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36980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1093140">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Children's Society</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charity that works with the country's most vulnerable children and young people.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www.childrenssociety.org.uk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www.salford.gov.uk/children-and-families/early-help-for-families</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065771">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Carers 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and information to those who look after an older, disabled or seriously ill family member or friend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www.carersuk.org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972072">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Carers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 range of information and advice for young carers and young adult carers.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www.carers.org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1940795"/>
                  </a:ext>
                </a:extLst>
              </a:tr>
              <a:tr h="1184230">
                <a:tc gridSpan="3">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Salford Young Carers: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service for young carers (under the age of 18) and young adult carers (18 – 25). A young carer / young adult carers is someone under 18 who helps look after someone in their family, or a friend, who is ill, disabled or misuses drugs or alcohol.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salford.carers@gaddum.org.uk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r h="1170633">
                <a:tc gridSpan="3">
                  <a:txBody>
                    <a:bodyPr/>
                    <a:lstStyle/>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5"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5"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10- 25 years </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6"/>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1213871"/>
                  </a:ext>
                </a:extLst>
              </a:tr>
            </a:tbl>
          </a:graphicData>
        </a:graphic>
      </p:graphicFrame>
      <p:sp>
        <p:nvSpPr>
          <p:cNvPr id="3" name="Slide Number Placeholder 2">
            <a:extLst>
              <a:ext uri="{FF2B5EF4-FFF2-40B4-BE49-F238E27FC236}">
                <a16:creationId xmlns:a16="http://schemas.microsoft.com/office/drawing/2014/main" id="{4049EC5A-AE96-4965-B928-8501FFBE2590}"/>
              </a:ext>
            </a:extLst>
          </p:cNvPr>
          <p:cNvSpPr>
            <a:spLocks noGrp="1"/>
          </p:cNvSpPr>
          <p:nvPr>
            <p:ph type="sldNum" sz="quarter" idx="12"/>
          </p:nvPr>
        </p:nvSpPr>
        <p:spPr/>
        <p:txBody>
          <a:bodyPr/>
          <a:lstStyle/>
          <a:p>
            <a:fld id="{5D3D0DFE-D947-4B90-A61E-3CEF8DFD50AE}" type="slidenum">
              <a:rPr lang="en-GB" smtClean="0"/>
              <a:t>45</a:t>
            </a:fld>
            <a:endParaRPr lang="en-GB" dirty="0"/>
          </a:p>
        </p:txBody>
      </p:sp>
      <p:sp>
        <p:nvSpPr>
          <p:cNvPr id="7" name="Action Button: Go Home 6">
            <a:hlinkClick r:id="rId17" action="ppaction://hlinksldjump" highlightClick="1"/>
            <a:extLst>
              <a:ext uri="{FF2B5EF4-FFF2-40B4-BE49-F238E27FC236}">
                <a16:creationId xmlns:a16="http://schemas.microsoft.com/office/drawing/2014/main" id="{373185BB-C59F-4BBC-A82D-683BD6A62AF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A2E522A-EBAA-4793-A86E-DEF908D7152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71B2A3B-6902-44DE-B27E-13CE05B5191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3562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270458633"/>
              </p:ext>
            </p:extLst>
          </p:nvPr>
        </p:nvGraphicFramePr>
        <p:xfrm>
          <a:off x="266700" y="131305"/>
          <a:ext cx="11875380" cy="6617858"/>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Youth Crime / Violence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65252">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youthservices@salfordfoundation.org.uk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endParaRPr lang="en-US" sz="3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6"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7"/>
                        </a:rPr>
                        <a:t>ComplexSafeguardingTeam@salfordcitycouncil.onmicrosoft.com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Turnaround (formerly 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46</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2754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824371123"/>
              </p:ext>
            </p:extLst>
          </p:nvPr>
        </p:nvGraphicFramePr>
        <p:xfrm>
          <a:off x="270328" y="547115"/>
          <a:ext cx="11404601" cy="711594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771393">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42nd Street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271661">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42nd Street provides support for young people experiencing difficulties </a:t>
                      </a:r>
                    </a:p>
                    <a:p>
                      <a:r>
                        <a:rPr lang="en-GB" sz="1400" kern="1200" dirty="0">
                          <a:solidFill>
                            <a:schemeClr val="tx1"/>
                          </a:solidFill>
                          <a:effectLst/>
                          <a:latin typeface="Arial" panose="020B0604020202020204" pitchFamily="34" charset="0"/>
                          <a:ea typeface="+mn-ea"/>
                          <a:cs typeface="Arial" panose="020B0604020202020204" pitchFamily="34" charset="0"/>
                        </a:rPr>
                        <a:t>with their mental health and wellbeing.  Our diverse services include individual therapeutic support, advocacy, projects and activities, online therapeutic support and a creative programme via The Horsfall, our new </a:t>
                      </a:r>
                    </a:p>
                    <a:p>
                      <a:r>
                        <a:rPr lang="en-GB" sz="1400" kern="1200" dirty="0">
                          <a:solidFill>
                            <a:schemeClr val="tx1"/>
                          </a:solidFill>
                          <a:effectLst/>
                          <a:latin typeface="Arial" panose="020B0604020202020204" pitchFamily="34" charset="0"/>
                          <a:ea typeface="+mn-ea"/>
                          <a:cs typeface="Arial" panose="020B0604020202020204" pitchFamily="34" charset="0"/>
                        </a:rPr>
                        <a:t>arts space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problems we can support:</a:t>
                      </a: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 Feeling worried, stressed and panicky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Depression and feeling low</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Self-harm</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Anxiety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Phobias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Struggling to be around others or socialise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Worrying about feeling driven to do certain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Problems in relationships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Issues around food and eating and how you feel about your body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Feeling lonely</a:t>
                      </a:r>
                    </a:p>
                    <a:p>
                      <a:pPr marL="342900" lvl="0" indent="-342900" algn="l">
                        <a:lnSpc>
                          <a:spcPct val="115000"/>
                        </a:lnSpc>
                        <a:spcAft>
                          <a:spcPts val="100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Bullying</a:t>
                      </a:r>
                    </a:p>
                    <a:p>
                      <a:endParaRPr lang="en-GB" sz="1400" dirty="0">
                        <a:latin typeface="Arial" panose="020B0604020202020204" pitchFamily="34" charset="0"/>
                        <a:cs typeface="Arial" panose="020B0604020202020204" pitchFamily="34" charset="0"/>
                      </a:endParaRP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counselling / therapy; drop-in sessions; information; groups and projects; arts-based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9544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49544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r>
                        <a:rPr lang="en-GB" sz="1200" dirty="0">
                          <a:effectLst/>
                          <a:latin typeface="Arial" panose="020B0604020202020204" pitchFamily="34" charset="0"/>
                          <a:ea typeface="Calibri" panose="020F0502020204030204" pitchFamily="34" charset="0"/>
                          <a:cs typeface="Arial" panose="020B0604020202020204" pitchFamily="34" charset="0"/>
                        </a:rPr>
                        <a:t> See attached word document for further information.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01292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Space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87-91 Great Ancoats Street, Manchester, M4 5AG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9544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0161 228 1888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49544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13659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47</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305266"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6" action="ppaction://hlinksldjump" highlightClick="1"/>
            <a:extLst>
              <a:ext uri="{FF2B5EF4-FFF2-40B4-BE49-F238E27FC236}">
                <a16:creationId xmlns:a16="http://schemas.microsoft.com/office/drawing/2014/main" id="{54FF0B86-D5F5-4034-9E4A-8F70B9322D56}"/>
              </a:ext>
            </a:extLst>
          </p:cNvPr>
          <p:cNvSpPr/>
          <p:nvPr/>
        </p:nvSpPr>
        <p:spPr>
          <a:xfrm>
            <a:off x="1052398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ct 2">
            <a:extLst>
              <a:ext uri="{FF2B5EF4-FFF2-40B4-BE49-F238E27FC236}">
                <a16:creationId xmlns:a16="http://schemas.microsoft.com/office/drawing/2014/main" id="{E7655A5E-1A19-39BB-9B54-0EC5ECD4EFC8}"/>
              </a:ext>
            </a:extLst>
          </p:cNvPr>
          <p:cNvGraphicFramePr>
            <a:graphicFrameLocks noChangeAspect="1"/>
          </p:cNvGraphicFramePr>
          <p:nvPr>
            <p:extLst>
              <p:ext uri="{D42A27DB-BD31-4B8C-83A1-F6EECF244321}">
                <p14:modId xmlns:p14="http://schemas.microsoft.com/office/powerpoint/2010/main" val="139831696"/>
              </p:ext>
            </p:extLst>
          </p:nvPr>
        </p:nvGraphicFramePr>
        <p:xfrm>
          <a:off x="11095489" y="4105088"/>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3" name="Object 2">
                        <a:extLst>
                          <a:ext uri="{FF2B5EF4-FFF2-40B4-BE49-F238E27FC236}">
                            <a16:creationId xmlns:a16="http://schemas.microsoft.com/office/drawing/2014/main" id="{E7655A5E-1A19-39BB-9B54-0EC5ECD4EFC8}"/>
                          </a:ext>
                        </a:extLst>
                      </p:cNvPr>
                      <p:cNvPicPr/>
                      <p:nvPr/>
                    </p:nvPicPr>
                    <p:blipFill>
                      <a:blip r:embed="rId8"/>
                      <a:stretch>
                        <a:fillRect/>
                      </a:stretch>
                    </p:blipFill>
                    <p:spPr>
                      <a:xfrm>
                        <a:off x="11095489" y="4105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4488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37596941"/>
              </p:ext>
            </p:extLst>
          </p:nvPr>
        </p:nvGraphicFramePr>
        <p:xfrm>
          <a:off x="270328" y="547116"/>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15848">
                  <a:extLst>
                    <a:ext uri="{9D8B030D-6E8A-4147-A177-3AD203B41FA5}">
                      <a16:colId xmlns:a16="http://schemas.microsoft.com/office/drawing/2014/main" val="3969586760"/>
                    </a:ext>
                  </a:extLst>
                </a:gridCol>
                <a:gridCol w="3835473">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42nd Street – Online Counselling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4">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Our online Counselling is a free and friendly service for young people in Salford aged 13-25.</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Online support works very much the same as 42nd Street’s face to face support.  It involves you sending messages to a worker throughout the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week, and receiving a message back each week at a time you both agree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  You can check your messages whenever works for you and reply whenever is best for you.</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What we do:</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Provide a safe online space to help you talk about difficult things that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might be facing in your life.  We'll allocate you a trained practitioner who will listen and support you, without judgement.</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Rather than talking about your problems face to face, you can type them out, or use artwork or videos or other resources to talk about how you're feeling.</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Instead of using video like skype, we offer online counselling via private, confidential messages which are sent between you and your counsellor.</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See attached word document for further information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833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p>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To register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hlinkClick r:id="rId4"/>
                        </a:rPr>
                        <a:t>42nd Street | Webchat Online Support </a:t>
                      </a:r>
                      <a:endParaRPr lang="en-US" sz="1400" dirty="0"/>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48</a:t>
            </a:fld>
            <a:endParaRPr lang="en-GB" dirty="0"/>
          </a:p>
        </p:txBody>
      </p:sp>
      <p:cxnSp>
        <p:nvCxnSpPr>
          <p:cNvPr id="6" name="Straight Connector 5">
            <a:extLst>
              <a:ext uri="{FF2B5EF4-FFF2-40B4-BE49-F238E27FC236}">
                <a16:creationId xmlns:a16="http://schemas.microsoft.com/office/drawing/2014/main" id="{61670861-831C-4226-94E4-333696B01383}"/>
              </a:ext>
            </a:extLst>
          </p:cNvPr>
          <p:cNvCxnSpPr/>
          <p:nvPr/>
        </p:nvCxnSpPr>
        <p:spPr>
          <a:xfrm>
            <a:off x="6482687" y="148760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75F0C60D-0AA1-4ED3-A823-D6051391EE67}"/>
              </a:ext>
            </a:extLst>
          </p:cNvPr>
          <p:cNvSpPr/>
          <p:nvPr/>
        </p:nvSpPr>
        <p:spPr>
          <a:xfrm>
            <a:off x="10508223"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4802ED2-D2D4-4399-9DC6-E3D57964A567}"/>
              </a:ext>
            </a:extLst>
          </p:cNvPr>
          <p:cNvSpPr/>
          <p:nvPr/>
        </p:nvSpPr>
        <p:spPr>
          <a:xfrm>
            <a:off x="11191163"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E49117A-9082-401F-BF12-7C3526FDBE44}"/>
              </a:ext>
            </a:extLst>
          </p:cNvPr>
          <p:cNvSpPr/>
          <p:nvPr/>
        </p:nvSpPr>
        <p:spPr>
          <a:xfrm>
            <a:off x="9934506"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ct 2">
            <a:extLst>
              <a:ext uri="{FF2B5EF4-FFF2-40B4-BE49-F238E27FC236}">
                <a16:creationId xmlns:a16="http://schemas.microsoft.com/office/drawing/2014/main" id="{18961DE5-57A5-83DF-FDCB-629FA5D1B799}"/>
              </a:ext>
            </a:extLst>
          </p:cNvPr>
          <p:cNvGraphicFramePr>
            <a:graphicFrameLocks noChangeAspect="1"/>
          </p:cNvGraphicFramePr>
          <p:nvPr>
            <p:extLst>
              <p:ext uri="{D42A27DB-BD31-4B8C-83A1-F6EECF244321}">
                <p14:modId xmlns:p14="http://schemas.microsoft.com/office/powerpoint/2010/main" val="2808970358"/>
              </p:ext>
            </p:extLst>
          </p:nvPr>
        </p:nvGraphicFramePr>
        <p:xfrm>
          <a:off x="8621608" y="4729773"/>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400" imgH="771480" progId="Word.Document.12">
                  <p:embed/>
                </p:oleObj>
              </mc:Choice>
              <mc:Fallback>
                <p:oleObj name="Document" showAsIcon="1" r:id="rId6" imgW="914400" imgH="771480" progId="Word.Document.12">
                  <p:embed/>
                  <p:pic>
                    <p:nvPicPr>
                      <p:cNvPr id="3" name="Object 2">
                        <a:extLst>
                          <a:ext uri="{FF2B5EF4-FFF2-40B4-BE49-F238E27FC236}">
                            <a16:creationId xmlns:a16="http://schemas.microsoft.com/office/drawing/2014/main" id="{18961DE5-57A5-83DF-FDCB-629FA5D1B799}"/>
                          </a:ext>
                        </a:extLst>
                      </p:cNvPr>
                      <p:cNvPicPr/>
                      <p:nvPr/>
                    </p:nvPicPr>
                    <p:blipFill>
                      <a:blip r:embed="rId7"/>
                      <a:stretch>
                        <a:fillRect/>
                      </a:stretch>
                    </p:blipFill>
                    <p:spPr>
                      <a:xfrm>
                        <a:off x="8621608" y="472977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7542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09798385"/>
              </p:ext>
            </p:extLst>
          </p:nvPr>
        </p:nvGraphicFramePr>
        <p:xfrm>
          <a:off x="393699" y="443223"/>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Achieve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has a dedicated team who work closely with young people up to </a:t>
                      </a:r>
                    </a:p>
                    <a:p>
                      <a:r>
                        <a:rPr lang="en-US" sz="1400" dirty="0">
                          <a:latin typeface="Arial" panose="020B0604020202020204" pitchFamily="34" charset="0"/>
                          <a:cs typeface="Arial" panose="020B0604020202020204" pitchFamily="34" charset="0"/>
                        </a:rPr>
                        <a:t>the age of 25 offering support, information, harm reduction interventions </a:t>
                      </a:r>
                    </a:p>
                    <a:p>
                      <a:r>
                        <a:rPr lang="en-US" sz="1400" dirty="0">
                          <a:latin typeface="Arial" panose="020B0604020202020204" pitchFamily="34" charset="0"/>
                          <a:cs typeface="Arial" panose="020B0604020202020204" pitchFamily="34" charset="0"/>
                        </a:rPr>
                        <a:t>and specialist substance misuse treatment.  The team are co-located with </a:t>
                      </a:r>
                    </a:p>
                    <a:p>
                      <a:r>
                        <a:rPr lang="en-US" sz="1400" dirty="0">
                          <a:latin typeface="Arial" panose="020B0604020202020204" pitchFamily="34" charset="0"/>
                          <a:cs typeface="Arial" panose="020B0604020202020204" pitchFamily="34" charset="0"/>
                        </a:rPr>
                        <a:t>the Salford Youth Service, The Young Father Service and the Youth Offending Service.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provides the Early Break Holding Families programme which </a:t>
                      </a:r>
                    </a:p>
                    <a:p>
                      <a:r>
                        <a:rPr lang="en-US" sz="1400" dirty="0">
                          <a:latin typeface="Arial" panose="020B0604020202020204" pitchFamily="34" charset="0"/>
                          <a:cs typeface="Arial" panose="020B0604020202020204" pitchFamily="34" charset="0"/>
                        </a:rPr>
                        <a:t>offers structured interventions to children, parents and families with </a:t>
                      </a:r>
                    </a:p>
                    <a:p>
                      <a:r>
                        <a:rPr lang="en-US" sz="1400" dirty="0">
                          <a:latin typeface="Arial" panose="020B0604020202020204" pitchFamily="34" charset="0"/>
                          <a:cs typeface="Arial" panose="020B0604020202020204" pitchFamily="34" charset="0"/>
                        </a:rPr>
                        <a:t>problems associated with parental substance misuse.</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Achieve Young People teamwork in partnership with other services </a:t>
                      </a:r>
                    </a:p>
                    <a:p>
                      <a:r>
                        <a:rPr lang="en-US" sz="1400" dirty="0">
                          <a:latin typeface="Arial" panose="020B0604020202020204" pitchFamily="34" charset="0"/>
                          <a:cs typeface="Arial" panose="020B0604020202020204" pitchFamily="34" charset="0"/>
                        </a:rPr>
                        <a:t>such as local schools, Youth Justice Service, CAMHS etc. in supporting young people who are using substances.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use a variety of interventions to reduce the harm caused by substance misuse on the emotional, physical health and wellbeing of </a:t>
                      </a:r>
                    </a:p>
                    <a:p>
                      <a:r>
                        <a:rPr lang="en-US" sz="1400" dirty="0">
                          <a:latin typeface="Arial" panose="020B0604020202020204" pitchFamily="34" charset="0"/>
                          <a:cs typeface="Arial" panose="020B0604020202020204" pitchFamily="34" charset="0"/>
                        </a:rPr>
                        <a:t>young people.  These interventions can range from education and 1:1 confidential support to Blood Borne Virus vaccinations and prescribed treatment, depending on need.</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and information on substance use and reducing substance misuse related harm and on your alcohol and drug intake; group support; access to inpatient and home detoxification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1 London Street, Salford, M6 6QT</a:t>
                      </a:r>
                    </a:p>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Achieve 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0161 358 1858 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People’s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achieveyps@gmmh.nhs.uk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Holding Family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achievehf@gmmh.nhs.uk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6"/>
                        </a:rPr>
                        <a:t>Achieve Young Persons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49</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374608" y="14429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7" action="ppaction://hlinksldjump" highlightClick="1"/>
            <a:extLst>
              <a:ext uri="{FF2B5EF4-FFF2-40B4-BE49-F238E27FC236}">
                <a16:creationId xmlns:a16="http://schemas.microsoft.com/office/drawing/2014/main" id="{5276575F-9833-449C-8BD8-3D3D4ECD3F8B}"/>
              </a:ext>
            </a:extLst>
          </p:cNvPr>
          <p:cNvSpPr/>
          <p:nvPr/>
        </p:nvSpPr>
        <p:spPr>
          <a:xfrm>
            <a:off x="10647360" y="58733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1330300" y="61557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10073643" y="62542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243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118226513"/>
              </p:ext>
            </p:extLst>
          </p:nvPr>
        </p:nvGraphicFramePr>
        <p:xfrm>
          <a:off x="190500" y="68427"/>
          <a:ext cx="11786143" cy="6577568"/>
        </p:xfrm>
        <a:graphic>
          <a:graphicData uri="http://schemas.openxmlformats.org/drawingml/2006/table">
            <a:tbl>
              <a:tblPr firstRow="1" bandRow="1">
                <a:tableStyleId>{5940675A-B579-460E-94D1-54222C63F5DA}</a:tableStyleId>
              </a:tblPr>
              <a:tblGrid>
                <a:gridCol w="2882287">
                  <a:extLst>
                    <a:ext uri="{9D8B030D-6E8A-4147-A177-3AD203B41FA5}">
                      <a16:colId xmlns:a16="http://schemas.microsoft.com/office/drawing/2014/main" val="3297575626"/>
                    </a:ext>
                  </a:extLst>
                </a:gridCol>
                <a:gridCol w="2857432">
                  <a:extLst>
                    <a:ext uri="{9D8B030D-6E8A-4147-A177-3AD203B41FA5}">
                      <a16:colId xmlns:a16="http://schemas.microsoft.com/office/drawing/2014/main" val="295642168"/>
                    </a:ext>
                  </a:extLst>
                </a:gridCol>
                <a:gridCol w="3113962">
                  <a:extLst>
                    <a:ext uri="{9D8B030D-6E8A-4147-A177-3AD203B41FA5}">
                      <a16:colId xmlns:a16="http://schemas.microsoft.com/office/drawing/2014/main" val="3612944406"/>
                    </a:ext>
                  </a:extLst>
                </a:gridCol>
                <a:gridCol w="2932462">
                  <a:extLst>
                    <a:ext uri="{9D8B030D-6E8A-4147-A177-3AD203B41FA5}">
                      <a16:colId xmlns:a16="http://schemas.microsoft.com/office/drawing/2014/main" val="1592545950"/>
                    </a:ext>
                  </a:extLst>
                </a:gridCol>
              </a:tblGrid>
              <a:tr h="588659">
                <a:tc gridSpan="4">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3593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3508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kern="1200" dirty="0">
                          <a:solidFill>
                            <a:srgbClr val="1F497D"/>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72000" marR="36000" marT="0" marB="3600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85483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The Mix</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emotional health and wellbeing support for under 25s.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www.themix.org.uk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Primary Inclusion Team</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primary school support with SEMH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921 2653</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792366838"/>
                  </a:ext>
                </a:extLst>
              </a:tr>
              <a:tr h="1370615">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Salford Youth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is delivered across Salford in youth centres, schools and community spaces for 11-25 year olds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 Single Point of Contact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100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noFill/>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aged 0 – 18 years, where there are concerns related to their mental / 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137304086"/>
                  </a:ext>
                </a:extLst>
              </a:tr>
              <a:tr h="1564031">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and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GB" sz="3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p>
                      <a:pPr>
                        <a:lnSpc>
                          <a:spcPct val="115000"/>
                        </a:lnSpc>
                        <a:spcAft>
                          <a:spcPts val="0"/>
                        </a:spcAft>
                      </a:pP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Emerge</a:t>
                      </a:r>
                      <a:r>
                        <a:rPr lang="en-GB" sz="11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347727331"/>
                  </a:ext>
                </a:extLst>
              </a:tr>
            </a:tbl>
          </a:graphicData>
        </a:graphic>
      </p:graphicFrame>
      <p:sp>
        <p:nvSpPr>
          <p:cNvPr id="3" name="Slide Number Placeholder 2">
            <a:extLst>
              <a:ext uri="{FF2B5EF4-FFF2-40B4-BE49-F238E27FC236}">
                <a16:creationId xmlns:a16="http://schemas.microsoft.com/office/drawing/2014/main" id="{B7DDA125-EAE2-437D-BEC2-AB3D7124637C}"/>
              </a:ext>
            </a:extLst>
          </p:cNvPr>
          <p:cNvSpPr>
            <a:spLocks noGrp="1"/>
          </p:cNvSpPr>
          <p:nvPr>
            <p:ph type="sldNum" sz="quarter" idx="12"/>
          </p:nvPr>
        </p:nvSpPr>
        <p:spPr/>
        <p:txBody>
          <a:bodyPr/>
          <a:lstStyle/>
          <a:p>
            <a:fld id="{5D3D0DFE-D947-4B90-A61E-3CEF8DFD50AE}" type="slidenum">
              <a:rPr lang="en-GB" smtClean="0"/>
              <a:t>5</a:t>
            </a:fld>
            <a:endParaRPr lang="en-GB" dirty="0"/>
          </a:p>
        </p:txBody>
      </p:sp>
      <p:sp>
        <p:nvSpPr>
          <p:cNvPr id="8" name="Action Button: Go Home 7">
            <a:hlinkClick r:id="rId20" action="ppaction://hlinksldjump" highlightClick="1"/>
            <a:extLst>
              <a:ext uri="{FF2B5EF4-FFF2-40B4-BE49-F238E27FC236}">
                <a16:creationId xmlns:a16="http://schemas.microsoft.com/office/drawing/2014/main" id="{5FA9E1B9-9247-41BE-9FE0-8C1DF22E9400}"/>
              </a:ext>
            </a:extLst>
          </p:cNvPr>
          <p:cNvSpPr/>
          <p:nvPr/>
        </p:nvSpPr>
        <p:spPr>
          <a:xfrm>
            <a:off x="10754051"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1BAAABE-303C-4B64-98D9-C188065C0C54}"/>
              </a:ext>
            </a:extLst>
          </p:cNvPr>
          <p:cNvSpPr/>
          <p:nvPr/>
        </p:nvSpPr>
        <p:spPr>
          <a:xfrm>
            <a:off x="11424297" y="1851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94F32F75-44C9-4708-9570-CE868E9F8D3A}"/>
              </a:ext>
            </a:extLst>
          </p:cNvPr>
          <p:cNvSpPr/>
          <p:nvPr/>
        </p:nvSpPr>
        <p:spPr>
          <a:xfrm>
            <a:off x="10185616" y="1851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425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8444734"/>
              </p:ext>
            </p:extLst>
          </p:nvPr>
        </p:nvGraphicFramePr>
        <p:xfrm>
          <a:off x="417199" y="136525"/>
          <a:ext cx="11404601" cy="66088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92363">
                <a:tc gridSpan="3">
                  <a:txBody>
                    <a:bodyPr/>
                    <a:lstStyle/>
                    <a:p>
                      <a:pPr marL="0" algn="l" defTabSz="914400" rtl="0" eaLnBrk="1" latinLnBrk="0" hangingPunct="1"/>
                      <a:r>
                        <a:rPr lang="en-GB" sz="2800" b="0" kern="1200" dirty="0">
                          <a:solidFill>
                            <a:schemeClr val="accent1">
                              <a:lumMod val="75000"/>
                            </a:schemeClr>
                          </a:solidFill>
                          <a:latin typeface="Arial" panose="020B0604020202020204" pitchFamily="34" charset="0"/>
                          <a:ea typeface="+mn-ea"/>
                          <a:cs typeface="Arial" panose="020B0604020202020204" pitchFamily="34" charset="0"/>
                        </a:rPr>
                        <a:t>Adoption Counts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635588">
                <a:tc rowSpan="7">
                  <a:txBody>
                    <a:bodyPr/>
                    <a:lstStyle/>
                    <a:p>
                      <a:r>
                        <a:rPr lang="en-GB" sz="1300" kern="1200" dirty="0">
                          <a:solidFill>
                            <a:schemeClr val="tx1"/>
                          </a:solidFill>
                          <a:effectLst/>
                          <a:latin typeface="Arial" panose="020B0604020202020204" pitchFamily="34" charset="0"/>
                          <a:ea typeface="+mn-ea"/>
                          <a:cs typeface="Arial" panose="020B0604020202020204" pitchFamily="34" charset="0"/>
                        </a:rPr>
                        <a:t>Adoption Counts brings together the adoption services for 5 Local Authorities: Salford, Manchester, Cheshire East, Stockport and Trafford.  We offer a range of services including recruitment and assessment of prospective adoptive parents, tracking and supporting children who may need an adoptive placement, linking and matching, support with the child’s transition into their adoptive family and offering adoption support until the child is 18.  Young people can access the Adoption Support Fund until 21 or 25 with an EHCP.</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also offer services to adopted adults to access their adoption records, a letterbox contact team to support relationships between birth families and adoptive families, and advice to LA social workers who are supporting adoptive families. </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have a multi-agency Adoption Psychology Service which can offer professional consultation around complex needs relating to early trauma or neuro-developmental needs.</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Our service is available to adoptive families living in the 5 Local Authority areas.  If the child is living in our area, has been placed by another Local Authority, and the Adoption Order was less than three years ago, the placing LA is responsible for adoption support.  Please advise the family to contact their placing agency</a:t>
                      </a:r>
                      <a:endParaRPr lang="en-GB" sz="13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Universal services for all families – events, support and advice, online support, peer support.</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help – All adopters can request an adoption support assessment, which will identify a support plan for their family.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more help – Allocated social worker, supporting with access to therapeutic services such as therapeutic parenting, DDP and individual therapy.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Risk support – we join multi-agency teams to support adoptive families who have complex and multiple challenges, including edge of care and family breakdown.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00185">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0-21 or 25 with EHCP</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1032996">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Direct from parents, who can contact  us via our website or by calling </a:t>
                      </a:r>
                      <a:r>
                        <a:rPr lang="en-GB" sz="1100" dirty="0">
                          <a:effectLst/>
                          <a:latin typeface="Arial" panose="020B0604020202020204" pitchFamily="34" charset="0"/>
                          <a:ea typeface="Times New Roman" panose="02020603050405020304" pitchFamily="18" charset="0"/>
                          <a:cs typeface="Arial" panose="020B0604020202020204" pitchFamily="34" charset="0"/>
                        </a:rPr>
                        <a:t>0161 521 8847.</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We accept referrals from professionals with parental consent.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2088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Adoption Counts, </a:t>
                      </a:r>
                      <a:r>
                        <a:rPr lang="en-GB" sz="1100" kern="1200" dirty="0" err="1">
                          <a:solidFill>
                            <a:schemeClr val="tx1"/>
                          </a:solidFill>
                          <a:effectLst/>
                          <a:latin typeface="Arial" panose="020B0604020202020204" pitchFamily="34" charset="0"/>
                          <a:ea typeface="+mn-ea"/>
                          <a:cs typeface="Arial" panose="020B0604020202020204" pitchFamily="34" charset="0"/>
                        </a:rPr>
                        <a:t>Etrop</a:t>
                      </a:r>
                      <a:r>
                        <a:rPr lang="en-GB" sz="1100" kern="1200" dirty="0">
                          <a:solidFill>
                            <a:schemeClr val="tx1"/>
                          </a:solidFill>
                          <a:effectLst/>
                          <a:latin typeface="Arial" panose="020B0604020202020204" pitchFamily="34" charset="0"/>
                          <a:ea typeface="+mn-ea"/>
                          <a:cs typeface="Arial" panose="020B0604020202020204" pitchFamily="34" charset="0"/>
                        </a:rPr>
                        <a:t> Court, </a:t>
                      </a:r>
                      <a:r>
                        <a:rPr lang="en-GB" sz="1100" kern="1200" dirty="0" err="1">
                          <a:solidFill>
                            <a:schemeClr val="tx1"/>
                          </a:solidFill>
                          <a:effectLst/>
                          <a:latin typeface="Arial" panose="020B0604020202020204" pitchFamily="34" charset="0"/>
                          <a:ea typeface="+mn-ea"/>
                          <a:cs typeface="Arial" panose="020B0604020202020204" pitchFamily="34" charset="0"/>
                        </a:rPr>
                        <a:t>Rowlandsway</a:t>
                      </a:r>
                      <a:r>
                        <a:rPr lang="en-GB" sz="1100" kern="1200" dirty="0">
                          <a:solidFill>
                            <a:schemeClr val="tx1"/>
                          </a:solidFill>
                          <a:effectLst/>
                          <a:latin typeface="Arial" panose="020B0604020202020204" pitchFamily="34" charset="0"/>
                          <a:ea typeface="+mn-ea"/>
                          <a:cs typeface="Arial" panose="020B0604020202020204" pitchFamily="34" charset="0"/>
                        </a:rPr>
                        <a:t>, Wythenshawe, Manchester, M22 5RG</a:t>
                      </a:r>
                    </a:p>
                    <a:p>
                      <a:pPr>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287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0161 521 8847 (First Response and adoption support) Main line for enquiries: 0161 521 8720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firstresponse@adoptionncounts.org.uk</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hlinkClick r:id="rId3"/>
                        </a:rPr>
                        <a:t>Adoptioncounts.org.uk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50</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656711" y="1125000"/>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4" action="ppaction://hlinksldjump" highlightClick="1"/>
            <a:extLst>
              <a:ext uri="{FF2B5EF4-FFF2-40B4-BE49-F238E27FC236}">
                <a16:creationId xmlns:a16="http://schemas.microsoft.com/office/drawing/2014/main" id="{5276575F-9833-449C-8BD8-3D3D4ECD3F8B}"/>
              </a:ext>
            </a:extLst>
          </p:cNvPr>
          <p:cNvSpPr/>
          <p:nvPr/>
        </p:nvSpPr>
        <p:spPr>
          <a:xfrm>
            <a:off x="10132533" y="14168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0885800" y="1702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9586266" y="13652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0410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4504050"/>
              </p:ext>
            </p:extLst>
          </p:nvPr>
        </p:nvGraphicFramePr>
        <p:xfrm>
          <a:off x="270328" y="259715"/>
          <a:ext cx="11404601" cy="6736080"/>
        </p:xfrm>
        <a:graphic>
          <a:graphicData uri="http://schemas.openxmlformats.org/drawingml/2006/table">
            <a:tbl>
              <a:tblPr firstRow="1" bandRow="1">
                <a:tableStyleId>{5940675A-B579-460E-94D1-54222C63F5DA}</a:tableStyleId>
              </a:tblPr>
              <a:tblGrid>
                <a:gridCol w="1046408">
                  <a:extLst>
                    <a:ext uri="{9D8B030D-6E8A-4147-A177-3AD203B41FA5}">
                      <a16:colId xmlns:a16="http://schemas.microsoft.com/office/drawing/2014/main" val="676806377"/>
                    </a:ext>
                  </a:extLst>
                </a:gridCol>
                <a:gridCol w="5206872">
                  <a:extLst>
                    <a:ext uri="{9D8B030D-6E8A-4147-A177-3AD203B41FA5}">
                      <a16:colId xmlns:a16="http://schemas.microsoft.com/office/drawing/2014/main" val="3682541398"/>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ADHD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4"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Foundation offers a service for families living with and impacted by </a:t>
                      </a: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t>
                      </a:r>
                      <a:r>
                        <a:rPr lang="en-US" sz="1400" dirty="0">
                          <a:latin typeface="Arial" panose="020B0604020202020204" pitchFamily="34" charset="0"/>
                          <a:cs typeface="Arial" panose="020B0604020202020204" pitchFamily="34" charset="0"/>
                        </a:rPr>
                        <a:t>ADHD) and is the leading agency </a:t>
                      </a:r>
                    </a:p>
                    <a:p>
                      <a:r>
                        <a:rPr lang="en-US" sz="1400" dirty="0">
                          <a:latin typeface="Arial" panose="020B0604020202020204" pitchFamily="34" charset="0"/>
                          <a:cs typeface="Arial" panose="020B0604020202020204" pitchFamily="34" charset="0"/>
                        </a:rPr>
                        <a:t>for the provision of training for education and health professionals across </a:t>
                      </a:r>
                    </a:p>
                    <a:p>
                      <a:r>
                        <a:rPr lang="en-US" sz="1400" dirty="0">
                          <a:latin typeface="Arial" panose="020B0604020202020204" pitchFamily="34" charset="0"/>
                          <a:cs typeface="Arial" panose="020B0604020202020204" pitchFamily="34" charset="0"/>
                        </a:rPr>
                        <a:t>the UK.</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a patient service, our aim is to ensure the emotional health &amp; wellbeing </a:t>
                      </a:r>
                    </a:p>
                    <a:p>
                      <a:r>
                        <a:rPr lang="en-US" sz="1400" dirty="0">
                          <a:latin typeface="Arial" panose="020B0604020202020204" pitchFamily="34" charset="0"/>
                          <a:cs typeface="Arial" panose="020B0604020202020204" pitchFamily="34" charset="0"/>
                        </a:rPr>
                        <a:t>of those affected by ADHD through a graduated, needs led, multi modal service that enables service users and reduces dependencies.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objective is achieved through knowledge, skills, social prescribing </a:t>
                      </a:r>
                    </a:p>
                    <a:p>
                      <a:r>
                        <a:rPr lang="en-US" sz="1400" dirty="0">
                          <a:latin typeface="Arial" panose="020B0604020202020204" pitchFamily="34" charset="0"/>
                          <a:cs typeface="Arial" panose="020B0604020202020204" pitchFamily="34" charset="0"/>
                        </a:rPr>
                        <a:t>and a holistic approach to enable service users to become psychologically resilient, adopt lifestyle changes that habitually improve emotional and physical well-being and in so doing, improve life chances across a range </a:t>
                      </a:r>
                    </a:p>
                    <a:p>
                      <a:r>
                        <a:rPr lang="en-US" sz="1400" dirty="0">
                          <a:latin typeface="Arial" panose="020B0604020202020204" pitchFamily="34" charset="0"/>
                          <a:cs typeface="Arial" panose="020B0604020202020204" pitchFamily="34" charset="0"/>
                        </a:rPr>
                        <a:t>of indices</a:t>
                      </a:r>
                    </a:p>
                    <a:p>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pPr>
                        <a:lnSpc>
                          <a:spcPct val="115000"/>
                        </a:lnSpc>
                        <a:spcAft>
                          <a:spcPts val="0"/>
                        </a:spcAft>
                      </a:pPr>
                      <a:endParaRPr lang="en-GB" sz="8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89172">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Contact</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 Services: 0151 237 2661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chrissi.jones@adhdfoundation.org.uk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Business / Operational: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paula.stock@adhdfoundation.org.uk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6443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dirty="0"/>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15000"/>
                        </a:lnSpc>
                        <a:spcAft>
                          <a:spcPts val="0"/>
                        </a:spcAft>
                      </a:pPr>
                      <a:r>
                        <a:rPr lang="en-GB" sz="1400" dirty="0">
                          <a:latin typeface="Arial" panose="020B0604020202020204" pitchFamily="34" charset="0"/>
                          <a:cs typeface="Arial" panose="020B0604020202020204" pitchFamily="34" charset="0"/>
                          <a:hlinkClick r:id="rId5"/>
                        </a:rPr>
                        <a:t>ADHD Foundation</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817305"/>
                  </a:ext>
                </a:extLst>
              </a:tr>
              <a:tr h="173196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1-2-1 / online information, advice &amp; guidance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 educative programmes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Systemic Family Therapy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Early Years Therapeutic support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Diagnostic assessments &amp; prescribing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Educational Psychology Assessments for Dyslexia, Dyspraxia &amp; Dyscalculia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Coaching psycho educative support for adults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Transition support groups for 14-19yrs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Traded services for schools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Participation opportunities for service users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 programme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08737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51</a:t>
            </a:fld>
            <a:endParaRPr lang="en-GB" dirty="0"/>
          </a:p>
        </p:txBody>
      </p:sp>
      <p:cxnSp>
        <p:nvCxnSpPr>
          <p:cNvPr id="6" name="Straight Connector 5">
            <a:extLst>
              <a:ext uri="{FF2B5EF4-FFF2-40B4-BE49-F238E27FC236}">
                <a16:creationId xmlns:a16="http://schemas.microsoft.com/office/drawing/2014/main" id="{50279B27-24D8-4E35-B0E5-C73F89B92624}"/>
              </a:ext>
            </a:extLst>
          </p:cNvPr>
          <p:cNvCxnSpPr/>
          <p:nvPr/>
        </p:nvCxnSpPr>
        <p:spPr>
          <a:xfrm>
            <a:off x="6378418" y="1251000"/>
            <a:ext cx="0" cy="54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A3D1DD0-214D-48DE-99ED-F099312DA013}"/>
              </a:ext>
            </a:extLst>
          </p:cNvPr>
          <p:cNvSpPr/>
          <p:nvPr/>
        </p:nvSpPr>
        <p:spPr>
          <a:xfrm>
            <a:off x="10460925" y="3755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7C2059E-2756-4664-9814-AF7BA6F7F438}"/>
              </a:ext>
            </a:extLst>
          </p:cNvPr>
          <p:cNvSpPr/>
          <p:nvPr/>
        </p:nvSpPr>
        <p:spPr>
          <a:xfrm>
            <a:off x="11143865" y="4165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47BEBC8-DBDF-4061-AC92-F1051FFCF590}"/>
              </a:ext>
            </a:extLst>
          </p:cNvPr>
          <p:cNvSpPr/>
          <p:nvPr/>
        </p:nvSpPr>
        <p:spPr>
          <a:xfrm>
            <a:off x="9887208" y="4136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2779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28869057"/>
              </p:ext>
            </p:extLst>
          </p:nvPr>
        </p:nvGraphicFramePr>
        <p:xfrm>
          <a:off x="393699" y="241300"/>
          <a:ext cx="11404601" cy="7124698"/>
        </p:xfrm>
        <a:graphic>
          <a:graphicData uri="http://schemas.openxmlformats.org/drawingml/2006/table">
            <a:tbl>
              <a:tblPr firstRow="1" bandRow="1">
                <a:tableStyleId>{5940675A-B579-460E-94D1-54222C63F5DA}</a:tableStyleId>
              </a:tblPr>
              <a:tblGrid>
                <a:gridCol w="5981701">
                  <a:extLst>
                    <a:ext uri="{9D8B030D-6E8A-4147-A177-3AD203B41FA5}">
                      <a16:colId xmlns:a16="http://schemas.microsoft.com/office/drawing/2014/main" val="676806377"/>
                    </a:ext>
                  </a:extLst>
                </a:gridCol>
                <a:gridCol w="2010814">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6626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Autism and social communication team</a:t>
                      </a: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175336">
                <a:tc rowSpan="7">
                  <a:txBody>
                    <a:bodyPr/>
                    <a:lstStyle/>
                    <a:p>
                      <a:endParaRPr lang="en-US"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We are a team of specialist ASC (Autistic Spectrum Condition) / social communication difficulties teachers and a specialist teaching assistant who support school staff and pupils with ASC.  A diagnosis is not required to get support from us. You may hear us referred to as the LSS ASC Team.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We support:</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SENCO’s in schools</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Teachers and Teaching Assistants</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Individual or small groups of pupils (Reception to Year 11)</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Parents/carers of pupils on our </a:t>
                      </a:r>
                      <a:r>
                        <a:rPr lang="en-GB" sz="1400" dirty="0" err="1">
                          <a:latin typeface="Arial" panose="020B0604020202020204" pitchFamily="34" charset="0"/>
                          <a:cs typeface="Arial" panose="020B0604020202020204" pitchFamily="34" charset="0"/>
                        </a:rPr>
                        <a:t>casleoads</a:t>
                      </a:r>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 </a:t>
                      </a:r>
                    </a:p>
                    <a:p>
                      <a:pPr algn="just"/>
                      <a:r>
                        <a:rPr lang="en-GB" sz="1400" dirty="0">
                          <a:latin typeface="Arial" panose="020B0604020202020204" pitchFamily="34" charset="0"/>
                          <a:cs typeface="Arial" panose="020B0604020202020204" pitchFamily="34" charset="0"/>
                        </a:rPr>
                        <a:t>To access our service schools request support directly via our dedicated LSS referral website.  To proceed with a referral parent/carer consent must be obtained by school and included as part of the online referral.  They should also include evidence of any ongoing support in school, any other professionals involved and the impact of any support or advice already received.  Waiting lists vary but generally we aim to see CYP referred to us within the half term they are referred.</a:t>
                      </a:r>
                    </a:p>
                    <a:p>
                      <a:pPr algn="just"/>
                      <a:endParaRPr lang="en-GB" sz="1400" dirty="0">
                        <a:latin typeface="Arial" panose="020B0604020202020204" pitchFamily="34" charset="0"/>
                        <a:cs typeface="Arial" panose="020B0604020202020204" pitchFamily="34" charset="0"/>
                      </a:endParaRPr>
                    </a:p>
                    <a:p>
                      <a:pPr algn="just"/>
                      <a:r>
                        <a:rPr lang="en-GB" sz="1400" b="1" dirty="0">
                          <a:latin typeface="Arial" panose="020B0604020202020204" pitchFamily="34" charset="0"/>
                          <a:cs typeface="Arial" panose="020B0604020202020204" pitchFamily="34" charset="0"/>
                        </a:rPr>
                        <a:t>Session Information </a:t>
                      </a:r>
                      <a:r>
                        <a:rPr lang="en-GB" sz="1400" dirty="0">
                          <a:latin typeface="Arial" panose="020B0604020202020204" pitchFamily="34" charset="0"/>
                          <a:cs typeface="Arial" panose="020B0604020202020204" pitchFamily="34" charset="0"/>
                        </a:rPr>
                        <a:t>- Monday to Friday from 8:45am to 3:45pm. (Term time only)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Training for whole staff to raise awareness about Autism</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about flexible approaches to teaching and learning</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about Sensory Issues</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Support for transitions within school</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Support for transitions between provisions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0527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 – 16 years old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40527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178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City Council</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Chorley Road</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M27 5AW</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0527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0161 686 7229</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40527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adminlss@salford.gov.uk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344192">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Arial" panose="020B0604020202020204" pitchFamily="34" charset="0"/>
                          <a:cs typeface="Arial" panose="020B0604020202020204" pitchFamily="34" charset="0"/>
                          <a:hlinkClick r:id="rId4"/>
                        </a:rPr>
                        <a:t>Autism and social communication </a:t>
                      </a:r>
                      <a:r>
                        <a:rPr lang="en-GB" sz="1400" dirty="0" err="1">
                          <a:latin typeface="Arial" panose="020B0604020202020204" pitchFamily="34" charset="0"/>
                          <a:cs typeface="Arial" panose="020B0604020202020204" pitchFamily="34" charset="0"/>
                          <a:hlinkClick r:id="rId4"/>
                        </a:rPr>
                        <a:t>team•Salford</a:t>
                      </a:r>
                      <a:r>
                        <a:rPr lang="en-GB" sz="1400" dirty="0">
                          <a:latin typeface="Arial" panose="020B0604020202020204" pitchFamily="34" charset="0"/>
                          <a:cs typeface="Arial" panose="020B0604020202020204" pitchFamily="34" charset="0"/>
                          <a:hlinkClick r:id="rId4"/>
                        </a:rPr>
                        <a:t> City Council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52</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374608" y="14429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5" action="ppaction://hlinksldjump" highlightClick="1"/>
            <a:extLst>
              <a:ext uri="{FF2B5EF4-FFF2-40B4-BE49-F238E27FC236}">
                <a16:creationId xmlns:a16="http://schemas.microsoft.com/office/drawing/2014/main" id="{5276575F-9833-449C-8BD8-3D3D4ECD3F8B}"/>
              </a:ext>
            </a:extLst>
          </p:cNvPr>
          <p:cNvSpPr/>
          <p:nvPr/>
        </p:nvSpPr>
        <p:spPr>
          <a:xfrm>
            <a:off x="10647360" y="26983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1330300" y="29807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10073643" y="30792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2713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51393514"/>
              </p:ext>
            </p:extLst>
          </p:nvPr>
        </p:nvGraphicFramePr>
        <p:xfrm>
          <a:off x="270328" y="167650"/>
          <a:ext cx="11404601" cy="643293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a:t>
                      </a:r>
                      <a:r>
                        <a:rPr lang="en-US" sz="1800" b="0" dirty="0">
                          <a:solidFill>
                            <a:schemeClr val="accent1">
                              <a:lumMod val="75000"/>
                            </a:schemeClr>
                          </a:solidFill>
                          <a:latin typeface="Arial" panose="020B0604020202020204" pitchFamily="34" charset="0"/>
                          <a:cs typeface="Arial" panose="020B0604020202020204" pitchFamily="34" charset="0"/>
                        </a:rPr>
                        <a:t>(Child &amp; Adolescent Mental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a:t>
                      </a:r>
                    </a:p>
                    <a:p>
                      <a:r>
                        <a:rPr lang="en-US" sz="1400" kern="1200" dirty="0">
                          <a:solidFill>
                            <a:schemeClr val="tx1"/>
                          </a:solidFill>
                          <a:effectLst/>
                          <a:latin typeface="Arial" panose="020B0604020202020204" pitchFamily="34" charset="0"/>
                          <a:ea typeface="+mn-ea"/>
                          <a:cs typeface="Arial" panose="020B0604020202020204" pitchFamily="34" charset="0"/>
                        </a:rPr>
                        <a:t>years (including those with disabilities), where there are concerns related </a:t>
                      </a:r>
                    </a:p>
                    <a:p>
                      <a:r>
                        <a:rPr lang="en-US" sz="1400" kern="1200" dirty="0">
                          <a:solidFill>
                            <a:schemeClr val="tx1"/>
                          </a:solidFill>
                          <a:effectLst/>
                          <a:latin typeface="Arial" panose="020B0604020202020204" pitchFamily="34" charset="0"/>
                          <a:ea typeface="+mn-ea"/>
                          <a:cs typeface="Arial" panose="020B0604020202020204" pitchFamily="34" charset="0"/>
                        </a:rPr>
                        <a:t>to their mental/emotional health and wellbeing.  The difficulties must be having a negative impact on the young person’s day to day life and/or </a:t>
                      </a:r>
                    </a:p>
                    <a:p>
                      <a:r>
                        <a:rPr lang="en-US" sz="1400" kern="1200" dirty="0">
                          <a:solidFill>
                            <a:schemeClr val="tx1"/>
                          </a:solidFill>
                          <a:effectLst/>
                          <a:latin typeface="Arial" panose="020B0604020202020204" pitchFamily="34" charset="0"/>
                          <a:ea typeface="+mn-ea"/>
                          <a:cs typeface="Arial" panose="020B0604020202020204" pitchFamily="34" charset="0"/>
                        </a:rPr>
                        <a:t>family functioning that is beyond the remit and expertise of Primary Care </a:t>
                      </a:r>
                    </a:p>
                    <a:p>
                      <a:r>
                        <a:rPr lang="en-US" sz="1400" kern="1200" dirty="0">
                          <a:solidFill>
                            <a:schemeClr val="tx1"/>
                          </a:solidFill>
                          <a:effectLst/>
                          <a:latin typeface="Arial" panose="020B0604020202020204" pitchFamily="34" charset="0"/>
                          <a:ea typeface="+mn-ea"/>
                          <a:cs typeface="Arial" panose="020B0604020202020204" pitchFamily="34" charset="0"/>
                        </a:rPr>
                        <a:t>Services.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Depression or mood disorder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Deliberate self-harm / suicidal thoughts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Anxiety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Psychosis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Challenging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Eating disorders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Complex Behavioural and Relationship Difficulties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Cognitive Behavioural Therapy; Dialectical Behaviour Therapy skills and groups; Eye Movement Desensitization and Reprocessing; family therapy; parenting interventions for ADHD and specialist parenting advice for other conditions; psychotherapy.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Please see referral guidance criteria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here</a:t>
                      </a:r>
                      <a:r>
                        <a:rPr lang="en-GB" sz="1400" dirty="0">
                          <a:effectLst/>
                          <a:latin typeface="Arial" panose="020B0604020202020204" pitchFamily="34" charset="0"/>
                          <a:ea typeface="Calibri" panose="020F0502020204030204" pitchFamily="34" charset="0"/>
                          <a:cs typeface="Arial" panose="020B0604020202020204" pitchFamily="34" charset="0"/>
                        </a:rPr>
                        <a:t>.</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CAMHS, 1 Broadwalk, Pendleton Gateway, Salford, M6 5FX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6"/>
                        </a:rPr>
                        <a:t>Salford CAMHS </a:t>
                      </a:r>
                      <a:r>
                        <a:rPr lang="en-GB" sz="1400" u="none" strike="noStrik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53</a:t>
            </a:fld>
            <a:endParaRPr lang="en-GB" dirty="0"/>
          </a:p>
        </p:txBody>
      </p:sp>
      <p:cxnSp>
        <p:nvCxnSpPr>
          <p:cNvPr id="6" name="Straight Connector 5">
            <a:extLst>
              <a:ext uri="{FF2B5EF4-FFF2-40B4-BE49-F238E27FC236}">
                <a16:creationId xmlns:a16="http://schemas.microsoft.com/office/drawing/2014/main" id="{FE685BF9-5164-4FE5-B26E-BA286306F94A}"/>
              </a:ext>
            </a:extLst>
          </p:cNvPr>
          <p:cNvCxnSpPr/>
          <p:nvPr/>
        </p:nvCxnSpPr>
        <p:spPr>
          <a:xfrm>
            <a:off x="6305266" y="1127118"/>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0AC658F-A54F-466C-89E7-4E039D5A055B}"/>
              </a:ext>
            </a:extLst>
          </p:cNvPr>
          <p:cNvSpPr/>
          <p:nvPr/>
        </p:nvSpPr>
        <p:spPr>
          <a:xfrm>
            <a:off x="10523989" y="2574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3CA0EE3-7F5C-4C9D-813B-7B6428F33A89}"/>
              </a:ext>
            </a:extLst>
          </p:cNvPr>
          <p:cNvSpPr/>
          <p:nvPr/>
        </p:nvSpPr>
        <p:spPr>
          <a:xfrm>
            <a:off x="11206929" y="2983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F25350E-2177-4549-A868-89EACB2089BD}"/>
              </a:ext>
            </a:extLst>
          </p:cNvPr>
          <p:cNvSpPr/>
          <p:nvPr/>
        </p:nvSpPr>
        <p:spPr>
          <a:xfrm>
            <a:off x="9950272" y="2955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131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483826928"/>
              </p:ext>
            </p:extLst>
          </p:nvPr>
        </p:nvGraphicFramePr>
        <p:xfrm>
          <a:off x="270328" y="362684"/>
          <a:ext cx="11404601" cy="61112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Emerge – CAMHS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MFT CAMHS Emerge 16-17 CMHT: Offers assessment and a range of support to young people aged 16 and 17 years old, who have mental health difficulties that are impacting on their daily functioning. </a:t>
                      </a:r>
                    </a:p>
                    <a:p>
                      <a:pPr marL="0" indent="0" algn="just">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Emerge is a stand-alone CAMHS service which focuses on the specific needs of 16 - 17 year olds with moderate to severe mental health problems.  The team will accept routine and urgent referrals.  All accepted urgent referrals will be prioritized and assessed within two working days. </a:t>
                      </a:r>
                    </a:p>
                    <a:p>
                      <a:pPr marL="0" indent="0" algn="just">
                        <a:buClr>
                          <a:srgbClr val="5CA532"/>
                        </a:buClr>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It is based in the community based service offering mental health services </a:t>
                      </a: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 a range of settings, providing a flexible and responsive Service.</a:t>
                      </a:r>
                    </a:p>
                    <a:p>
                      <a:pPr marL="285750" indent="-285750" algn="just">
                        <a:buClr>
                          <a:srgbClr val="5CA532"/>
                        </a:buClr>
                        <a:buFont typeface="Wingdings" panose="05000000000000000000" pitchFamily="2" charset="2"/>
                        <a:buChar char="§"/>
                      </a:pPr>
                      <a:endParaRPr lang="en-GB" sz="9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young people with moderate to severe mental </a:t>
                      </a:r>
                    </a:p>
                    <a:p>
                      <a:pPr marL="0" indent="0" algn="just">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health problems, such as:</a:t>
                      </a:r>
                    </a:p>
                    <a:p>
                      <a:pPr marL="0" indent="0">
                        <a:buClr>
                          <a:srgbClr val="5CA532"/>
                        </a:buClr>
                        <a:buFont typeface="Wingdings" panose="05000000000000000000" pitchFamily="2" charset="2"/>
                        <a:buNone/>
                      </a:pPr>
                      <a:endParaRPr lang="en-GB"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Fears and phobias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Depression / low mood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Self-harm</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Issues related to unresolved trauma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(drug &amp; mental health) problems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Assessment &amp; treatment</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Crisis planning / management</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16-17 years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those who are concerned / professional referral</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Millennium Power House, Moss Side, Manchester, M14 4SL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0161 549 6055</a:t>
                      </a:r>
                    </a:p>
                    <a:p>
                      <a:pP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Emerge.cmft@nhs.net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5F319E3D-B36C-4F7A-A5B9-93B28A0D0903}"/>
              </a:ext>
            </a:extLst>
          </p:cNvPr>
          <p:cNvSpPr>
            <a:spLocks noGrp="1"/>
          </p:cNvSpPr>
          <p:nvPr>
            <p:ph type="sldNum" sz="quarter" idx="12"/>
          </p:nvPr>
        </p:nvSpPr>
        <p:spPr/>
        <p:txBody>
          <a:bodyPr/>
          <a:lstStyle/>
          <a:p>
            <a:fld id="{5D3D0DFE-D947-4B90-A61E-3CEF8DFD50AE}" type="slidenum">
              <a:rPr lang="en-GB" smtClean="0"/>
              <a:t>54</a:t>
            </a:fld>
            <a:endParaRPr lang="en-GB" dirty="0"/>
          </a:p>
        </p:txBody>
      </p:sp>
      <p:cxnSp>
        <p:nvCxnSpPr>
          <p:cNvPr id="6" name="Straight Connector 5">
            <a:extLst>
              <a:ext uri="{FF2B5EF4-FFF2-40B4-BE49-F238E27FC236}">
                <a16:creationId xmlns:a16="http://schemas.microsoft.com/office/drawing/2014/main" id="{135804A1-3625-4FD2-AFC9-A197FCF8AE0B}"/>
              </a:ext>
            </a:extLst>
          </p:cNvPr>
          <p:cNvCxnSpPr/>
          <p:nvPr/>
        </p:nvCxnSpPr>
        <p:spPr>
          <a:xfrm>
            <a:off x="6515578" y="1354539"/>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2984D296-4757-485B-AA22-0432B73EBD28}"/>
              </a:ext>
            </a:extLst>
          </p:cNvPr>
          <p:cNvSpPr/>
          <p:nvPr/>
        </p:nvSpPr>
        <p:spPr>
          <a:xfrm>
            <a:off x="10492457" y="4386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1E9D35-B833-4449-ACE8-62DE112696D3}"/>
              </a:ext>
            </a:extLst>
          </p:cNvPr>
          <p:cNvSpPr/>
          <p:nvPr/>
        </p:nvSpPr>
        <p:spPr>
          <a:xfrm>
            <a:off x="11175397" y="47958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1E15AB97-D1B8-414C-AE35-316312DD5B69}"/>
              </a:ext>
            </a:extLst>
          </p:cNvPr>
          <p:cNvSpPr/>
          <p:nvPr/>
        </p:nvSpPr>
        <p:spPr>
          <a:xfrm>
            <a:off x="9918740" y="47674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191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30042058"/>
              </p:ext>
            </p:extLst>
          </p:nvPr>
        </p:nvGraphicFramePr>
        <p:xfrm>
          <a:off x="270328" y="547116"/>
          <a:ext cx="11404601" cy="56448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 Single Point of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Single Point of Access (SPOC) can provide information, </a:t>
                      </a:r>
                    </a:p>
                    <a:p>
                      <a:r>
                        <a:rPr lang="en-US" sz="1400" kern="1200" dirty="0">
                          <a:solidFill>
                            <a:schemeClr val="tx1"/>
                          </a:solidFill>
                          <a:effectLst/>
                          <a:latin typeface="Arial" panose="020B0604020202020204" pitchFamily="34" charset="0"/>
                          <a:ea typeface="+mn-ea"/>
                          <a:cs typeface="Arial" panose="020B0604020202020204" pitchFamily="34" charset="0"/>
                        </a:rPr>
                        <a:t>advice and consultation prior to making a referral to CAMHS.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of the service is to:</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identification of children with emotional / mental health needs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at  the earliest opportunity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Children access the appropriate evidence based interventions in a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timely manner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Professionals and parents to be supported in helping children with emotional difficulties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Community Link Worker is based both within the Social </a:t>
                      </a:r>
                    </a:p>
                    <a:p>
                      <a:r>
                        <a:rPr lang="en-US" sz="1400" kern="1200" dirty="0">
                          <a:solidFill>
                            <a:schemeClr val="tx1"/>
                          </a:solidFill>
                          <a:effectLst/>
                          <a:latin typeface="Arial" panose="020B0604020202020204" pitchFamily="34" charset="0"/>
                          <a:ea typeface="+mn-ea"/>
                          <a:cs typeface="Arial" panose="020B0604020202020204" pitchFamily="34" charset="0"/>
                        </a:rPr>
                        <a:t>Care Team at the Bridge and Salford CAMHS providing support and information to professionals including GPs.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Information &amp; 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Signposting</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Service availability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Mon &amp; Tues: advice via the SPOC Duty team </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AM: consultations for the Early Help hubs by arrangement</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PM: advice via the SPOC  Duty Team </a:t>
                      </a: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Thurs &amp; Fri: consultation slots for social workers</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mft.salford-camhs@nhs.net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55</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449284" y="1542889"/>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78280AAD-DA43-4239-BCF2-4DEFFEB7DAD2}"/>
              </a:ext>
            </a:extLst>
          </p:cNvPr>
          <p:cNvSpPr/>
          <p:nvPr/>
        </p:nvSpPr>
        <p:spPr>
          <a:xfrm>
            <a:off x="1046092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4386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720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397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787692051"/>
              </p:ext>
            </p:extLst>
          </p:nvPr>
        </p:nvGraphicFramePr>
        <p:xfrm>
          <a:off x="315041" y="338772"/>
          <a:ext cx="11404601" cy="63093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0791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CARITAS School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There are many reasons why a child may not reach their full potential. Adverse Childhood Experiences (ACES) such as bereavement, trauma, parental ill-health, maltreatment from family or violence – can impact on how children / young people perform in school, on their behaviour and also relationships. If children are not supported through these challenges, this can have a long-term impact on their life chances.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Our aim is to:</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Remove barriers to learning and participation.</a:t>
                      </a:r>
                    </a:p>
                    <a:p>
                      <a:r>
                        <a:rPr lang="en-GB" sz="1200" kern="1200" dirty="0">
                          <a:solidFill>
                            <a:schemeClr val="tx1"/>
                          </a:solidFill>
                          <a:effectLst/>
                          <a:latin typeface="Arial" panose="020B0604020202020204" pitchFamily="34" charset="0"/>
                          <a:ea typeface="+mn-ea"/>
                          <a:cs typeface="Arial" panose="020B0604020202020204" pitchFamily="34" charset="0"/>
                        </a:rPr>
                        <a:t>Nurture emotional development </a:t>
                      </a:r>
                    </a:p>
                    <a:p>
                      <a:r>
                        <a:rPr lang="en-GB" sz="1200" kern="1200" dirty="0">
                          <a:solidFill>
                            <a:schemeClr val="tx1"/>
                          </a:solidFill>
                          <a:effectLst/>
                          <a:latin typeface="Arial" panose="020B0604020202020204" pitchFamily="34" charset="0"/>
                          <a:ea typeface="+mn-ea"/>
                          <a:cs typeface="Arial" panose="020B0604020202020204" pitchFamily="34" charset="0"/>
                        </a:rPr>
                        <a:t>Address personal and social issues </a:t>
                      </a:r>
                    </a:p>
                    <a:p>
                      <a:r>
                        <a:rPr lang="en-GB" sz="1200" kern="1200" dirty="0">
                          <a:solidFill>
                            <a:schemeClr val="tx1"/>
                          </a:solidFill>
                          <a:effectLst/>
                          <a:latin typeface="Arial" panose="020B0604020202020204" pitchFamily="34" charset="0"/>
                          <a:ea typeface="+mn-ea"/>
                          <a:cs typeface="Arial" panose="020B0604020202020204" pitchFamily="34" charset="0"/>
                        </a:rPr>
                        <a:t>Develop new skills, knowledge, attitudes and values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We are here to listen, and to offer support, advice and guidance to the children, young people and their families who are referred to us by school – to help them make positive changes in their lives. At Caritas – we are passionate about ensuring that children are given opportunities to grow and develop and to reach their full potential. In 2022/2023 we supported 2703 children &amp; young people and also provided 1300 family support sessions.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How do we do this?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Schools commission our service directly and we set up a bespoke package of support for each school with a service level agreement that is flexible, integrated and collaborative. We also offer a bank work service for individual</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How it works in schools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A referral and consent is given to the Caritas worker for each child, young person and/or family, The Caritas worker will then compete a needs assessment and offer an intervention to address the needs, and work in partnership towards achieving a positive outcome. Reports are completed at the end of the intervention, with an evaluation of progress included – which is shared with parents/carers and school. </a:t>
                      </a:r>
                    </a:p>
                    <a:p>
                      <a:endParaRPr lang="en-GB" sz="12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range of interventions include evidence-based parenting groups, CBT based children’s groups; 1 to 1 direct work with children and young people; group work; whole class workshops; drop ins; family support.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EYFS. 5-16 years children and young people. Support is also offered to parents &amp; carers on a wide range of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Via Head/Deputy Head at school – who commission our service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Schools’ Service</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House</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4 </a:t>
                      </a:r>
                      <a:r>
                        <a:rPr lang="en-GB" sz="1200" kern="1200" dirty="0" err="1">
                          <a:solidFill>
                            <a:schemeClr val="tx1"/>
                          </a:solidFill>
                          <a:effectLst/>
                          <a:latin typeface="Arial" panose="020B0604020202020204" pitchFamily="34" charset="0"/>
                          <a:ea typeface="+mn-ea"/>
                          <a:cs typeface="Arial" panose="020B0604020202020204" pitchFamily="34" charset="0"/>
                        </a:rPr>
                        <a:t>Nobby</a:t>
                      </a:r>
                      <a:r>
                        <a:rPr lang="en-GB" sz="1200" kern="1200" dirty="0">
                          <a:solidFill>
                            <a:schemeClr val="tx1"/>
                          </a:solidFill>
                          <a:effectLst/>
                          <a:latin typeface="Arial" panose="020B0604020202020204" pitchFamily="34" charset="0"/>
                          <a:ea typeface="+mn-ea"/>
                          <a:cs typeface="Arial" panose="020B0604020202020204" pitchFamily="34" charset="0"/>
                        </a:rPr>
                        <a:t> Stiles Drive</a:t>
                      </a:r>
                    </a:p>
                    <a:p>
                      <a:pPr marL="0" algn="l" defTabSz="914400" rtl="0" eaLnBrk="1" latinLnBrk="0" hangingPunct="1"/>
                      <a:r>
                        <a:rPr lang="en-GB" sz="1200" kern="1200" dirty="0" err="1">
                          <a:solidFill>
                            <a:schemeClr val="tx1"/>
                          </a:solidFill>
                          <a:effectLst/>
                          <a:latin typeface="Arial" panose="020B0604020202020204" pitchFamily="34" charset="0"/>
                          <a:ea typeface="+mn-ea"/>
                          <a:cs typeface="Arial" panose="020B0604020202020204" pitchFamily="34" charset="0"/>
                        </a:rPr>
                        <a:t>Collyhurst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Manchester</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M4 4FA</a:t>
                      </a:r>
                    </a:p>
                    <a:p>
                      <a:pPr marL="0" algn="l" defTabSz="914400" rtl="0" eaLnBrk="1" latinLnBrk="0" hangingPunct="1"/>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0161 817 2250</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schoolsadmin@caritassalford.org.uk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hlinkClick r:id="rId3"/>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www.caritassalford.org.uk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56</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567271" y="14827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a:extLst>
              <a:ext uri="{FF2B5EF4-FFF2-40B4-BE49-F238E27FC236}">
                <a16:creationId xmlns:a16="http://schemas.microsoft.com/office/drawing/2014/main" id="{78280AAD-DA43-4239-BCF2-4DEFFEB7DAD2}"/>
              </a:ext>
            </a:extLst>
          </p:cNvPr>
          <p:cNvSpPr/>
          <p:nvPr/>
        </p:nvSpPr>
        <p:spPr>
          <a:xfrm>
            <a:off x="10490304" y="423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53808" y="4735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1485" y="4591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7665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56298079"/>
              </p:ext>
            </p:extLst>
          </p:nvPr>
        </p:nvGraphicFramePr>
        <p:xfrm>
          <a:off x="270328" y="291749"/>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Chapman Barker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Chapman Barker Unit is a 26 bed regional detoxification inpatient </a:t>
                      </a:r>
                    </a:p>
                    <a:p>
                      <a:r>
                        <a:rPr lang="en-US" sz="1400" kern="1200" dirty="0">
                          <a:solidFill>
                            <a:schemeClr val="tx1"/>
                          </a:solidFill>
                          <a:effectLst/>
                          <a:latin typeface="Arial" panose="020B0604020202020204" pitchFamily="34" charset="0"/>
                          <a:ea typeface="+mn-ea"/>
                          <a:cs typeface="Arial" panose="020B0604020202020204" pitchFamily="34" charset="0"/>
                        </a:rPr>
                        <a:t>unit that offers a truly unique, medically managed and recovery-focused treatment for men and women with substance misuse problems.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believe that each person with a drug and/or alcohol problem is </a:t>
                      </a:r>
                    </a:p>
                    <a:p>
                      <a:r>
                        <a:rPr lang="en-US" sz="1400" kern="1200" dirty="0">
                          <a:solidFill>
                            <a:schemeClr val="tx1"/>
                          </a:solidFill>
                          <a:effectLst/>
                          <a:latin typeface="Arial" panose="020B0604020202020204" pitchFamily="34" charset="0"/>
                          <a:ea typeface="+mn-ea"/>
                          <a:cs typeface="Arial" panose="020B0604020202020204" pitchFamily="34" charset="0"/>
                        </a:rPr>
                        <a:t>unique and as such should be offered treatment programmes that </a:t>
                      </a:r>
                    </a:p>
                    <a:p>
                      <a:r>
                        <a:rPr lang="en-US" sz="1400" kern="1200" dirty="0">
                          <a:solidFill>
                            <a:schemeClr val="tx1"/>
                          </a:solidFill>
                          <a:effectLst/>
                          <a:latin typeface="Arial" panose="020B0604020202020204" pitchFamily="34" charset="0"/>
                          <a:ea typeface="+mn-ea"/>
                          <a:cs typeface="Arial" panose="020B0604020202020204" pitchFamily="34" charset="0"/>
                        </a:rPr>
                        <a:t>are individually designed to meet their needs.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has two admission pathways, pathway one is planned </a:t>
                      </a:r>
                    </a:p>
                    <a:p>
                      <a:r>
                        <a:rPr lang="en-US" sz="1400" kern="1200" dirty="0">
                          <a:solidFill>
                            <a:schemeClr val="tx1"/>
                          </a:solidFill>
                          <a:effectLst/>
                          <a:latin typeface="Arial" panose="020B0604020202020204" pitchFamily="34" charset="0"/>
                          <a:ea typeface="+mn-ea"/>
                          <a:cs typeface="Arial" panose="020B0604020202020204" pitchFamily="34" charset="0"/>
                        </a:rPr>
                        <a:t>admissions for service users with complex substance misuse problems </a:t>
                      </a:r>
                    </a:p>
                    <a:p>
                      <a:r>
                        <a:rPr lang="en-US" sz="1400" kern="1200" dirty="0">
                          <a:solidFill>
                            <a:schemeClr val="tx1"/>
                          </a:solidFill>
                          <a:effectLst/>
                          <a:latin typeface="Arial" panose="020B0604020202020204" pitchFamily="34" charset="0"/>
                          <a:ea typeface="+mn-ea"/>
                          <a:cs typeface="Arial" panose="020B0604020202020204" pitchFamily="34" charset="0"/>
                        </a:rPr>
                        <a:t>and co-existing physical and mental health concerns, and the second pathway is RADAR.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At Greater Manchester West we are home to the UK first RADAR </a:t>
                      </a:r>
                    </a:p>
                    <a:p>
                      <a:r>
                        <a:rPr lang="en-US" sz="1400" kern="1200" dirty="0">
                          <a:solidFill>
                            <a:schemeClr val="tx1"/>
                          </a:solidFill>
                          <a:effectLst/>
                          <a:latin typeface="Arial" panose="020B0604020202020204" pitchFamily="34" charset="0"/>
                          <a:ea typeface="+mn-ea"/>
                          <a:cs typeface="Arial" panose="020B0604020202020204" pitchFamily="34" charset="0"/>
                        </a:rPr>
                        <a:t>referral pathway (Rapid Access Detoxification Alcohol hospital) this </a:t>
                      </a:r>
                    </a:p>
                    <a:p>
                      <a:r>
                        <a:rPr lang="en-US" sz="1400" kern="1200" dirty="0">
                          <a:solidFill>
                            <a:schemeClr val="tx1"/>
                          </a:solidFill>
                          <a:effectLst/>
                          <a:latin typeface="Arial" panose="020B0604020202020204" pitchFamily="34" charset="0"/>
                          <a:ea typeface="+mn-ea"/>
                          <a:cs typeface="Arial" panose="020B0604020202020204" pitchFamily="34" charset="0"/>
                        </a:rPr>
                        <a:t>pathway is a bespoke 5-7 day rapid alcohol detoxification programme.</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Detoxification inpatient unit that offers a truly unique, medically managed and recovery-focused treatment for men and women with substance misuse problems.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Planned Admissions: accept referrals from community based drug &amp; alcohol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Chapman Barker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0161 772 3558 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Chapman Barker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E06B9E0C-B6B1-49D5-B3CC-39BC3C23F13C}"/>
              </a:ext>
            </a:extLst>
          </p:cNvPr>
          <p:cNvSpPr>
            <a:spLocks noGrp="1"/>
          </p:cNvSpPr>
          <p:nvPr>
            <p:ph type="sldNum" sz="quarter" idx="12"/>
          </p:nvPr>
        </p:nvSpPr>
        <p:spPr/>
        <p:txBody>
          <a:bodyPr/>
          <a:lstStyle/>
          <a:p>
            <a:fld id="{5D3D0DFE-D947-4B90-A61E-3CEF8DFD50AE}" type="slidenum">
              <a:rPr lang="en-GB" smtClean="0"/>
              <a:t>57</a:t>
            </a:fld>
            <a:endParaRPr lang="en-GB" dirty="0"/>
          </a:p>
        </p:txBody>
      </p:sp>
      <p:cxnSp>
        <p:nvCxnSpPr>
          <p:cNvPr id="6" name="Straight Connector 5">
            <a:extLst>
              <a:ext uri="{FF2B5EF4-FFF2-40B4-BE49-F238E27FC236}">
                <a16:creationId xmlns:a16="http://schemas.microsoft.com/office/drawing/2014/main" id="{FB3EAE0E-EBE4-4513-B60D-2A0293AB1233}"/>
              </a:ext>
            </a:extLst>
          </p:cNvPr>
          <p:cNvCxnSpPr/>
          <p:nvPr/>
        </p:nvCxnSpPr>
        <p:spPr>
          <a:xfrm>
            <a:off x="6232114" y="1263234"/>
            <a:ext cx="0" cy="42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58E166E-5350-4017-9E76-9860E0581ACC}"/>
              </a:ext>
            </a:extLst>
          </p:cNvPr>
          <p:cNvSpPr/>
          <p:nvPr/>
        </p:nvSpPr>
        <p:spPr>
          <a:xfrm>
            <a:off x="10476691" y="39134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83F5CBB-7230-470D-AEB6-0C4D24E18B70}"/>
              </a:ext>
            </a:extLst>
          </p:cNvPr>
          <p:cNvSpPr/>
          <p:nvPr/>
        </p:nvSpPr>
        <p:spPr>
          <a:xfrm>
            <a:off x="11159631" y="43229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A4AA46-7B1B-457A-AA48-5FD840165E71}"/>
              </a:ext>
            </a:extLst>
          </p:cNvPr>
          <p:cNvSpPr/>
          <p:nvPr/>
        </p:nvSpPr>
        <p:spPr>
          <a:xfrm>
            <a:off x="9902974" y="42944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7442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54936579"/>
              </p:ext>
            </p:extLst>
          </p:nvPr>
        </p:nvGraphicFramePr>
        <p:xfrm>
          <a:off x="270328" y="547116"/>
          <a:ext cx="11404601" cy="57302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Child Bereavement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mn-lt"/>
                          <a:ea typeface="+mn-ea"/>
                          <a:cs typeface="+mn-cs"/>
                        </a:rPr>
                        <a:t>The Child Bereavement Service at </a:t>
                      </a:r>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is a therapy service working with children, young people and their parents or carers to process grief and loss.</a:t>
                      </a:r>
                    </a:p>
                    <a:p>
                      <a:r>
                        <a:rPr lang="en-GB" sz="1400" kern="1200" dirty="0">
                          <a:solidFill>
                            <a:schemeClr val="tx1"/>
                          </a:solidFill>
                          <a:effectLst/>
                          <a:latin typeface="+mn-lt"/>
                          <a:ea typeface="+mn-ea"/>
                          <a:cs typeface="+mn-cs"/>
                        </a:rPr>
                        <a:t>The service can offer practical support and guidance to families, individuals, professionals and anyone concerned about a grieving child. </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believe that the right support at the right time can enable a young people and their family to find a way to live with their grief and rebuild a positive future.</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provide a needs-led therapeutic service for Salford children and families, as they begin to explore their unique process of adjustment following bereavement.</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Children and young people often find it difficult to speak directly about their thoughts and feelings, and so play and art are used as an effective communication tool to facilitate symbolic expression and appear less threatening.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Sessions usually take place weekly in an environment where the young person feels most comfortable such as school or virtual (online) at home. We are able to work with people 6 months following the bereavement experienced.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a:t>
                      </a:r>
                    </a:p>
                    <a:p>
                      <a:pPr marL="0" indent="0" algn="l">
                        <a:lnSpc>
                          <a:spcPct val="115000"/>
                        </a:lnSpc>
                        <a:spcAft>
                          <a:spcPts val="0"/>
                        </a:spcAft>
                        <a:buClr>
                          <a:srgbClr val="5CA532"/>
                        </a:buClr>
                        <a:buFont typeface="Wingdings" panose="05000000000000000000" pitchFamily="2" charset="2"/>
                        <a:buNone/>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4 -18 years (or up to 25 for SEND)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err="1">
                          <a:solidFill>
                            <a:schemeClr val="tx1"/>
                          </a:solidFill>
                          <a:effectLst/>
                          <a:latin typeface="+mn-lt"/>
                          <a:ea typeface="+mn-ea"/>
                          <a:cs typeface="+mn-cs"/>
                        </a:rPr>
                        <a:t>Gaddum</a:t>
                      </a: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St Wilfrid's Enterprise Centre</a:t>
                      </a:r>
                    </a:p>
                    <a:p>
                      <a:r>
                        <a:rPr lang="en-GB" sz="1400" kern="1200" dirty="0">
                          <a:solidFill>
                            <a:schemeClr val="tx1"/>
                          </a:solidFill>
                          <a:effectLst/>
                          <a:latin typeface="+mn-lt"/>
                          <a:ea typeface="+mn-ea"/>
                          <a:cs typeface="+mn-cs"/>
                        </a:rPr>
                        <a:t>Royce Road</a:t>
                      </a:r>
                    </a:p>
                    <a:p>
                      <a:r>
                        <a:rPr lang="en-GB" sz="1400" kern="1200" dirty="0">
                          <a:solidFill>
                            <a:schemeClr val="tx1"/>
                          </a:solidFill>
                          <a:effectLst/>
                          <a:latin typeface="+mn-lt"/>
                          <a:ea typeface="+mn-ea"/>
                          <a:cs typeface="+mn-cs"/>
                        </a:rPr>
                        <a:t>Manchester</a:t>
                      </a:r>
                    </a:p>
                    <a:p>
                      <a:r>
                        <a:rPr lang="en-GB" sz="1400" kern="1200" dirty="0">
                          <a:solidFill>
                            <a:schemeClr val="tx1"/>
                          </a:solidFill>
                          <a:effectLst/>
                          <a:latin typeface="+mn-lt"/>
                          <a:ea typeface="+mn-ea"/>
                          <a:cs typeface="+mn-cs"/>
                        </a:rPr>
                        <a:t>M15 5BJ</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childbereavement@gaddum.org.uk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Bereavement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58</a:t>
            </a:fld>
            <a:endParaRPr lang="en-GB" dirty="0"/>
          </a:p>
        </p:txBody>
      </p:sp>
      <p:cxnSp>
        <p:nvCxnSpPr>
          <p:cNvPr id="6" name="Straight Connector 5">
            <a:extLst>
              <a:ext uri="{FF2B5EF4-FFF2-40B4-BE49-F238E27FC236}">
                <a16:creationId xmlns:a16="http://schemas.microsoft.com/office/drawing/2014/main" id="{667870BA-9BAD-4F54-B1F3-027B7101D579}"/>
              </a:ext>
            </a:extLst>
          </p:cNvPr>
          <p:cNvCxnSpPr/>
          <p:nvPr/>
        </p:nvCxnSpPr>
        <p:spPr>
          <a:xfrm>
            <a:off x="6498545" y="138663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00ABCC-2590-4549-B194-2B240B40C719}"/>
              </a:ext>
            </a:extLst>
          </p:cNvPr>
          <p:cNvSpPr/>
          <p:nvPr/>
        </p:nvSpPr>
        <p:spPr>
          <a:xfrm>
            <a:off x="10460925"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7BBE955-02DB-47EA-A29C-EF7C3D46C8E2}"/>
              </a:ext>
            </a:extLst>
          </p:cNvPr>
          <p:cNvSpPr/>
          <p:nvPr/>
        </p:nvSpPr>
        <p:spPr>
          <a:xfrm>
            <a:off x="11143865"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CCFBDB3-A275-4A91-9A7E-07F5E2DCDCFD}"/>
              </a:ext>
            </a:extLst>
          </p:cNvPr>
          <p:cNvSpPr/>
          <p:nvPr/>
        </p:nvSpPr>
        <p:spPr>
          <a:xfrm>
            <a:off x="9887208"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137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18380158"/>
              </p:ext>
            </p:extLst>
          </p:nvPr>
        </p:nvGraphicFramePr>
        <p:xfrm>
          <a:off x="150608" y="121557"/>
          <a:ext cx="11524322" cy="6789420"/>
        </p:xfrm>
        <a:graphic>
          <a:graphicData uri="http://schemas.openxmlformats.org/drawingml/2006/table">
            <a:tbl>
              <a:tblPr firstRow="1" bandRow="1">
                <a:tableStyleId>{5940675A-B579-460E-94D1-54222C63F5DA}</a:tableStyleId>
              </a:tblPr>
              <a:tblGrid>
                <a:gridCol w="6318924">
                  <a:extLst>
                    <a:ext uri="{9D8B030D-6E8A-4147-A177-3AD203B41FA5}">
                      <a16:colId xmlns:a16="http://schemas.microsoft.com/office/drawing/2014/main" val="676806377"/>
                    </a:ext>
                  </a:extLst>
                </a:gridCol>
                <a:gridCol w="1757493">
                  <a:extLst>
                    <a:ext uri="{9D8B030D-6E8A-4147-A177-3AD203B41FA5}">
                      <a16:colId xmlns:a16="http://schemas.microsoft.com/office/drawing/2014/main" val="3969586760"/>
                    </a:ext>
                  </a:extLst>
                </a:gridCol>
                <a:gridCol w="3447905">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Turnaround Project (formally Choose 2 Change)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r>
                        <a:rPr lang="en-GB" sz="1350" dirty="0">
                          <a:latin typeface="Arial" panose="020B0604020202020204" pitchFamily="34" charset="0"/>
                          <a:cs typeface="Arial" panose="020B0604020202020204" pitchFamily="34" charset="0"/>
                        </a:rPr>
                        <a:t>Choose to Change project changes to Turnaround Project.</a:t>
                      </a:r>
                    </a:p>
                    <a:p>
                      <a:endParaRPr lang="en-GB" sz="1350" dirty="0">
                        <a:latin typeface="Arial" panose="020B0604020202020204" pitchFamily="34" charset="0"/>
                        <a:cs typeface="Arial" panose="020B0604020202020204" pitchFamily="34" charset="0"/>
                      </a:endParaRPr>
                    </a:p>
                    <a:p>
                      <a:r>
                        <a:rPr lang="en-GB" sz="1350" dirty="0">
                          <a:latin typeface="Arial" panose="020B0604020202020204" pitchFamily="34" charset="0"/>
                          <a:cs typeface="Arial" panose="020B0604020202020204" pitchFamily="34" charset="0"/>
                        </a:rPr>
                        <a:t>Choose to change as it was is no longer in existence due to changes in funding stream and criteria attached to this funding.  To provide context to this all Youth Justice Service’s within UK received funding for a ‘turnaround’ project to be run with a preventative lens. It was decided to use this funding within Salford to fund workers who had previously been funded within the Choose to Change project. As such, the workers will remain the same but criteria for referral will be different. </a:t>
                      </a:r>
                    </a:p>
                    <a:p>
                      <a:endParaRPr lang="en-GB" sz="1350" dirty="0">
                        <a:latin typeface="Arial" panose="020B0604020202020204" pitchFamily="34" charset="0"/>
                        <a:cs typeface="Arial" panose="020B0604020202020204" pitchFamily="34" charset="0"/>
                      </a:endParaRPr>
                    </a:p>
                    <a:p>
                      <a:r>
                        <a:rPr lang="en-GB" sz="1350" dirty="0">
                          <a:latin typeface="Arial" panose="020B0604020202020204" pitchFamily="34" charset="0"/>
                          <a:cs typeface="Arial" panose="020B0604020202020204" pitchFamily="34" charset="0"/>
                        </a:rPr>
                        <a:t>There are a number of criteria which need to be met in order to qualify as a turnaround case. Within Salford a young person will have to:</a:t>
                      </a:r>
                    </a:p>
                    <a:p>
                      <a:endParaRPr lang="en-GB"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have been spoken to by the Police for an offence where ‘No further action’ is being taken</a:t>
                      </a: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have concerns in relation to ASB raised about them resulting in an acceptable behaviour agreement (ABA)</a:t>
                      </a: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have been to court and been acquitted for an offence</a:t>
                      </a:r>
                    </a:p>
                    <a:p>
                      <a:pPr marL="285750" indent="-285750">
                        <a:buFont typeface="Arial" panose="020B0604020202020204" pitchFamily="34" charset="0"/>
                        <a:buChar char="•"/>
                      </a:pPr>
                      <a:endParaRPr lang="en-GB" sz="1350" dirty="0">
                        <a:latin typeface="Arial" panose="020B0604020202020204" pitchFamily="34" charset="0"/>
                        <a:cs typeface="Arial" panose="020B0604020202020204" pitchFamily="34" charset="0"/>
                      </a:endParaRPr>
                    </a:p>
                    <a:p>
                      <a:r>
                        <a:rPr lang="en-GB" sz="1350" dirty="0">
                          <a:latin typeface="Arial" panose="020B0604020202020204" pitchFamily="34" charset="0"/>
                          <a:cs typeface="Arial" panose="020B0604020202020204" pitchFamily="34" charset="0"/>
                        </a:rPr>
                        <a:t>There are also criteria which means despite the above being met they would not qualify as a turnaround case. They would not qualify if they</a:t>
                      </a:r>
                    </a:p>
                    <a:p>
                      <a:pPr marL="285750" indent="-285750">
                        <a:buFont typeface="Arial" panose="020B0604020202020204" pitchFamily="34" charset="0"/>
                        <a:buChar char="•"/>
                      </a:pPr>
                      <a:endParaRPr lang="en-GB"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are open to Early Help</a:t>
                      </a: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have a child protection plan</a:t>
                      </a:r>
                    </a:p>
                    <a:p>
                      <a:pPr marL="285750" indent="-285750">
                        <a:buFont typeface="Arial" panose="020B0604020202020204" pitchFamily="34" charset="0"/>
                        <a:buChar char="•"/>
                      </a:pPr>
                      <a:r>
                        <a:rPr lang="en-GB" sz="1350" dirty="0">
                          <a:latin typeface="Arial" panose="020B0604020202020204" pitchFamily="34" charset="0"/>
                          <a:cs typeface="Arial" panose="020B0604020202020204" pitchFamily="34" charset="0"/>
                        </a:rPr>
                        <a:t>are a child looked after</a:t>
                      </a:r>
                    </a:p>
                    <a:p>
                      <a:pPr marL="0" indent="0">
                        <a:buFont typeface="Arial" panose="020B0604020202020204" pitchFamily="34" charset="0"/>
                        <a:buNone/>
                      </a:pPr>
                      <a:endParaRPr lang="en-GB" sz="1350" dirty="0">
                        <a:latin typeface="Arial" panose="020B0604020202020204" pitchFamily="34" charset="0"/>
                        <a:cs typeface="Arial" panose="020B0604020202020204" pitchFamily="34" charset="0"/>
                      </a:endParaRPr>
                    </a:p>
                    <a:p>
                      <a:r>
                        <a:rPr lang="en-GB" sz="1350" dirty="0">
                          <a:latin typeface="Arial" panose="020B0604020202020204" pitchFamily="34" charset="0"/>
                          <a:cs typeface="Arial" panose="020B0604020202020204" pitchFamily="34" charset="0"/>
                        </a:rPr>
                        <a:t>All turnaround cases will have an Early Help assessment. One to one work will be allocated based on the criteria above. Referrals will only come direct to the project from the Police, Court or ABA meetings.  All other referrals/requests for services related to young people in Salford will need to go via the bridge.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This will include a mix of preventative one to one age appropriate direct work tailored to meet the need of the child. We will also support the young person to access positive activities and signpost them to other services such as local youth provision.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10-17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Bridge referral</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Youth Justice, St Simon Street, Salford, M3 7ES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4168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59</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423602" y="1555842"/>
            <a:ext cx="0" cy="511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54FF0B86-D5F5-4034-9E4A-8F70B9322D56}"/>
              </a:ext>
            </a:extLst>
          </p:cNvPr>
          <p:cNvSpPr/>
          <p:nvPr/>
        </p:nvSpPr>
        <p:spPr>
          <a:xfrm>
            <a:off x="10523989" y="20178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2427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23988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393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38AB7-6FB6-4F83-B538-87518C39890B}"/>
              </a:ext>
            </a:extLst>
          </p:cNvPr>
          <p:cNvSpPr>
            <a:spLocks noGrp="1"/>
          </p:cNvSpPr>
          <p:nvPr>
            <p:ph type="sldNum" sz="quarter" idx="12"/>
          </p:nvPr>
        </p:nvSpPr>
        <p:spPr/>
        <p:txBody>
          <a:bodyPr/>
          <a:lstStyle/>
          <a:p>
            <a:fld id="{5D3D0DFE-D947-4B90-A61E-3CEF8DFD50AE}" type="slidenum">
              <a:rPr lang="en-GB" smtClean="0"/>
              <a:t>6</a:t>
            </a:fld>
            <a:endParaRPr lang="en-GB" dirty="0"/>
          </a:p>
        </p:txBody>
      </p:sp>
      <p:graphicFrame>
        <p:nvGraphicFramePr>
          <p:cNvPr id="3" name="Table 2">
            <a:extLst>
              <a:ext uri="{FF2B5EF4-FFF2-40B4-BE49-F238E27FC236}">
                <a16:creationId xmlns:a16="http://schemas.microsoft.com/office/drawing/2014/main" id="{60D252BE-3889-497B-A7A6-541F69A938DB}"/>
              </a:ext>
            </a:extLst>
          </p:cNvPr>
          <p:cNvGraphicFramePr>
            <a:graphicFrameLocks noGrp="1"/>
          </p:cNvGraphicFramePr>
          <p:nvPr>
            <p:extLst>
              <p:ext uri="{D42A27DB-BD31-4B8C-83A1-F6EECF244321}">
                <p14:modId xmlns:p14="http://schemas.microsoft.com/office/powerpoint/2010/main" val="3110080373"/>
              </p:ext>
            </p:extLst>
          </p:nvPr>
        </p:nvGraphicFramePr>
        <p:xfrm>
          <a:off x="62753" y="24867"/>
          <a:ext cx="11929979" cy="3319120"/>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6">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85124A"/>
                    </a:solidFill>
                  </a:tcPr>
                </a:tc>
                <a:extLst>
                  <a:ext uri="{0D108BD9-81ED-4DB2-BD59-A6C34878D82A}">
                    <a16:rowId xmlns:a16="http://schemas.microsoft.com/office/drawing/2014/main" val="4293432266"/>
                  </a:ext>
                </a:extLst>
              </a:tr>
              <a:tr h="176910">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Emerge</a:t>
                      </a:r>
                      <a:r>
                        <a:rPr kumimoji="0" lang="en-GB" sz="1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Self / professional referral</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0161 226 7457</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dirty="0"/>
                    </a:p>
                  </a:txBody>
                  <a:tcPr marL="72000" marR="36000" marT="0" marB="36000" anchor="ctr">
                    <a:lnL w="12700"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263216"/>
                  </a:ext>
                </a:extLst>
              </a:tr>
              <a:tr h="724759">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GB" dirty="0"/>
                    </a:p>
                    <a:p>
                      <a:endParaRPr lang="en-GB" dirty="0"/>
                    </a:p>
                    <a:p>
                      <a:endParaRPr lang="en-GB" dirty="0"/>
                    </a:p>
                    <a:p>
                      <a:endParaRPr lang="en-GB" dirty="0"/>
                    </a:p>
                  </a:txBody>
                  <a:tcPr marL="72000" marR="36000" marT="0" marB="36000" anchor="ctr">
                    <a:lnL w="28575" cap="flat" cmpd="sng" algn="ctr">
                      <a:solidFill>
                        <a:srgbClr val="85124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r h="408521">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Self referral</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128676040"/>
                  </a:ext>
                </a:extLst>
              </a:tr>
            </a:tbl>
          </a:graphicData>
        </a:graphic>
      </p:graphicFrame>
      <p:sp>
        <p:nvSpPr>
          <p:cNvPr id="4" name="Action Button: Go Forward or Next 3">
            <a:hlinkClick r:id="" action="ppaction://hlinkshowjump?jump=nextslide" highlightClick="1"/>
            <a:extLst>
              <a:ext uri="{FF2B5EF4-FFF2-40B4-BE49-F238E27FC236}">
                <a16:creationId xmlns:a16="http://schemas.microsoft.com/office/drawing/2014/main" id="{20D93FA7-4434-4063-B0CA-0D49DD1D103F}"/>
              </a:ext>
            </a:extLst>
          </p:cNvPr>
          <p:cNvSpPr/>
          <p:nvPr/>
        </p:nvSpPr>
        <p:spPr>
          <a:xfrm>
            <a:off x="11353800" y="1365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Back or Previous 4">
            <a:hlinkClick r:id="" action="ppaction://hlinkshowjump?jump=previousslide" highlightClick="1"/>
            <a:extLst>
              <a:ext uri="{FF2B5EF4-FFF2-40B4-BE49-F238E27FC236}">
                <a16:creationId xmlns:a16="http://schemas.microsoft.com/office/drawing/2014/main" id="{C138BBB6-F718-4328-A9B2-385C14905F90}"/>
              </a:ext>
            </a:extLst>
          </p:cNvPr>
          <p:cNvSpPr/>
          <p:nvPr/>
        </p:nvSpPr>
        <p:spPr>
          <a:xfrm>
            <a:off x="10128312" y="1365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Home 5">
            <a:hlinkClick r:id="rId7" action="ppaction://hlinksldjump" highlightClick="1"/>
            <a:extLst>
              <a:ext uri="{FF2B5EF4-FFF2-40B4-BE49-F238E27FC236}">
                <a16:creationId xmlns:a16="http://schemas.microsoft.com/office/drawing/2014/main" id="{EB7E5F9B-D74F-4B54-93D4-3AF1BCCE0427}"/>
              </a:ext>
            </a:extLst>
          </p:cNvPr>
          <p:cNvSpPr/>
          <p:nvPr/>
        </p:nvSpPr>
        <p:spPr>
          <a:xfrm>
            <a:off x="10689306" y="393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6690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69122340"/>
              </p:ext>
            </p:extLst>
          </p:nvPr>
        </p:nvGraphicFramePr>
        <p:xfrm>
          <a:off x="517071" y="278253"/>
          <a:ext cx="11404601" cy="58392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Eating Disorder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6">
                  <a:txBody>
                    <a:bodyPr/>
                    <a:lstStyle/>
                    <a:p>
                      <a:pPr marL="285750" indent="-28575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MFT Community Eating Disorder Service (CEDS) provides community support to children and young people up to the age of 18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suspected or diagnosed eating disorder including early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team is made up of a Psychiatrist, Eating Disorder Therapists,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Dieticians and family therapy.</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are a Monday to Friday service, from 9.00am to 5.00pm, with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CEDS admin support available from 8.30am to 5.00pm.</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can support with:</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Anorexia Nervosa, Bulimia Nervosa and Binge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Suspected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Avoidant Restrictive Food Intake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Significant eating or body image distress</a:t>
                      </a: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Assessment and intervention to reduce eating difficulties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therapy and individual work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to support the whole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advice and meal planning</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3388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hub of this service is based within The Harrington Building, Royal Manchester Children’s Hospital, Hathersage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0161 701 0447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MSEDS@mft.nhs.uk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Community Eating Disorder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60</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40280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3070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7655226"/>
              </p:ext>
            </p:extLst>
          </p:nvPr>
        </p:nvGraphicFramePr>
        <p:xfrm>
          <a:off x="270328" y="547116"/>
          <a:ext cx="11404601" cy="5926584"/>
        </p:xfrm>
        <a:graphic>
          <a:graphicData uri="http://schemas.openxmlformats.org/drawingml/2006/table">
            <a:tbl>
              <a:tblPr firstRow="1" bandRow="1">
                <a:tableStyleId>{5940675A-B579-460E-94D1-54222C63F5DA}</a:tableStyleId>
              </a:tblPr>
              <a:tblGrid>
                <a:gridCol w="1613063">
                  <a:extLst>
                    <a:ext uri="{9D8B030D-6E8A-4147-A177-3AD203B41FA5}">
                      <a16:colId xmlns:a16="http://schemas.microsoft.com/office/drawing/2014/main" val="676806377"/>
                    </a:ext>
                  </a:extLst>
                </a:gridCol>
                <a:gridCol w="4640217">
                  <a:extLst>
                    <a:ext uri="{9D8B030D-6E8A-4147-A177-3AD203B41FA5}">
                      <a16:colId xmlns:a16="http://schemas.microsoft.com/office/drawing/2014/main" val="25332186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6425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Community Mental Health Teams </a:t>
                      </a:r>
                      <a:r>
                        <a:rPr lang="en-US" sz="1800" b="0" dirty="0">
                          <a:solidFill>
                            <a:schemeClr val="accent1">
                              <a:lumMod val="75000"/>
                            </a:schemeClr>
                          </a:solidFill>
                          <a:latin typeface="Arial" panose="020B0604020202020204" pitchFamily="34" charset="0"/>
                          <a:cs typeface="Arial" panose="020B0604020202020204" pitchFamily="34" charset="0"/>
                        </a:rPr>
                        <a:t>(CMHT)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3 Community Mental Health Teams (CMHT) serving Salford, </a:t>
                      </a:r>
                    </a:p>
                    <a:p>
                      <a:r>
                        <a:rPr lang="en-US" sz="1400" dirty="0">
                          <a:latin typeface="Arial" panose="020B0604020202020204" pitchFamily="34" charset="0"/>
                          <a:cs typeface="Arial" panose="020B0604020202020204" pitchFamily="34" charset="0"/>
                        </a:rPr>
                        <a:t>the service is an integrated specialist team offering a range of therapeutic interventions and treatments for adults over the age of 16 with severe </a:t>
                      </a:r>
                    </a:p>
                    <a:p>
                      <a:r>
                        <a:rPr lang="en-US" sz="1400" dirty="0">
                          <a:latin typeface="Arial" panose="020B0604020202020204" pitchFamily="34" charset="0"/>
                          <a:cs typeface="Arial" panose="020B0604020202020204" pitchFamily="34" charset="0"/>
                        </a:rPr>
                        <a:t>and enduring mental health issues.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consists of mental health practitioners from various professional backgrounds including community psychiatric nurses, social workers, psychologists, occupational therapists, psychiatrists, administration staff </a:t>
                      </a:r>
                    </a:p>
                    <a:p>
                      <a:r>
                        <a:rPr lang="en-US" sz="1400" dirty="0">
                          <a:latin typeface="Arial" panose="020B0604020202020204" pitchFamily="34" charset="0"/>
                          <a:cs typeface="Arial" panose="020B0604020202020204" pitchFamily="34" charset="0"/>
                        </a:rPr>
                        <a:t>and community care workers.</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aim to work collaboratively with service users, carers and </a:t>
                      </a:r>
                    </a:p>
                    <a:p>
                      <a:r>
                        <a:rPr lang="en-US" sz="1400" dirty="0">
                          <a:latin typeface="Arial" panose="020B0604020202020204" pitchFamily="34" charset="0"/>
                          <a:cs typeface="Arial" panose="020B0604020202020204" pitchFamily="34" charset="0"/>
                        </a:rPr>
                        <a:t>other agencies to promote recovery and social inclusion.</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32644">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826294">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Prescott St, Little Hulton, M28 0ZA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Cromwell Rd, Eccles,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0GT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Ramsgate St, Higher Broughton, M7 2YL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2981">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en-US" sz="1400" dirty="0">
                          <a:latin typeface="Arial" panose="020B0604020202020204" pitchFamily="34" charset="0"/>
                          <a:cs typeface="Arial" panose="020B0604020202020204" pitchFamily="34" charset="0"/>
                        </a:rPr>
                        <a:t>We provide needs-led support that is time-limited </a:t>
                      </a:r>
                    </a:p>
                    <a:p>
                      <a:r>
                        <a:rPr lang="en-US" sz="1400" dirty="0">
                          <a:latin typeface="Arial" panose="020B0604020202020204" pitchFamily="34" charset="0"/>
                          <a:cs typeface="Arial" panose="020B0604020202020204" pitchFamily="34" charset="0"/>
                        </a:rPr>
                        <a:t>and responsive to changes in service users’ and </a:t>
                      </a:r>
                    </a:p>
                    <a:p>
                      <a:r>
                        <a:rPr lang="en-US" sz="1400" dirty="0">
                          <a:latin typeface="Arial" panose="020B0604020202020204" pitchFamily="34" charset="0"/>
                          <a:cs typeface="Arial" panose="020B0604020202020204" pitchFamily="34" charset="0"/>
                        </a:rPr>
                        <a:t>carers’ circumstances.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77841851"/>
                  </a:ext>
                </a:extLst>
              </a:tr>
              <a:tr h="163628">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0161 787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0161 358 0732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0161 702 9368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Community Mental Health Team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61</a:t>
            </a:fld>
            <a:endParaRPr lang="en-GB" dirty="0"/>
          </a:p>
        </p:txBody>
      </p:sp>
      <p:cxnSp>
        <p:nvCxnSpPr>
          <p:cNvPr id="6" name="Straight Connector 5">
            <a:extLst>
              <a:ext uri="{FF2B5EF4-FFF2-40B4-BE49-F238E27FC236}">
                <a16:creationId xmlns:a16="http://schemas.microsoft.com/office/drawing/2014/main" id="{AFD1FE67-5603-4A5C-830D-E9CA20E1F45C}"/>
              </a:ext>
            </a:extLst>
          </p:cNvPr>
          <p:cNvCxnSpPr/>
          <p:nvPr/>
        </p:nvCxnSpPr>
        <p:spPr>
          <a:xfrm>
            <a:off x="6305266" y="1507074"/>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5AAE9496-94FC-4985-B73B-0E962653D903}"/>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39131CFF-DEEE-434E-8AB8-536DFD8538F1}"/>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5415903-B05D-4F1A-9A21-A6EA04CD1453}"/>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1161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2360431"/>
              </p:ext>
            </p:extLst>
          </p:nvPr>
        </p:nvGraphicFramePr>
        <p:xfrm>
          <a:off x="393699" y="307322"/>
          <a:ext cx="11404601" cy="6664242"/>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371553255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Paediatrics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22330">
                <a:tc rowSpan="5" gridSpan="2">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community paediatric team in Salford have special expertise in </a:t>
                      </a:r>
                    </a:p>
                    <a:p>
                      <a:r>
                        <a:rPr lang="en-US" sz="1400" dirty="0">
                          <a:latin typeface="Arial" panose="020B0604020202020204" pitchFamily="34" charset="0"/>
                          <a:cs typeface="Arial" panose="020B0604020202020204" pitchFamily="34" charset="0"/>
                        </a:rPr>
                        <a:t>child development and disability and are part of the national networks</a:t>
                      </a:r>
                    </a:p>
                    <a:p>
                      <a:r>
                        <a:rPr lang="en-US" sz="1400" dirty="0">
                          <a:latin typeface="Arial" panose="020B0604020202020204" pitchFamily="34" charset="0"/>
                          <a:cs typeface="Arial" panose="020B0604020202020204" pitchFamily="34" charset="0"/>
                        </a:rPr>
                        <a:t>in managing these areas.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holistic approach for all clinics allows multiple issues to be dealt with </a:t>
                      </a:r>
                    </a:p>
                    <a:p>
                      <a:r>
                        <a:rPr lang="en-US" sz="1400" dirty="0">
                          <a:latin typeface="Arial" panose="020B0604020202020204" pitchFamily="34" charset="0"/>
                          <a:cs typeface="Arial" panose="020B0604020202020204" pitchFamily="34" charset="0"/>
                        </a:rPr>
                        <a:t>at a single appointment.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Statutory duties are fulfilled with specific services for vulnerable children, including cared for children and those going through the adoption </a:t>
                      </a:r>
                    </a:p>
                    <a:p>
                      <a:r>
                        <a:rPr lang="en-US" sz="1400" dirty="0">
                          <a:latin typeface="Arial" panose="020B0604020202020204" pitchFamily="34" charset="0"/>
                          <a:cs typeface="Arial" panose="020B0604020202020204" pitchFamily="34" charset="0"/>
                        </a:rPr>
                        <a:t>process; and medical assessment and advice for children undergoing statutory assessment of special educational needs.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5"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15529">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by health, education and social care professionals</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3524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Paediatric team,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7th Floor St James’s House,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Pendleton Way,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M5 5FW</a:t>
                      </a:r>
                      <a:endParaRPr lang="en-GB" sz="800"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426432"/>
                  </a:ext>
                </a:extLst>
              </a:tr>
              <a:tr h="512349">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0161 206 0276</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128978"/>
                  </a:ext>
                </a:extLst>
              </a:tr>
              <a:tr h="577658">
                <a:tc gridSpan="2" vMerge="1">
                  <a:txBody>
                    <a:bodyPr/>
                    <a:lstStyle/>
                    <a:p>
                      <a:endParaRPr lang="en-GB"/>
                    </a:p>
                  </a:txBody>
                  <a:tcPr/>
                </a:tc>
                <a:tc hMerge="1"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paeds.referrals@nca.nhs</a:t>
                      </a:r>
                      <a:r>
                        <a:rPr lang="en-GB" sz="1400" u="sng">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.uk</a:t>
                      </a:r>
                      <a:r>
                        <a:rPr lang="en-GB" sz="1400" u="sng">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655194"/>
                  </a:ext>
                </a:extLst>
              </a:tr>
              <a:tr h="238744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pPr algn="l" rtl="0"/>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latin typeface="Arial" panose="020B0604020202020204" pitchFamily="34" charset="0"/>
                          <a:cs typeface="Arial" panose="020B0604020202020204" pitchFamily="34" charset="0"/>
                        </a:rPr>
                        <a:t>Community based advice; advocacy; consultation </a:t>
                      </a:r>
                    </a:p>
                    <a:p>
                      <a:r>
                        <a:rPr lang="en-US" sz="1400" dirty="0">
                          <a:latin typeface="Arial" panose="020B0604020202020204" pitchFamily="34" charset="0"/>
                          <a:cs typeface="Arial" panose="020B0604020202020204" pitchFamily="34" charset="0"/>
                        </a:rPr>
                        <a:t>for professionals; family support; information and support.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3513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62</a:t>
            </a:fld>
            <a:endParaRPr lang="en-GB" dirty="0"/>
          </a:p>
        </p:txBody>
      </p:sp>
      <p:cxnSp>
        <p:nvCxnSpPr>
          <p:cNvPr id="6" name="Straight Connector 5">
            <a:extLst>
              <a:ext uri="{FF2B5EF4-FFF2-40B4-BE49-F238E27FC236}">
                <a16:creationId xmlns:a16="http://schemas.microsoft.com/office/drawing/2014/main" id="{D2BEDBD4-60CA-4BC3-A148-2637E537BCCF}"/>
              </a:ext>
            </a:extLst>
          </p:cNvPr>
          <p:cNvCxnSpPr/>
          <p:nvPr/>
        </p:nvCxnSpPr>
        <p:spPr>
          <a:xfrm>
            <a:off x="6439378" y="1251670"/>
            <a:ext cx="0" cy="36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D93769A3-D079-4EFF-B37D-813E2CF810F8}"/>
              </a:ext>
            </a:extLst>
          </p:cNvPr>
          <p:cNvSpPr/>
          <p:nvPr/>
        </p:nvSpPr>
        <p:spPr>
          <a:xfrm>
            <a:off x="10587053" y="40711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F11AF9-FC88-4A54-8834-4651EF87ABC9}"/>
              </a:ext>
            </a:extLst>
          </p:cNvPr>
          <p:cNvSpPr/>
          <p:nvPr/>
        </p:nvSpPr>
        <p:spPr>
          <a:xfrm>
            <a:off x="11269993" y="44805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AF42AE-7A07-4D13-A511-ABD915A4D994}"/>
              </a:ext>
            </a:extLst>
          </p:cNvPr>
          <p:cNvSpPr/>
          <p:nvPr/>
        </p:nvSpPr>
        <p:spPr>
          <a:xfrm>
            <a:off x="10013336" y="44520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1372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75601563"/>
              </p:ext>
            </p:extLst>
          </p:nvPr>
        </p:nvGraphicFramePr>
        <p:xfrm>
          <a:off x="270328" y="547116"/>
          <a:ext cx="11543715" cy="5303520"/>
        </p:xfrm>
        <a:graphic>
          <a:graphicData uri="http://schemas.openxmlformats.org/drawingml/2006/table">
            <a:tbl>
              <a:tblPr firstRow="1" bandRow="1">
                <a:tableStyleId>{5940675A-B579-460E-94D1-54222C63F5DA}</a:tableStyleId>
              </a:tblPr>
              <a:tblGrid>
                <a:gridCol w="5738586">
                  <a:extLst>
                    <a:ext uri="{9D8B030D-6E8A-4147-A177-3AD203B41FA5}">
                      <a16:colId xmlns:a16="http://schemas.microsoft.com/office/drawing/2014/main" val="676806377"/>
                    </a:ext>
                  </a:extLst>
                </a:gridCol>
                <a:gridCol w="1787123">
                  <a:extLst>
                    <a:ext uri="{9D8B030D-6E8A-4147-A177-3AD203B41FA5}">
                      <a16:colId xmlns:a16="http://schemas.microsoft.com/office/drawing/2014/main" val="3969586760"/>
                    </a:ext>
                  </a:extLst>
                </a:gridCol>
                <a:gridCol w="401800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Connexions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16500">
                <a:tc rowSpan="6">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Connexions help young people aged 16-18 to move into new education, training and employment opportunities.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Connexions Service is available from a range of venues in Salford including:</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Pendleton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Walkden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Little Hulton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Swinton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Eccles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Irlam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Cadishead Library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0161 393 4500</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salford@careerconnect.org.uk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Connexions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97826BB-39DC-447B-A18B-E4F750E9ACFD}"/>
              </a:ext>
            </a:extLst>
          </p:cNvPr>
          <p:cNvCxnSpPr>
            <a:cxnSpLocks/>
          </p:cNvCxnSpPr>
          <p:nvPr/>
        </p:nvCxnSpPr>
        <p:spPr>
          <a:xfrm>
            <a:off x="5782752" y="1477464"/>
            <a:ext cx="0" cy="410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894392D2-6EA7-4EF0-9AE3-7ACB52EA240B}"/>
              </a:ext>
            </a:extLst>
          </p:cNvPr>
          <p:cNvSpPr/>
          <p:nvPr/>
        </p:nvSpPr>
        <p:spPr>
          <a:xfrm>
            <a:off x="10611128" y="670690"/>
            <a:ext cx="62865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1CADE8B-FBE2-4686-8233-087EE2CA6915}"/>
              </a:ext>
            </a:extLst>
          </p:cNvPr>
          <p:cNvSpPr/>
          <p:nvPr/>
        </p:nvSpPr>
        <p:spPr>
          <a:xfrm>
            <a:off x="11299243" y="711634"/>
            <a:ext cx="5148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3272EF3-EDC3-4991-9FE0-09A7EECF6EE3}"/>
              </a:ext>
            </a:extLst>
          </p:cNvPr>
          <p:cNvSpPr/>
          <p:nvPr/>
        </p:nvSpPr>
        <p:spPr>
          <a:xfrm>
            <a:off x="10042586" y="708788"/>
            <a:ext cx="5148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88B9C73C-C3D0-4F25-8006-F9E5E3F845A2}"/>
              </a:ext>
            </a:extLst>
          </p:cNvPr>
          <p:cNvSpPr>
            <a:spLocks noGrp="1"/>
          </p:cNvSpPr>
          <p:nvPr>
            <p:ph type="sldNum" sz="quarter" idx="12"/>
          </p:nvPr>
        </p:nvSpPr>
        <p:spPr/>
        <p:txBody>
          <a:bodyPr/>
          <a:lstStyle/>
          <a:p>
            <a:fld id="{5D3D0DFE-D947-4B90-A61E-3CEF8DFD50AE}" type="slidenum">
              <a:rPr lang="en-GB" smtClean="0"/>
              <a:t>63</a:t>
            </a:fld>
            <a:endParaRPr lang="en-GB" dirty="0"/>
          </a:p>
        </p:txBody>
      </p:sp>
    </p:spTree>
    <p:extLst>
      <p:ext uri="{BB962C8B-B14F-4D97-AF65-F5344CB8AC3E}">
        <p14:creationId xmlns:p14="http://schemas.microsoft.com/office/powerpoint/2010/main" val="1314870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762559903"/>
              </p:ext>
            </p:extLst>
          </p:nvPr>
        </p:nvGraphicFramePr>
        <p:xfrm>
          <a:off x="330200" y="255750"/>
          <a:ext cx="11404601" cy="58826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Critical Incident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Educational Psychology Service (EPS) work in schools, early years settings and colleges to offer support in the event of a Critical Incident.  </a:t>
                      </a:r>
                    </a:p>
                    <a:p>
                      <a:pPr marL="285750" indent="-285750">
                        <a:buFont typeface="Wingdings" panose="05000000000000000000" pitchFamily="2" charset="2"/>
                        <a:buChar char="§"/>
                      </a:pP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 critical incident is an event that impacts on the school community e.g.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sudden death of a pupil or teacher.  The team work to enhance the school’s own support and coping strategies following a critical incident,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to help the school to understand and manage the range of responses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to the incident.</a:t>
                      </a:r>
                    </a:p>
                    <a:p>
                      <a:pPr marL="285750" indent="-285750">
                        <a:buFont typeface="Wingdings" panose="05000000000000000000" pitchFamily="2" charset="2"/>
                        <a:buChar char="§"/>
                      </a:pPr>
                      <a:endParaRPr lang="en-GB" sz="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event of a Critical Incident the EPS Critical Incident Team will offer schools: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Phone advice / guidance.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visit, within 24 hours of the request to support in school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response to the incident, to provide guidance on immediate,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medium-term and long-term action relating to the specific incident.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aim will be to support school leadership to support their children,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staff and parents.</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Further work may also be agreed, e.g.</a:t>
                      </a:r>
                    </a:p>
                    <a:p>
                      <a:pPr marL="0" indent="0">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briefing to all school staff</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Small group work with the school staff most affected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drop-in session for parents</a:t>
                      </a:r>
                    </a:p>
                    <a:p>
                      <a:pPr marL="0" indent="0">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support; training; 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school SENCo.</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Burrows House, 10 Priestly Road, Wardley Industrial Estate, Worsley, M28 2LY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0161 7780476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EPS@Salford.gov.uk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64</a:t>
            </a:fld>
            <a:endParaRPr lang="en-GB" dirty="0"/>
          </a:p>
        </p:txBody>
      </p:sp>
      <p:cxnSp>
        <p:nvCxnSpPr>
          <p:cNvPr id="6" name="Straight Connector 5">
            <a:extLst>
              <a:ext uri="{FF2B5EF4-FFF2-40B4-BE49-F238E27FC236}">
                <a16:creationId xmlns:a16="http://schemas.microsoft.com/office/drawing/2014/main" id="{CBCBDE82-4E71-4BF1-921C-1FF926FEBED9}"/>
              </a:ext>
            </a:extLst>
          </p:cNvPr>
          <p:cNvCxnSpPr/>
          <p:nvPr/>
        </p:nvCxnSpPr>
        <p:spPr>
          <a:xfrm>
            <a:off x="6402802" y="1214466"/>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083639F2-B26B-43FE-A11E-1345506C69D7}"/>
              </a:ext>
            </a:extLst>
          </p:cNvPr>
          <p:cNvSpPr/>
          <p:nvPr/>
        </p:nvSpPr>
        <p:spPr>
          <a:xfrm>
            <a:off x="10523989" y="37558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D2416C7-73FC-4CC6-978C-D04979C06BEC}"/>
              </a:ext>
            </a:extLst>
          </p:cNvPr>
          <p:cNvSpPr/>
          <p:nvPr/>
        </p:nvSpPr>
        <p:spPr>
          <a:xfrm>
            <a:off x="11206929" y="41652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DA64D6D-092B-4082-9897-55CB143FCF92}"/>
              </a:ext>
            </a:extLst>
          </p:cNvPr>
          <p:cNvSpPr/>
          <p:nvPr/>
        </p:nvSpPr>
        <p:spPr>
          <a:xfrm>
            <a:off x="9950272" y="41368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1797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18569123"/>
              </p:ext>
            </p:extLst>
          </p:nvPr>
        </p:nvGraphicFramePr>
        <p:xfrm>
          <a:off x="393699" y="167650"/>
          <a:ext cx="11404601" cy="6106987"/>
        </p:xfrm>
        <a:graphic>
          <a:graphicData uri="http://schemas.openxmlformats.org/drawingml/2006/table">
            <a:tbl>
              <a:tblPr firstRow="1" bandRow="1">
                <a:tableStyleId>{5940675A-B579-460E-94D1-54222C63F5DA}</a:tableStyleId>
              </a:tblPr>
              <a:tblGrid>
                <a:gridCol w="5843328">
                  <a:extLst>
                    <a:ext uri="{9D8B030D-6E8A-4147-A177-3AD203B41FA5}">
                      <a16:colId xmlns:a16="http://schemas.microsoft.com/office/drawing/2014/main" val="676806377"/>
                    </a:ext>
                  </a:extLst>
                </a:gridCol>
                <a:gridCol w="1719618">
                  <a:extLst>
                    <a:ext uri="{9D8B030D-6E8A-4147-A177-3AD203B41FA5}">
                      <a16:colId xmlns:a16="http://schemas.microsoft.com/office/drawing/2014/main" val="3969586760"/>
                    </a:ext>
                  </a:extLst>
                </a:gridCol>
                <a:gridCol w="3841655">
                  <a:extLst>
                    <a:ext uri="{9D8B030D-6E8A-4147-A177-3AD203B41FA5}">
                      <a16:colId xmlns:a16="http://schemas.microsoft.com/office/drawing/2014/main" val="2348260480"/>
                    </a:ext>
                  </a:extLst>
                </a:gridCol>
              </a:tblGrid>
              <a:tr h="47927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Detection &amp; Intervention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EDIT is a service aimed at detecting and providing cognitive </a:t>
                      </a:r>
                    </a:p>
                    <a:p>
                      <a:r>
                        <a:rPr lang="en-US" sz="1400" kern="1200" dirty="0">
                          <a:solidFill>
                            <a:schemeClr val="tx1"/>
                          </a:solidFill>
                          <a:effectLst/>
                          <a:latin typeface="Arial" panose="020B0604020202020204" pitchFamily="34" charset="0"/>
                          <a:ea typeface="+mn-ea"/>
                          <a:cs typeface="Arial" panose="020B0604020202020204" pitchFamily="34" charset="0"/>
                        </a:rPr>
                        <a:t>therapy for people at high risk of developing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problems (e.g. psychosis).  We aim to reduce distress, confusion, </a:t>
                      </a:r>
                    </a:p>
                    <a:p>
                      <a:r>
                        <a:rPr lang="en-US" sz="1400" kern="1200" dirty="0">
                          <a:solidFill>
                            <a:schemeClr val="tx1"/>
                          </a:solidFill>
                          <a:effectLst/>
                          <a:latin typeface="Arial" panose="020B0604020202020204" pitchFamily="34" charset="0"/>
                          <a:ea typeface="+mn-ea"/>
                          <a:cs typeface="Arial" panose="020B0604020202020204" pitchFamily="34" charset="0"/>
                        </a:rPr>
                        <a:t>and the development of more serious mental health difficulties </a:t>
                      </a:r>
                    </a:p>
                    <a:p>
                      <a:r>
                        <a:rPr lang="en-US" sz="1400" kern="1200" dirty="0">
                          <a:solidFill>
                            <a:schemeClr val="tx1"/>
                          </a:solidFill>
                          <a:effectLst/>
                          <a:latin typeface="Arial" panose="020B0604020202020204" pitchFamily="34" charset="0"/>
                          <a:ea typeface="+mn-ea"/>
                          <a:cs typeface="Arial" panose="020B0604020202020204" pitchFamily="34" charset="0"/>
                        </a:rPr>
                        <a:t>and help to  get people’s lives back on track.</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Detection and Intervention Team (EDIT) is a specialist </a:t>
                      </a:r>
                    </a:p>
                    <a:p>
                      <a:r>
                        <a:rPr lang="en-US" sz="1400" kern="1200" dirty="0">
                          <a:solidFill>
                            <a:schemeClr val="tx1"/>
                          </a:solidFill>
                          <a:effectLst/>
                          <a:latin typeface="Arial" panose="020B0604020202020204" pitchFamily="34" charset="0"/>
                          <a:ea typeface="+mn-ea"/>
                          <a:cs typeface="Arial" panose="020B0604020202020204" pitchFamily="34" charset="0"/>
                        </a:rPr>
                        <a:t>psychological therapy service that works with young people </a:t>
                      </a:r>
                    </a:p>
                    <a:p>
                      <a:r>
                        <a:rPr lang="en-US" sz="1400" kern="1200" dirty="0">
                          <a:solidFill>
                            <a:schemeClr val="tx1"/>
                          </a:solidFill>
                          <a:effectLst/>
                          <a:latin typeface="Arial" panose="020B0604020202020204" pitchFamily="34" charset="0"/>
                          <a:ea typeface="+mn-ea"/>
                          <a:cs typeface="Arial" panose="020B0604020202020204" pitchFamily="34" charset="0"/>
                        </a:rPr>
                        <a:t>aged 14 – 35 years.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Hearing or seeing things that others cannot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Feeling paranoid or suspicious of people or certain situations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Unusually high or low moods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Sleeping too much or too little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Having difficulty concentrating and being easily distracted</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Full care co-ordination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Evidence based group and individual psychological interventions (including CBT and Family Interventions)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medication management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accessing employment, education and vocational activities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for families and carers</a:t>
                      </a:r>
                    </a:p>
                    <a:p>
                      <a:pPr marL="0" indent="0" algn="l">
                        <a:lnSpc>
                          <a:spcPct val="115000"/>
                        </a:lnSpc>
                        <a:spcAft>
                          <a:spcPts val="0"/>
                        </a:spcAft>
                        <a:buClr>
                          <a:srgbClr val="5CA532"/>
                        </a:buClr>
                        <a:buFont typeface="Wingdings" panose="05000000000000000000" pitchFamily="2" charset="2"/>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service can also be accessed by GP’s, Mental Health Services, Voluntary Sector, Youth Services (Connexions, YJS)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EDIT, Broadwalk Centre, 51 Belvedere Road, Salford, M6 5EJ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0161 607 8270 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EDIT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65</a:t>
            </a:fld>
            <a:endParaRPr lang="en-GB" dirty="0"/>
          </a:p>
        </p:txBody>
      </p:sp>
      <p:cxnSp>
        <p:nvCxnSpPr>
          <p:cNvPr id="6" name="Straight Connector 5">
            <a:extLst>
              <a:ext uri="{FF2B5EF4-FFF2-40B4-BE49-F238E27FC236}">
                <a16:creationId xmlns:a16="http://schemas.microsoft.com/office/drawing/2014/main" id="{D3EDB895-3BB0-4539-8599-B2C5A4A197B5}"/>
              </a:ext>
            </a:extLst>
          </p:cNvPr>
          <p:cNvCxnSpPr/>
          <p:nvPr/>
        </p:nvCxnSpPr>
        <p:spPr>
          <a:xfrm>
            <a:off x="5890738" y="1141314"/>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7AB7B0D-078E-48C0-B3F1-FAE9063A64CD}"/>
              </a:ext>
            </a:extLst>
          </p:cNvPr>
          <p:cNvSpPr/>
          <p:nvPr/>
        </p:nvSpPr>
        <p:spPr>
          <a:xfrm>
            <a:off x="10555521" y="26522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92AC69-EEE2-451C-874E-DA707A54895D}"/>
              </a:ext>
            </a:extLst>
          </p:cNvPr>
          <p:cNvSpPr/>
          <p:nvPr/>
        </p:nvSpPr>
        <p:spPr>
          <a:xfrm>
            <a:off x="11238461" y="30616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3C1979D-2C28-491F-A0A3-D39CE5687014}"/>
              </a:ext>
            </a:extLst>
          </p:cNvPr>
          <p:cNvSpPr/>
          <p:nvPr/>
        </p:nvSpPr>
        <p:spPr>
          <a:xfrm>
            <a:off x="9981804" y="30332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7266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3781274"/>
              </p:ext>
            </p:extLst>
          </p:nvPr>
        </p:nvGraphicFramePr>
        <p:xfrm>
          <a:off x="279100" y="232117"/>
          <a:ext cx="11633800" cy="6559414"/>
        </p:xfrm>
        <a:graphic>
          <a:graphicData uri="http://schemas.openxmlformats.org/drawingml/2006/table">
            <a:tbl>
              <a:tblPr firstRow="1" bandRow="1">
                <a:tableStyleId>{5940675A-B579-460E-94D1-54222C63F5DA}</a:tableStyleId>
              </a:tblPr>
              <a:tblGrid>
                <a:gridCol w="6378953">
                  <a:extLst>
                    <a:ext uri="{9D8B030D-6E8A-4147-A177-3AD203B41FA5}">
                      <a16:colId xmlns:a16="http://schemas.microsoft.com/office/drawing/2014/main" val="676806377"/>
                    </a:ext>
                  </a:extLst>
                </a:gridCol>
                <a:gridCol w="1433440">
                  <a:extLst>
                    <a:ext uri="{9D8B030D-6E8A-4147-A177-3AD203B41FA5}">
                      <a16:colId xmlns:a16="http://schemas.microsoft.com/office/drawing/2014/main" val="3969586760"/>
                    </a:ext>
                  </a:extLst>
                </a:gridCol>
                <a:gridCol w="3821407">
                  <a:extLst>
                    <a:ext uri="{9D8B030D-6E8A-4147-A177-3AD203B41FA5}">
                      <a16:colId xmlns:a16="http://schemas.microsoft.com/office/drawing/2014/main" val="2348260480"/>
                    </a:ext>
                  </a:extLst>
                </a:gridCol>
              </a:tblGrid>
              <a:tr h="8143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(Locality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76841">
                <a:tc rowSpan="4">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Early help is the term we use in Salford to describe the way we work together with children, young people, and their families to prevent problems occurring and provide support as soon as problems emerge or re-emerge.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Families may need early help at any time because, as children develop, challenges can emerge. Equally, family circumstances can change, and families can need more support.</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Evidence tells us the sooner a family receives help, the sooner they are able to improve their situation and prevent the need for longer term support or statutory intervention.</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If you Identify that a child, young person and their family has more complex needs which require an integrated and coordinated multi-agency approach, with longer and more intensive intervention, A referral to The Bridge Partnership may be made to request support from the Early Help Service.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0-25</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7942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u="sng" kern="1200" dirty="0">
                          <a:solidFill>
                            <a:schemeClr val="tx1"/>
                          </a:solidFill>
                          <a:effectLst/>
                          <a:latin typeface="Arial" panose="020B0604020202020204" pitchFamily="34" charset="0"/>
                          <a:ea typeface="+mn-ea"/>
                          <a:cs typeface="Arial" panose="020B0604020202020204" pitchFamily="34" charset="0"/>
                          <a:hlinkClick r:id="rId2"/>
                        </a:rPr>
                        <a:t>The Bridge Partnership</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0092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Central: 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M7 4BQ</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North: Swinton Gateway, 100 Chorley Rd, M27 6BP</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South: </a:t>
                      </a:r>
                      <a:r>
                        <a:rPr lang="en-GB" sz="1400" kern="1200" dirty="0">
                          <a:solidFill>
                            <a:schemeClr val="tx1"/>
                          </a:solidFill>
                          <a:effectLst/>
                          <a:latin typeface="Arial" panose="020B0604020202020204" pitchFamily="34" charset="0"/>
                          <a:ea typeface="+mn-ea"/>
                          <a:cs typeface="Arial" panose="020B0604020202020204" pitchFamily="34" charset="0"/>
                        </a:rPr>
                        <a:t>Irlam and Cadishead Family Hub at the Academy, Station Road, Irlam,  M44 5LH</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West: Little Hulton Family Hub, </a:t>
                      </a:r>
                      <a:r>
                        <a:rPr lang="en-GB" sz="1400" dirty="0" err="1">
                          <a:effectLst/>
                          <a:latin typeface="Arial" panose="020B0604020202020204" pitchFamily="34" charset="0"/>
                          <a:ea typeface="Calibri" panose="020F0502020204030204" pitchFamily="34" charset="0"/>
                          <a:cs typeface="Arial" panose="020B0604020202020204" pitchFamily="34" charset="0"/>
                        </a:rPr>
                        <a:t>Longshaw</a:t>
                      </a:r>
                      <a:r>
                        <a:rPr lang="en-GB" sz="1400" dirty="0">
                          <a:effectLst/>
                          <a:latin typeface="Arial" panose="020B0604020202020204" pitchFamily="34" charset="0"/>
                          <a:ea typeface="Calibri" panose="020F0502020204030204" pitchFamily="34" charset="0"/>
                          <a:cs typeface="Arial" panose="020B0604020202020204" pitchFamily="34" charset="0"/>
                        </a:rPr>
                        <a:t> Drive, Little Hulton, M28 0BD</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https://www.salford.gov.uk/children-and-families/early-help-for-families/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https://www.partnersinsalford.org/salford-0-25-advisory-board/early-help/</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tx1"/>
                          </a:solidFill>
                          <a:effectLst/>
                          <a:latin typeface="Arial" panose="020B0604020202020204" pitchFamily="34" charset="0"/>
                          <a:ea typeface="+mn-ea"/>
                          <a:cs typeface="Arial" panose="020B0604020202020204" pitchFamily="34" charset="0"/>
                        </a:rPr>
                        <a:t>0161 686 7229</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1283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66</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519095" y="131635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851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E8694-3C15-86A1-C027-35F3BF9BFE56}"/>
              </a:ext>
            </a:extLst>
          </p:cNvPr>
          <p:cNvSpPr>
            <a:spLocks noGrp="1"/>
          </p:cNvSpPr>
          <p:nvPr>
            <p:ph type="sldNum" sz="quarter" idx="12"/>
          </p:nvPr>
        </p:nvSpPr>
        <p:spPr/>
        <p:txBody>
          <a:bodyPr/>
          <a:lstStyle/>
          <a:p>
            <a:fld id="{5D3D0DFE-D947-4B90-A61E-3CEF8DFD50AE}" type="slidenum">
              <a:rPr lang="en-GB" smtClean="0"/>
              <a:t>67</a:t>
            </a:fld>
            <a:endParaRPr lang="en-GB" dirty="0"/>
          </a:p>
        </p:txBody>
      </p:sp>
      <p:graphicFrame>
        <p:nvGraphicFramePr>
          <p:cNvPr id="3" name="Table 2">
            <a:extLst>
              <a:ext uri="{FF2B5EF4-FFF2-40B4-BE49-F238E27FC236}">
                <a16:creationId xmlns:a16="http://schemas.microsoft.com/office/drawing/2014/main" id="{09827455-5F07-5422-1FA0-F19510D26F28}"/>
              </a:ext>
            </a:extLst>
          </p:cNvPr>
          <p:cNvGraphicFramePr>
            <a:graphicFrameLocks noGrp="1"/>
          </p:cNvGraphicFramePr>
          <p:nvPr>
            <p:extLst>
              <p:ext uri="{D42A27DB-BD31-4B8C-83A1-F6EECF244321}">
                <p14:modId xmlns:p14="http://schemas.microsoft.com/office/powerpoint/2010/main" val="951021211"/>
              </p:ext>
            </p:extLst>
          </p:nvPr>
        </p:nvGraphicFramePr>
        <p:xfrm>
          <a:off x="279100" y="232117"/>
          <a:ext cx="11633800" cy="6544822"/>
        </p:xfrm>
        <a:graphic>
          <a:graphicData uri="http://schemas.openxmlformats.org/drawingml/2006/table">
            <a:tbl>
              <a:tblPr firstRow="1" bandRow="1">
                <a:tableStyleId>{5940675A-B579-460E-94D1-54222C63F5DA}</a:tableStyleId>
              </a:tblPr>
              <a:tblGrid>
                <a:gridCol w="6378953">
                  <a:extLst>
                    <a:ext uri="{9D8B030D-6E8A-4147-A177-3AD203B41FA5}">
                      <a16:colId xmlns:a16="http://schemas.microsoft.com/office/drawing/2014/main" val="676806377"/>
                    </a:ext>
                  </a:extLst>
                </a:gridCol>
                <a:gridCol w="1433440">
                  <a:extLst>
                    <a:ext uri="{9D8B030D-6E8A-4147-A177-3AD203B41FA5}">
                      <a16:colId xmlns:a16="http://schemas.microsoft.com/office/drawing/2014/main" val="3969586760"/>
                    </a:ext>
                  </a:extLst>
                </a:gridCol>
                <a:gridCol w="3821407">
                  <a:extLst>
                    <a:ext uri="{9D8B030D-6E8A-4147-A177-3AD203B41FA5}">
                      <a16:colId xmlns:a16="http://schemas.microsoft.com/office/drawing/2014/main" val="2348260480"/>
                    </a:ext>
                  </a:extLst>
                </a:gridCol>
              </a:tblGrid>
              <a:tr h="8143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Assessment</a:t>
                      </a: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76841">
                <a:tc rowSpan="4">
                  <a:txBody>
                    <a:bodyPr/>
                    <a:lstStyle/>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The Early Help Assessment (EHA) is the tool we use in Salford to capture an assessment of the current needs of a child or young person and their family.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An Early Help Assessment should be completed in partnership with the whole family to explore and develop a shared understanding of their strengths and needs capturing the family’s views and voice in one place, preventing families from repeating their story.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It should recognise and reinforce the strengths of families and their communities, empowering them to create their own solutions and build resilience and independence. </a:t>
                      </a:r>
                    </a:p>
                    <a:p>
                      <a:pPr algn="l"/>
                      <a:r>
                        <a:rPr lang="en-GB" sz="1400" kern="1200" dirty="0">
                          <a:solidFill>
                            <a:schemeClr val="tx1"/>
                          </a:solidFill>
                          <a:effectLst/>
                          <a:latin typeface="Arial" panose="020B0604020202020204" pitchFamily="34" charset="0"/>
                          <a:ea typeface="+mn-ea"/>
                          <a:cs typeface="Arial" panose="020B0604020202020204" pitchFamily="34" charset="0"/>
                        </a:rPr>
                        <a:t>Early Help Assessments help to empower families to achieve change as they are in the ‘driving seat’ as an active participant in the process of identifying their strengths, needs and desired changes and agreeing their family plan.</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Practitioners involved with the family should work together to contribute to the assessment to form one family plan that makes clear who is doing what and when. The Family Plan should be shared with the family and others involved and be reviewed regularly through Team Around the Family Meetings (TAF).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0-25</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7942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Coordinators can offer advice and support to families and practitioners regarding the Early Help Assessment and TAF process. 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2"/>
                        </a:rPr>
                        <a:t>EHAT@salford.gov.uk</a:t>
                      </a:r>
                      <a:r>
                        <a:rPr lang="en-GB" sz="1200" kern="1200" dirty="0">
                          <a:solidFill>
                            <a:schemeClr val="tx1"/>
                          </a:solidFill>
                          <a:effectLst/>
                          <a:latin typeface="Arial" panose="020B0604020202020204" pitchFamily="34" charset="0"/>
                          <a:ea typeface="+mn-ea"/>
                          <a:cs typeface="Arial" panose="020B0604020202020204" pitchFamily="34" charset="0"/>
                        </a:rPr>
                        <a:t> or call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0092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Training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https://safeguardingchildren.salford.gov.uk/professionals/multi-agency-training/sscp-training-programme/</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information</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https://www.partnersinsalford.org/salford-0-25-advisory-board/early-help/early-help-assessment-and-team-around-the-family/</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tx1"/>
                          </a:solidFill>
                          <a:effectLst/>
                          <a:latin typeface="Arial" panose="020B0604020202020204" pitchFamily="34" charset="0"/>
                          <a:ea typeface="+mn-ea"/>
                          <a:cs typeface="Arial" panose="020B0604020202020204" pitchFamily="34" charset="0"/>
                        </a:rPr>
                        <a:t>0161 686 7229</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1283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4" name="Action Button: Go Back or Previous 3">
            <a:hlinkClick r:id="" action="ppaction://hlinkshowjump?jump=previousslide" highlightClick="1"/>
            <a:extLst>
              <a:ext uri="{FF2B5EF4-FFF2-40B4-BE49-F238E27FC236}">
                <a16:creationId xmlns:a16="http://schemas.microsoft.com/office/drawing/2014/main" id="{2FE75C85-8622-3235-5662-5C129E54A9CA}"/>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Home 4">
            <a:hlinkClick r:id="rId5" action="ppaction://hlinksldjump" highlightClick="1"/>
            <a:extLst>
              <a:ext uri="{FF2B5EF4-FFF2-40B4-BE49-F238E27FC236}">
                <a16:creationId xmlns:a16="http://schemas.microsoft.com/office/drawing/2014/main" id="{E68C5873-1CA4-797D-09B6-9C2A2675782A}"/>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C42D7B8C-16DC-4DED-EE15-159B409E5ECB}"/>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BAEC28FE-2666-E27B-BD03-6FB645D5CD68}"/>
              </a:ext>
            </a:extLst>
          </p:cNvPr>
          <p:cNvCxnSpPr/>
          <p:nvPr/>
        </p:nvCxnSpPr>
        <p:spPr>
          <a:xfrm>
            <a:off x="6575366" y="1105335"/>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56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996769809"/>
              </p:ext>
            </p:extLst>
          </p:nvPr>
        </p:nvGraphicFramePr>
        <p:xfrm>
          <a:off x="393699" y="328751"/>
          <a:ext cx="11404601" cy="6408867"/>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05200">
                  <a:extLst>
                    <a:ext uri="{9D8B030D-6E8A-4147-A177-3AD203B41FA5}">
                      <a16:colId xmlns:a16="http://schemas.microsoft.com/office/drawing/2014/main" val="3969586760"/>
                    </a:ext>
                  </a:extLst>
                </a:gridCol>
                <a:gridCol w="3746121">
                  <a:extLst>
                    <a:ext uri="{9D8B030D-6E8A-4147-A177-3AD203B41FA5}">
                      <a16:colId xmlns:a16="http://schemas.microsoft.com/office/drawing/2014/main" val="2348260480"/>
                    </a:ext>
                  </a:extLst>
                </a:gridCol>
              </a:tblGrid>
              <a:tr h="74745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Relationships Matter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9446">
                <a:tc rowSpan="5">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Salford Early Help Service work with the whole family using a Family Partnership approach to understand each person’s strengths and needs.  Early Help Practitioners help families to then identify ways to address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needs and support this change through regular reviews.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Relationships Matter offer</a:t>
                      </a:r>
                      <a:r>
                        <a:rPr lang="en-US" sz="1400" dirty="0">
                          <a:latin typeface="Arial" panose="020B0604020202020204" pitchFamily="34" charset="0"/>
                          <a:cs typeface="Arial" panose="020B0604020202020204" pitchFamily="34" charset="0"/>
                        </a:rPr>
                        <a:t>: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Sex and Relationship: </a:t>
                      </a:r>
                      <a:r>
                        <a:rPr lang="en-US" sz="1400" dirty="0">
                          <a:latin typeface="Arial" panose="020B0604020202020204" pitchFamily="34" charset="0"/>
                          <a:cs typeface="Arial" panose="020B0604020202020204" pitchFamily="34" charset="0"/>
                        </a:rPr>
                        <a:t>Direct work with parents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around sex and relationships (the service only addresses low risk behaviours).  This work will also cover low risk issues around online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safety and low risk CSE if appropriate.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Family Conflict: </a:t>
                      </a:r>
                      <a:r>
                        <a:rPr lang="en-US" sz="1400" dirty="0">
                          <a:latin typeface="Arial" panose="020B0604020202020204" pitchFamily="34" charset="0"/>
                          <a:cs typeface="Arial" panose="020B0604020202020204" pitchFamily="34" charset="0"/>
                        </a:rPr>
                        <a:t>Direct work, using a range of age appropriate tool to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address family conflict (e.g. helping families to develop better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communication skills, practice new skills for dealing with conflict to help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them develop stronger relationships)</a:t>
                      </a:r>
                    </a:p>
                    <a:p>
                      <a:pPr marL="285750" indent="-285750">
                        <a:buClr>
                          <a:srgbClr val="5CA532"/>
                        </a:buClr>
                        <a:buFont typeface="Wingdings" panose="05000000000000000000" pitchFamily="2" charset="2"/>
                        <a:buChar char="§"/>
                      </a:pPr>
                      <a:endParaRPr lang="en-GB" sz="1400" b="1"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Children’s Mental Health Support:</a:t>
                      </a:r>
                      <a:r>
                        <a:rPr lang="en-US" sz="1400" dirty="0">
                          <a:latin typeface="Arial" panose="020B0604020202020204" pitchFamily="34" charset="0"/>
                          <a:cs typeface="Arial" panose="020B0604020202020204" pitchFamily="34" charset="0"/>
                        </a:rPr>
                        <a:t> advice and information in relation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children’s mental health.  In the Central and South teams the ICRS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project,  in partnership with  42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Street and MIND, provides more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specialist services and works directly with children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more complex mental health needs.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0-19 years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31813">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via the Bridge</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30999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Central: </a:t>
                      </a:r>
                      <a:r>
                        <a:rPr lang="en-GB" sz="1400" dirty="0">
                          <a:effectLst/>
                          <a:latin typeface="Arial" panose="020B0604020202020204" pitchFamily="34" charset="0"/>
                          <a:ea typeface="Calibri" panose="020F0502020204030204" pitchFamily="34" charset="0"/>
                          <a:cs typeface="Arial" panose="020B0604020202020204" pitchFamily="34" charset="0"/>
                        </a:rPr>
                        <a:t>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M7 4BQ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Central.locality@salford.gov.uk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North: </a:t>
                      </a:r>
                      <a:r>
                        <a:rPr lang="en-GB" sz="1400" dirty="0">
                          <a:effectLst/>
                          <a:latin typeface="Arial" panose="020B0604020202020204" pitchFamily="34" charset="0"/>
                          <a:ea typeface="Calibri" panose="020F0502020204030204" pitchFamily="34" charset="0"/>
                          <a:cs typeface="Arial" panose="020B0604020202020204" pitchFamily="34" charset="0"/>
                        </a:rPr>
                        <a:t>Swinton Gateway, 100 Chorley Rd, M27 6BP;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North.locality@salford.gov.uk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South: </a:t>
                      </a:r>
                      <a:r>
                        <a:rPr lang="en-GB" sz="1400" dirty="0" err="1">
                          <a:effectLst/>
                          <a:latin typeface="Arial" panose="020B0604020202020204" pitchFamily="34" charset="0"/>
                          <a:ea typeface="Calibri" panose="020F0502020204030204" pitchFamily="34" charset="0"/>
                          <a:cs typeface="Arial" panose="020B0604020202020204" pitchFamily="34" charset="0"/>
                        </a:rPr>
                        <a:t>Irlam</a:t>
                      </a:r>
                      <a:r>
                        <a:rPr lang="en-GB" sz="1400" dirty="0">
                          <a:effectLst/>
                          <a:latin typeface="Arial" panose="020B0604020202020204" pitchFamily="34" charset="0"/>
                          <a:ea typeface="Calibri" panose="020F0502020204030204" pitchFamily="34" charset="0"/>
                          <a:cs typeface="Arial" panose="020B0604020202020204" pitchFamily="34" charset="0"/>
                        </a:rPr>
                        <a:t> and Cadishead Family Hub at the Academy, Station Road, </a:t>
                      </a:r>
                      <a:r>
                        <a:rPr lang="en-GB" sz="1400" dirty="0" err="1">
                          <a:effectLst/>
                          <a:latin typeface="Arial" panose="020B0604020202020204" pitchFamily="34" charset="0"/>
                          <a:ea typeface="Calibri" panose="020F0502020204030204" pitchFamily="34" charset="0"/>
                          <a:cs typeface="Arial" panose="020B0604020202020204" pitchFamily="34" charset="0"/>
                        </a:rPr>
                        <a:t>Irlam</a:t>
                      </a:r>
                      <a:r>
                        <a:rPr lang="en-GB" sz="1400" dirty="0">
                          <a:effectLst/>
                          <a:latin typeface="Arial" panose="020B0604020202020204" pitchFamily="34" charset="0"/>
                          <a:ea typeface="Calibri" panose="020F0502020204030204" pitchFamily="34" charset="0"/>
                          <a:cs typeface="Arial" panose="020B0604020202020204" pitchFamily="34" charset="0"/>
                        </a:rPr>
                        <a:t>, M44 5LH </a:t>
                      </a: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South.locality@salford.gov.uk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West: </a:t>
                      </a:r>
                      <a:r>
                        <a:rPr lang="en-GB" sz="1400" dirty="0">
                          <a:effectLst/>
                          <a:latin typeface="Arial" panose="020B0604020202020204" pitchFamily="34" charset="0"/>
                          <a:ea typeface="Calibri" panose="020F0502020204030204" pitchFamily="34" charset="0"/>
                          <a:cs typeface="Arial" panose="020B0604020202020204" pitchFamily="34" charset="0"/>
                        </a:rPr>
                        <a:t>Little Hulton Family Hub, </a:t>
                      </a:r>
                      <a:r>
                        <a:rPr lang="en-GB" sz="1400" dirty="0" err="1">
                          <a:effectLst/>
                          <a:latin typeface="Arial" panose="020B0604020202020204" pitchFamily="34" charset="0"/>
                          <a:ea typeface="Calibri" panose="020F0502020204030204" pitchFamily="34" charset="0"/>
                          <a:cs typeface="Arial" panose="020B0604020202020204" pitchFamily="34" charset="0"/>
                        </a:rPr>
                        <a:t>Longshaw</a:t>
                      </a:r>
                      <a:r>
                        <a:rPr lang="en-GB" sz="1400" dirty="0">
                          <a:effectLst/>
                          <a:latin typeface="Arial" panose="020B0604020202020204" pitchFamily="34" charset="0"/>
                          <a:ea typeface="Calibri" panose="020F0502020204030204" pitchFamily="34" charset="0"/>
                          <a:cs typeface="Arial" panose="020B0604020202020204" pitchFamily="34" charset="0"/>
                        </a:rPr>
                        <a:t> Drive, Little Hulton, Salford, M28 0BD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West.locality@salford.gov.uk</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42101">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0161 686 7229</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8585284"/>
                  </a:ext>
                </a:extLst>
              </a:tr>
              <a:tr h="37891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6"/>
                        </a:rPr>
                        <a:t>Early Help for families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68</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378418" y="130743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027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46162007"/>
              </p:ext>
            </p:extLst>
          </p:nvPr>
        </p:nvGraphicFramePr>
        <p:xfrm>
          <a:off x="517071" y="278253"/>
          <a:ext cx="11404601" cy="5637150"/>
        </p:xfrm>
        <a:graphic>
          <a:graphicData uri="http://schemas.openxmlformats.org/drawingml/2006/table">
            <a:tbl>
              <a:tblPr firstRow="1" bandRow="1">
                <a:tableStyleId>{5940675A-B579-460E-94D1-54222C63F5DA}</a:tableStyleId>
              </a:tblPr>
              <a:tblGrid>
                <a:gridCol w="5723709">
                  <a:extLst>
                    <a:ext uri="{9D8B030D-6E8A-4147-A177-3AD203B41FA5}">
                      <a16:colId xmlns:a16="http://schemas.microsoft.com/office/drawing/2014/main" val="676806377"/>
                    </a:ext>
                  </a:extLst>
                </a:gridCol>
                <a:gridCol w="1668780">
                  <a:extLst>
                    <a:ext uri="{9D8B030D-6E8A-4147-A177-3AD203B41FA5}">
                      <a16:colId xmlns:a16="http://schemas.microsoft.com/office/drawing/2014/main" val="3969586760"/>
                    </a:ext>
                  </a:extLst>
                </a:gridCol>
                <a:gridCol w="4012112">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 Inclusion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provide help, advice, training, guidance and support to those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children, young people and their families who are experiencing</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related difficulties especially around regular attendance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at school.</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provide support and challenge to schools, social care teams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other professionals relating to the education of children.  </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offer specific support and advice regarding:</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admissions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attendance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Prosecutions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Children Missing Education (CME)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Exclusions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Reduced Timetables (RTT)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Alternative Provision</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For children at risk of educational neglect referrals can be made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on Track (multi-agency panel)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Consultancy for education, social care and other professionals surrounding all aspects of education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Provide links and resources to support children, parents, schools and practitioners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multi-agency meetings</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 for all professionals who work with children and families</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 (5-16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Admissions: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school.admissions@salford.gov.uk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Welfare: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EWS@salford.gov.uk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Exclusions: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School.exclusions@salford.gov.uk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ElectiveHomeEducationAdmin@salford.gov.uk</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Alternative Provision: </a:t>
                      </a:r>
                      <a:r>
                        <a:rPr lang="en-GB" sz="1400" u="sng" kern="1200" dirty="0">
                          <a:solidFill>
                            <a:schemeClr val="tx1"/>
                          </a:solidFill>
                          <a:effectLst/>
                          <a:latin typeface="Arial" panose="020B0604020202020204" pitchFamily="34" charset="0"/>
                          <a:ea typeface="+mn-ea"/>
                          <a:cs typeface="Arial" panose="020B0604020202020204" pitchFamily="34" charset="0"/>
                          <a:hlinkClick r:id="rId6"/>
                        </a:rPr>
                        <a:t>altpro@salford.gov.uk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on Track: </a:t>
                      </a:r>
                      <a:r>
                        <a:rPr lang="en-GB" sz="1400" u="sng" kern="1200" dirty="0">
                          <a:solidFill>
                            <a:schemeClr val="tx1"/>
                          </a:solidFill>
                          <a:effectLst/>
                          <a:latin typeface="Arial" panose="020B0604020202020204" pitchFamily="34" charset="0"/>
                          <a:ea typeface="+mn-ea"/>
                          <a:cs typeface="Arial" panose="020B0604020202020204" pitchFamily="34" charset="0"/>
                          <a:hlinkClick r:id="rId7"/>
                        </a:rPr>
                        <a:t>educationontrack@salford.gov.uk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8"/>
                        </a:rPr>
                        <a:t>Education Welfare Service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69</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10943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5523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945050715"/>
              </p:ext>
            </p:extLst>
          </p:nvPr>
        </p:nvGraphicFramePr>
        <p:xfrm>
          <a:off x="185737" y="220133"/>
          <a:ext cx="11858944" cy="6631192"/>
        </p:xfrm>
        <a:graphic>
          <a:graphicData uri="http://schemas.openxmlformats.org/drawingml/2006/table">
            <a:tbl>
              <a:tblPr firstRow="1" bandRow="1">
                <a:tableStyleId>{5940675A-B579-460E-94D1-54222C63F5DA}</a:tableStyleId>
              </a:tblPr>
              <a:tblGrid>
                <a:gridCol w="3769043">
                  <a:extLst>
                    <a:ext uri="{9D8B030D-6E8A-4147-A177-3AD203B41FA5}">
                      <a16:colId xmlns:a16="http://schemas.microsoft.com/office/drawing/2014/main" val="3297575626"/>
                    </a:ext>
                  </a:extLst>
                </a:gridCol>
                <a:gridCol w="3897630">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732272">
                <a:tc gridSpan="3">
                  <a:txBody>
                    <a:bodyPr/>
                    <a:lstStyle/>
                    <a:p>
                      <a:r>
                        <a:rPr lang="en-GB" sz="2400" b="0" dirty="0">
                          <a:solidFill>
                            <a:schemeClr val="bg1"/>
                          </a:solidFill>
                        </a:rPr>
                        <a:t>Antenatal</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42107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969675">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Family Nurse Partnership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salford.fnp@nhs.net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176436">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  This could include advice or referrals around smoking, drugs, alcohol use or sexual health.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www.gmintegratedcare.org.uk</a:t>
                      </a:r>
                      <a:endParaRPr lang="en-GB" sz="6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587499748"/>
                  </a:ext>
                </a:extLst>
              </a:tr>
              <a:tr h="100954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Maternity Services: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support stress in pregnancy; low birth weight; parental mental illness (including post-natal depression); supporting the emotional and social wellbeing of the infant; teenage pregnancy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GP / Community Midwife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0161 276 6429</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553844">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rPr>
                        <a:t>salfordfoyer@placesforpeople.co.uk</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8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862494"/>
                  </a:ext>
                </a:extLst>
              </a:tr>
              <a:tr h="553844">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Strengthening Families : </a:t>
                      </a:r>
                      <a:r>
                        <a:rPr lang="en-GB" sz="12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a:t>
                      </a:r>
                      <a:r>
                        <a:rPr lang="en-GB" sz="1200" b="0" u="none"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mn-lt"/>
                          <a:ea typeface="+mn-ea"/>
                          <a:cs typeface="+mn-cs"/>
                          <a:hlinkClick r:id="rId10"/>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84653735"/>
                  </a:ext>
                </a:extLst>
              </a:tr>
              <a:tr h="553844">
                <a:tc gridSpan="3">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dirty="0">
                          <a:hlinkClick r:id="rId12"/>
                        </a:rPr>
                        <a:t>Family </a:t>
                      </a:r>
                      <a:r>
                        <a:rPr lang="en-GB" sz="1400" dirty="0" err="1">
                          <a:hlinkClick r:id="rId12"/>
                        </a:rPr>
                        <a:t>Hubs•Salford</a:t>
                      </a:r>
                      <a:r>
                        <a:rPr lang="en-GB" sz="1400" dirty="0">
                          <a:hlinkClick r:id="rId12"/>
                        </a:rPr>
                        <a:t> City Council</a:t>
                      </a:r>
                      <a:endParaRPr lang="en-GB" sz="1400" dirty="0"/>
                    </a:p>
                    <a:p>
                      <a:pPr>
                        <a:lnSpc>
                          <a:spcPct val="115000"/>
                        </a:lnSpc>
                        <a:spcAft>
                          <a:spcPts val="0"/>
                        </a:spcAft>
                      </a:pPr>
                      <a:endParaRPr lang="en-GB" sz="1200" b="1" u="non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212866"/>
                  </a:ext>
                </a:extLst>
              </a:tr>
            </a:tbl>
          </a:graphicData>
        </a:graphic>
      </p:graphicFrame>
      <p:sp>
        <p:nvSpPr>
          <p:cNvPr id="3" name="Slide Number Placeholder 2">
            <a:extLst>
              <a:ext uri="{FF2B5EF4-FFF2-40B4-BE49-F238E27FC236}">
                <a16:creationId xmlns:a16="http://schemas.microsoft.com/office/drawing/2014/main" id="{B919477F-6827-4465-9811-AF3711E18CCB}"/>
              </a:ext>
            </a:extLst>
          </p:cNvPr>
          <p:cNvSpPr>
            <a:spLocks noGrp="1"/>
          </p:cNvSpPr>
          <p:nvPr>
            <p:ph type="sldNum" sz="quarter" idx="12"/>
          </p:nvPr>
        </p:nvSpPr>
        <p:spPr/>
        <p:txBody>
          <a:bodyPr/>
          <a:lstStyle/>
          <a:p>
            <a:fld id="{5D3D0DFE-D947-4B90-A61E-3CEF8DFD50AE}" type="slidenum">
              <a:rPr lang="en-GB" smtClean="0"/>
              <a:t>7</a:t>
            </a:fld>
            <a:endParaRPr lang="en-GB" dirty="0"/>
          </a:p>
        </p:txBody>
      </p:sp>
      <p:sp>
        <p:nvSpPr>
          <p:cNvPr id="8" name="Action Button: Go Home 7">
            <a:hlinkClick r:id="rId13" action="ppaction://hlinksldjump" highlightClick="1"/>
            <a:extLst>
              <a:ext uri="{FF2B5EF4-FFF2-40B4-BE49-F238E27FC236}">
                <a16:creationId xmlns:a16="http://schemas.microsoft.com/office/drawing/2014/main" id="{80F7B1CB-C132-458F-8AF5-AF4D8F57262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B193C9AB-D140-4A0F-9CF7-B3C7B27FCE49}"/>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8234497A-78CF-4E4B-986C-10A45231426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9804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761195717"/>
              </p:ext>
            </p:extLst>
          </p:nvPr>
        </p:nvGraphicFramePr>
        <p:xfrm>
          <a:off x="330200" y="277271"/>
          <a:ext cx="11116086" cy="6156960"/>
        </p:xfrm>
        <a:graphic>
          <a:graphicData uri="http://schemas.openxmlformats.org/drawingml/2006/table">
            <a:tbl>
              <a:tblPr firstRow="1" bandRow="1">
                <a:tableStyleId>{5940675A-B579-460E-94D1-54222C63F5DA}</a:tableStyleId>
              </a:tblPr>
              <a:tblGrid>
                <a:gridCol w="5940000">
                  <a:extLst>
                    <a:ext uri="{9D8B030D-6E8A-4147-A177-3AD203B41FA5}">
                      <a16:colId xmlns:a16="http://schemas.microsoft.com/office/drawing/2014/main" val="676806377"/>
                    </a:ext>
                  </a:extLst>
                </a:gridCol>
                <a:gridCol w="1764000">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Educational Psychology Service (EPS)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i="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i="0" kern="1200" dirty="0">
                          <a:solidFill>
                            <a:schemeClr val="tx1"/>
                          </a:solidFill>
                          <a:effectLst/>
                          <a:latin typeface="Arial" panose="020B0604020202020204" pitchFamily="34" charset="0"/>
                          <a:ea typeface="+mn-ea"/>
                          <a:cs typeface="Arial" panose="020B0604020202020204" pitchFamily="34" charset="0"/>
                        </a:rPr>
                        <a:t>Salford Educational Psychology Service (EPS) is dedicated to helping schools and settings to identify and meet the Special Educational Needs and Disabilities (SEND) of young people (0-25 years) and promote inclusion. As a team we offer a vast range of psychological assessments, interventions, training and research projects to meet the needs of schools, early years settings and colleges. We are grounded by our core values of kindness, curiosity, connection, authenticity and reflection, which focus us on working collaboratively with partners with mutual respect and in ways which best fit the purpose for involvement.</a:t>
                      </a:r>
                    </a:p>
                    <a:p>
                      <a:pPr algn="just"/>
                      <a:endParaRPr lang="en-GB" sz="1400" i="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i="0" kern="1200" dirty="0">
                          <a:solidFill>
                            <a:schemeClr val="tx1"/>
                          </a:solidFill>
                          <a:effectLst/>
                          <a:latin typeface="Arial" panose="020B0604020202020204" pitchFamily="34" charset="0"/>
                          <a:ea typeface="+mn-ea"/>
                          <a:cs typeface="Arial" panose="020B0604020202020204" pitchFamily="34" charset="0"/>
                        </a:rPr>
                        <a:t>Educational Psychologists work with settings to support them to meet the needs of their school community. This may include a range of work such as, individual casework, group work and interventions, time limited therapeutic work, training, research projects and other forms of systemic work.</a:t>
                      </a:r>
                    </a:p>
                    <a:p>
                      <a:pPr algn="just"/>
                      <a:endParaRPr lang="en-GB" sz="1400" i="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i="0" kern="1200" dirty="0">
                          <a:solidFill>
                            <a:schemeClr val="tx1"/>
                          </a:solidFill>
                          <a:effectLst/>
                          <a:latin typeface="Arial" panose="020B0604020202020204" pitchFamily="34" charset="0"/>
                          <a:ea typeface="+mn-ea"/>
                          <a:cs typeface="Arial" panose="020B0604020202020204" pitchFamily="34" charset="0"/>
                        </a:rPr>
                        <a:t>The Educational Psychology Service have developed the Emotionally Friendly Settings Programme. This is a flexible whole setting approach to improving children and young people's mental health and wellbeing.</a:t>
                      </a:r>
                    </a:p>
                    <a:p>
                      <a:pPr algn="just"/>
                      <a:endParaRPr lang="en-US" sz="14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New resources</a:t>
                      </a:r>
                      <a:r>
                        <a:rPr lang="en-GB" sz="1400" i="0" kern="1200" dirty="0">
                          <a:solidFill>
                            <a:schemeClr val="tx1"/>
                          </a:solidFill>
                          <a:effectLst/>
                          <a:latin typeface="Arial" panose="020B0604020202020204" pitchFamily="34" charset="0"/>
                          <a:ea typeface="+mn-ea"/>
                          <a:cs typeface="Arial" panose="020B0604020202020204" pitchFamily="34" charset="0"/>
                        </a:rPr>
                        <a:t>: </a:t>
                      </a:r>
                      <a:r>
                        <a:rPr lang="en-US" sz="1400" i="0" kern="1200" dirty="0">
                          <a:solidFill>
                            <a:schemeClr val="tx1"/>
                          </a:solidFill>
                          <a:effectLst/>
                          <a:latin typeface="Arial" panose="020B0604020202020204" pitchFamily="34" charset="0"/>
                          <a:ea typeface="+mn-ea"/>
                          <a:cs typeface="Arial" panose="020B0604020202020204" pitchFamily="34" charset="0"/>
                          <a:hlinkClick r:id="rId2"/>
                        </a:rPr>
                        <a:t>Emotionally Based School Avoidance (EBSA)</a:t>
                      </a:r>
                      <a:r>
                        <a:rPr lang="en-US" sz="1400" i="0" kern="1200" dirty="0">
                          <a:solidFill>
                            <a:schemeClr val="tx1"/>
                          </a:solidFill>
                          <a:effectLst/>
                          <a:latin typeface="Arial" panose="020B0604020202020204" pitchFamily="34" charset="0"/>
                          <a:ea typeface="+mn-ea"/>
                          <a:cs typeface="Arial" panose="020B0604020202020204" pitchFamily="34" charset="0"/>
                        </a:rPr>
                        <a:t> </a:t>
                      </a:r>
                      <a:r>
                        <a:rPr lang="en-GB" sz="1400" i="0" kern="1200" dirty="0">
                          <a:solidFill>
                            <a:schemeClr val="tx1"/>
                          </a:solidFill>
                          <a:effectLst/>
                          <a:latin typeface="Arial" panose="020B0604020202020204" pitchFamily="34" charset="0"/>
                          <a:ea typeface="+mn-ea"/>
                          <a:cs typeface="Arial" panose="020B0604020202020204" pitchFamily="34" charset="0"/>
                        </a:rPr>
                        <a:t>- good practice guidance for schools and support agencies, along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Arial" panose="020B0604020202020204" pitchFamily="34" charset="0"/>
                          <a:ea typeface="+mn-ea"/>
                          <a:cs typeface="Arial" panose="020B0604020202020204" pitchFamily="34" charset="0"/>
                        </a:rPr>
                        <a:t>information for children &amp; young people, parents and carers</a:t>
                      </a:r>
                    </a:p>
                    <a:p>
                      <a:endParaRPr lang="en-GB" sz="1400" i="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EPS is an evidence-based consultation service. Consultations have been found to be crucial in effecting positive change for young people, teachers and families. Consultation is a form of assessment. Other assessment might include, observations, gathering the voice of the child or young person or assessment of skills and development.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setting SENCo / Inclusion Lead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Unity House, Chorley Road, Swinton, Salford, M27 5AW</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0161 778 0476 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EPS@Salford.gov.uk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4"/>
                        </a:rPr>
                        <a:t>Educational Psychology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70</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2"/>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3753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7068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78150174"/>
              </p:ext>
            </p:extLst>
          </p:nvPr>
        </p:nvGraphicFramePr>
        <p:xfrm>
          <a:off x="270328" y="547116"/>
          <a:ext cx="11404601" cy="5202719"/>
        </p:xfrm>
        <a:graphic>
          <a:graphicData uri="http://schemas.openxmlformats.org/drawingml/2006/table">
            <a:tbl>
              <a:tblPr firstRow="1" bandRow="1">
                <a:tableStyleId>{5940675A-B579-460E-94D1-54222C63F5DA}</a:tableStyleId>
              </a:tblPr>
              <a:tblGrid>
                <a:gridCol w="1729160">
                  <a:extLst>
                    <a:ext uri="{9D8B030D-6E8A-4147-A177-3AD203B41FA5}">
                      <a16:colId xmlns:a16="http://schemas.microsoft.com/office/drawing/2014/main" val="676806377"/>
                    </a:ext>
                  </a:extLst>
                </a:gridCol>
                <a:gridCol w="4524120">
                  <a:extLst>
                    <a:ext uri="{9D8B030D-6E8A-4147-A177-3AD203B41FA5}">
                      <a16:colId xmlns:a16="http://schemas.microsoft.com/office/drawing/2014/main" val="264160254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FCAMHS NW</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08682">
                <a:tc rowSpan="3" gridSpan="2">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community FCAMHS NW is a multi-disciplinary service with a </a:t>
                      </a:r>
                    </a:p>
                    <a:p>
                      <a:r>
                        <a:rPr lang="en-US" sz="1400" kern="1200" dirty="0">
                          <a:solidFill>
                            <a:schemeClr val="tx1"/>
                          </a:solidFill>
                          <a:effectLst/>
                          <a:latin typeface="Arial" panose="020B0604020202020204" pitchFamily="34" charset="0"/>
                          <a:ea typeface="+mn-ea"/>
                          <a:cs typeface="Arial" panose="020B0604020202020204" pitchFamily="34" charset="0"/>
                        </a:rPr>
                        <a:t>range of clinical expertise.  We are a community service that provides outreach across the North West of England.  We work with agencies </a:t>
                      </a:r>
                    </a:p>
                    <a:p>
                      <a:r>
                        <a:rPr lang="en-US" sz="1400" kern="1200" dirty="0">
                          <a:solidFill>
                            <a:schemeClr val="tx1"/>
                          </a:solidFill>
                          <a:effectLst/>
                          <a:latin typeface="Arial" panose="020B0604020202020204" pitchFamily="34" charset="0"/>
                          <a:ea typeface="+mn-ea"/>
                          <a:cs typeface="Arial" panose="020B0604020202020204" pitchFamily="34" charset="0"/>
                        </a:rPr>
                        <a:t>to ensure best practice in managing complex needs and high risk </a:t>
                      </a:r>
                    </a:p>
                    <a:p>
                      <a:r>
                        <a:rPr lang="en-US" sz="1400" kern="1200" dirty="0">
                          <a:solidFill>
                            <a:schemeClr val="tx1"/>
                          </a:solidFill>
                          <a:effectLst/>
                          <a:latin typeface="Arial" panose="020B0604020202020204" pitchFamily="34" charset="0"/>
                          <a:ea typeface="+mn-ea"/>
                          <a:cs typeface="Arial" panose="020B0604020202020204" pitchFamily="34" charset="0"/>
                        </a:rPr>
                        <a:t>behaviours in young people.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also have access to the services of a wider multi-disciplinary</a:t>
                      </a:r>
                    </a:p>
                    <a:p>
                      <a:r>
                        <a:rPr lang="en-US" sz="1400" kern="1200" dirty="0">
                          <a:solidFill>
                            <a:schemeClr val="tx1"/>
                          </a:solidFill>
                          <a:effectLst/>
                          <a:latin typeface="Arial" panose="020B0604020202020204" pitchFamily="34" charset="0"/>
                          <a:ea typeface="+mn-ea"/>
                          <a:cs typeface="Arial" panose="020B0604020202020204" pitchFamily="34" charset="0"/>
                        </a:rPr>
                        <a:t>team working in the young people’s services at GM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NHS Foundation as required.</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07817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referrals by Youth Justice Service, Mental Health, Education, Children’s Services, Fire &amp; Police, Youth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24825">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are concerned about a young person’s risk of behaviour please telephone: </a:t>
                      </a:r>
                      <a:r>
                        <a:rPr lang="en-GB" sz="1400" b="1" dirty="0">
                          <a:effectLst/>
                          <a:latin typeface="Arial" panose="020B0604020202020204" pitchFamily="34" charset="0"/>
                          <a:ea typeface="Calibri" panose="020F0502020204030204" pitchFamily="34" charset="0"/>
                          <a:cs typeface="Arial" panose="020B0604020202020204" pitchFamily="34" charset="0"/>
                        </a:rPr>
                        <a:t>0161 358 0585</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61293"/>
                  </a:ext>
                </a:extLst>
              </a:tr>
              <a:tr h="2940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Risk management advice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Liaison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assessment</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Complex case formulation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Clinical consultation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interventions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3222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 referral form can be requested through: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gmmh-ft.fcamhsnw@nhs.net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Forensic Child and Adolescent Mental Health Services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71</a:t>
            </a:fld>
            <a:endParaRPr lang="en-GB" dirty="0"/>
          </a:p>
        </p:txBody>
      </p:sp>
      <p:cxnSp>
        <p:nvCxnSpPr>
          <p:cNvPr id="7" name="Straight Connector 6">
            <a:extLst>
              <a:ext uri="{FF2B5EF4-FFF2-40B4-BE49-F238E27FC236}">
                <a16:creationId xmlns:a16="http://schemas.microsoft.com/office/drawing/2014/main" id="{D84E677C-D70C-450D-B000-87047605FCB3}"/>
              </a:ext>
            </a:extLst>
          </p:cNvPr>
          <p:cNvCxnSpPr/>
          <p:nvPr/>
        </p:nvCxnSpPr>
        <p:spPr>
          <a:xfrm>
            <a:off x="6232114"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6D470D7B-0ADD-4334-9921-BB3F0737D5C6}"/>
              </a:ext>
            </a:extLst>
          </p:cNvPr>
          <p:cNvSpPr/>
          <p:nvPr/>
        </p:nvSpPr>
        <p:spPr>
          <a:xfrm>
            <a:off x="10508223"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0DD99CF7-DDF6-4B22-9B35-7F98F8B25EAE}"/>
              </a:ext>
            </a:extLst>
          </p:cNvPr>
          <p:cNvSpPr/>
          <p:nvPr/>
        </p:nvSpPr>
        <p:spPr>
          <a:xfrm>
            <a:off x="11191163"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9A69AC-1C45-4E2B-A381-C926A3F021E5}"/>
              </a:ext>
            </a:extLst>
          </p:cNvPr>
          <p:cNvSpPr/>
          <p:nvPr/>
        </p:nvSpPr>
        <p:spPr>
          <a:xfrm>
            <a:off x="9934506"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7440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94843733"/>
              </p:ext>
            </p:extLst>
          </p:nvPr>
        </p:nvGraphicFramePr>
        <p:xfrm>
          <a:off x="330200" y="167650"/>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Nurse Partnership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Family Nurse Partnership (FNP) is a free and voluntary program for </a:t>
                      </a:r>
                    </a:p>
                    <a:p>
                      <a:r>
                        <a:rPr lang="en-US" sz="1400" kern="1200" dirty="0">
                          <a:solidFill>
                            <a:schemeClr val="tx1"/>
                          </a:solidFill>
                          <a:effectLst/>
                          <a:latin typeface="Arial" panose="020B0604020202020204" pitchFamily="34" charset="0"/>
                          <a:ea typeface="+mn-ea"/>
                          <a:cs typeface="Arial" panose="020B0604020202020204" pitchFamily="34" charset="0"/>
                        </a:rPr>
                        <a:t>first time mums (and dads).  A specially trained family nurse visits the </a:t>
                      </a:r>
                    </a:p>
                    <a:p>
                      <a:r>
                        <a:rPr lang="en-US" sz="1400" kern="1200" dirty="0">
                          <a:solidFill>
                            <a:schemeClr val="tx1"/>
                          </a:solidFill>
                          <a:effectLst/>
                          <a:latin typeface="Arial" panose="020B0604020202020204" pitchFamily="34" charset="0"/>
                          <a:ea typeface="+mn-ea"/>
                          <a:cs typeface="Arial" panose="020B0604020202020204" pitchFamily="34" charset="0"/>
                        </a:rPr>
                        <a:t>young person regularly, from early pregnancy until the child is two.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service can support the following: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Personal health – building positive health practices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Environmental health – Managing home and neighbourhood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ensure healthy child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Life course development – working towards future aspirations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including education and employment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Maternal role – developing skills and knowledge, promoting the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health and development of their child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Family and friends – developing the skills to build positive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relationships and enhance social support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Other health and human services – enabling access to services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Family Nurse Partnership Program aims to enable young mums to: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Have a healthy pregnancy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Improve their child’s health and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Plan their own futures and achieve aspirations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FNP program is delivered by specially trained nurses.  They use carefully designed materials, activities and evidence-based approaches within home-visits.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Cleveland House, 224 Eccles Old Road, Salford, M6 8AL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0161 206 0412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salford.fnp@nhs.net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72</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317458" y="1190082"/>
            <a:ext cx="0" cy="478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8779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18242171"/>
              </p:ext>
            </p:extLst>
          </p:nvPr>
        </p:nvGraphicFramePr>
        <p:xfrm>
          <a:off x="330200" y="167650"/>
          <a:ext cx="11404601" cy="61264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Practitioners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18987">
                <a:tc row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Family Practitioners Service has joined the Integrated Social </a:t>
                      </a:r>
                    </a:p>
                    <a:p>
                      <a:r>
                        <a:rPr lang="en-GB" sz="1400" kern="1200" dirty="0">
                          <a:solidFill>
                            <a:schemeClr val="tx1"/>
                          </a:solidFill>
                          <a:effectLst/>
                          <a:latin typeface="Arial" panose="020B0604020202020204" pitchFamily="34" charset="0"/>
                          <a:ea typeface="+mn-ea"/>
                          <a:cs typeface="Arial" panose="020B0604020202020204" pitchFamily="34" charset="0"/>
                        </a:rPr>
                        <a:t>Work Service.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Family Practitioners will deliver an integrated family support service for Children in Need and Children on Child Protection plans and their families, that is effective in protecting children from harm and promoting family wellbeing.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Children and their families can be referred for support by the child’s social workers.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approach to interventions is based on the Family Partnership Model </a:t>
                      </a:r>
                    </a:p>
                    <a:p>
                      <a:r>
                        <a:rPr lang="en-GB" sz="1400" kern="1200" dirty="0">
                          <a:solidFill>
                            <a:schemeClr val="tx1"/>
                          </a:solidFill>
                          <a:effectLst/>
                          <a:latin typeface="Arial" panose="020B0604020202020204" pitchFamily="34" charset="0"/>
                          <a:ea typeface="+mn-ea"/>
                          <a:cs typeface="Arial" panose="020B0604020202020204" pitchFamily="34" charset="0"/>
                        </a:rPr>
                        <a:t>and system, trauma informed practice, and includes: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Domestic abuse related interventions: to develop insight into healthy relationship, social isolation, increase self-esteem, safety planning and impact on children</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Neglect related interventions: thriving family’s approach to improve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home conditions, parenting support -boundaries, supervision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Physical abuse related interventions: parenting support to develop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insight on impact on children, good parenting strategies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Emotional abuse related interventions: therapeutic intervention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develop attachments, safety planning around self-harming behaviours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Parental capacity building: housing support, budgeting skills, accessing  community-based resources / local offer</a:t>
                      </a:r>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Targeted therapeutic interventions by a therapeutic social worker</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Therapy /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Parental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Referral Route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only</a:t>
                      </a:r>
                      <a:r>
                        <a:rPr lang="en-GB" sz="1400" dirty="0">
                          <a:effectLst/>
                          <a:latin typeface="Arial" panose="020B0604020202020204" pitchFamily="34" charset="0"/>
                          <a:ea typeface="Calibri" panose="020F0502020204030204" pitchFamily="34" charset="0"/>
                          <a:cs typeface="Arial" panose="020B0604020202020204" pitchFamily="34" charset="0"/>
                        </a:rPr>
                        <a:t>: via child’s Social Worker.</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Emergency/ Duty service via a duty rota each weekday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73</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530400" y="1035000"/>
            <a:ext cx="0" cy="53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2947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7935649"/>
              </p:ext>
            </p:extLst>
          </p:nvPr>
        </p:nvGraphicFramePr>
        <p:xfrm>
          <a:off x="270328" y="547116"/>
          <a:ext cx="11712406" cy="58066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7198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Galaxy House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Galaxy House is a 12 bedded specialist mental health in-patient unit </a:t>
                      </a:r>
                    </a:p>
                    <a:p>
                      <a:r>
                        <a:rPr lang="en-US" sz="1400" dirty="0">
                          <a:latin typeface="Arial" panose="020B0604020202020204" pitchFamily="34" charset="0"/>
                          <a:cs typeface="Arial" panose="020B0604020202020204" pitchFamily="34" charset="0"/>
                        </a:rPr>
                        <a:t>that provides care for children up to 13 years with a range of neuro-developmental and psychosomatic difficulties, and young people up to </a:t>
                      </a:r>
                    </a:p>
                    <a:p>
                      <a:r>
                        <a:rPr lang="en-US" sz="1400" dirty="0">
                          <a:latin typeface="Arial" panose="020B0604020202020204" pitchFamily="34" charset="0"/>
                          <a:cs typeface="Arial" panose="020B0604020202020204" pitchFamily="34" charset="0"/>
                        </a:rPr>
                        <a:t>18 with eating disorders (ED) and pervasive avoidance withdrawal </a:t>
                      </a:r>
                    </a:p>
                    <a:p>
                      <a:r>
                        <a:rPr lang="en-US" sz="1400" dirty="0">
                          <a:latin typeface="Arial" panose="020B0604020202020204" pitchFamily="34" charset="0"/>
                          <a:cs typeface="Arial" panose="020B0604020202020204" pitchFamily="34" charset="0"/>
                        </a:rPr>
                        <a:t>syndrome. (PAWS).  </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mental health inpatient treatment for children and young</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Inpatient assessment and treatment delivered by a multi-professional team.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Education via in-house school.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Rehabilitation programmes for young people  with PAWS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and post-discharge support for young people with ED</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 support</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6-13 years (up to 18 years for ED and PAWS)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 by Consultant Child and Adolescent Psychiatrists in District Child and Adolescent Mental Health Services.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Harrington Building, Royal Manchester Children’s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0161 701 5197 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CAMHS - Galaxy House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74</a:t>
            </a:fld>
            <a:endParaRPr lang="en-GB" dirty="0"/>
          </a:p>
        </p:txBody>
      </p:sp>
      <p:cxnSp>
        <p:nvCxnSpPr>
          <p:cNvPr id="6" name="Straight Connector 5">
            <a:extLst>
              <a:ext uri="{FF2B5EF4-FFF2-40B4-BE49-F238E27FC236}">
                <a16:creationId xmlns:a16="http://schemas.microsoft.com/office/drawing/2014/main" id="{5B2C1969-7342-4310-90F7-598D7B4F05CE}"/>
              </a:ext>
            </a:extLst>
          </p:cNvPr>
          <p:cNvCxnSpPr/>
          <p:nvPr/>
        </p:nvCxnSpPr>
        <p:spPr>
          <a:xfrm>
            <a:off x="6256498" y="1543650"/>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0FFC942C-A5F7-4186-A0FB-826EC4E649DC}"/>
              </a:ext>
            </a:extLst>
          </p:cNvPr>
          <p:cNvSpPr/>
          <p:nvPr/>
        </p:nvSpPr>
        <p:spPr>
          <a:xfrm>
            <a:off x="10807774"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BD64E6A-B52F-4E42-8453-8B0ECB3CDD88}"/>
              </a:ext>
            </a:extLst>
          </p:cNvPr>
          <p:cNvSpPr/>
          <p:nvPr/>
        </p:nvSpPr>
        <p:spPr>
          <a:xfrm>
            <a:off x="11490714"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8C23975-A4C4-4F5D-88D8-7A66DE1FBAAD}"/>
              </a:ext>
            </a:extLst>
          </p:cNvPr>
          <p:cNvSpPr/>
          <p:nvPr/>
        </p:nvSpPr>
        <p:spPr>
          <a:xfrm>
            <a:off x="10234057"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3071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32105173"/>
              </p:ext>
            </p:extLst>
          </p:nvPr>
        </p:nvGraphicFramePr>
        <p:xfrm>
          <a:off x="270328" y="315104"/>
          <a:ext cx="11404601" cy="5861623"/>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Gardener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Gardener Unit caters to young people with serious mental illness </a:t>
                      </a:r>
                    </a:p>
                    <a:p>
                      <a:r>
                        <a:rPr lang="en-US" sz="1400" kern="1200" dirty="0">
                          <a:solidFill>
                            <a:schemeClr val="tx1"/>
                          </a:solidFill>
                          <a:effectLst/>
                          <a:latin typeface="Arial" panose="020B0604020202020204" pitchFamily="34" charset="0"/>
                          <a:ea typeface="+mn-ea"/>
                          <a:cs typeface="Arial" panose="020B0604020202020204" pitchFamily="34" charset="0"/>
                        </a:rPr>
                        <a:t>or concern of a significant psychiatric disorder with significant levels </a:t>
                      </a:r>
                    </a:p>
                    <a:p>
                      <a:r>
                        <a:rPr lang="en-US" sz="1400" kern="1200" dirty="0">
                          <a:solidFill>
                            <a:schemeClr val="tx1"/>
                          </a:solidFill>
                          <a:effectLst/>
                          <a:latin typeface="Arial" panose="020B0604020202020204" pitchFamily="34" charset="0"/>
                          <a:ea typeface="+mn-ea"/>
                          <a:cs typeface="Arial" panose="020B0604020202020204" pitchFamily="34" charset="0"/>
                        </a:rPr>
                        <a:t>of risk.  These will be young people who require assessment and/or treatment and/or rehabilitation, and who could not otherwise safely </a:t>
                      </a:r>
                    </a:p>
                    <a:p>
                      <a:r>
                        <a:rPr lang="en-US" sz="1400" kern="1200" dirty="0">
                          <a:solidFill>
                            <a:schemeClr val="tx1"/>
                          </a:solidFill>
                          <a:effectLst/>
                          <a:latin typeface="Arial" panose="020B0604020202020204" pitchFamily="34" charset="0"/>
                          <a:ea typeface="+mn-ea"/>
                          <a:cs typeface="Arial" panose="020B0604020202020204" pitchFamily="34" charset="0"/>
                        </a:rPr>
                        <a:t>receive this in a non-secure hospital setting or custody setting.</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aims to maximise young people’s hope about their future, enabling them to develop safe autonomy, and promoting opportunities </a:t>
                      </a:r>
                    </a:p>
                    <a:p>
                      <a:r>
                        <a:rPr lang="en-US" sz="1400" kern="1200" dirty="0">
                          <a:solidFill>
                            <a:schemeClr val="tx1"/>
                          </a:solidFill>
                          <a:effectLst/>
                          <a:latin typeface="Arial" panose="020B0604020202020204" pitchFamily="34" charset="0"/>
                          <a:ea typeface="+mn-ea"/>
                          <a:cs typeface="Arial" panose="020B0604020202020204" pitchFamily="34" charset="0"/>
                        </a:rPr>
                        <a:t>for positive achievement.  The unit is recovery oriented with recovery</a:t>
                      </a:r>
                    </a:p>
                    <a:p>
                      <a:r>
                        <a:rPr lang="en-US" sz="1400" kern="1200" dirty="0">
                          <a:solidFill>
                            <a:schemeClr val="tx1"/>
                          </a:solidFill>
                          <a:effectLst/>
                          <a:latin typeface="Arial" panose="020B0604020202020204" pitchFamily="34" charset="0"/>
                          <a:ea typeface="+mn-ea"/>
                          <a:cs typeface="Arial" panose="020B0604020202020204" pitchFamily="34" charset="0"/>
                        </a:rPr>
                        <a:t>being client-centred. The Gardener Unit team recognise the unique </a:t>
                      </a:r>
                    </a:p>
                    <a:p>
                      <a:r>
                        <a:rPr lang="en-US" sz="1400" kern="1200" dirty="0">
                          <a:solidFill>
                            <a:schemeClr val="tx1"/>
                          </a:solidFill>
                          <a:effectLst/>
                          <a:latin typeface="Arial" panose="020B0604020202020204" pitchFamily="34" charset="0"/>
                          <a:ea typeface="+mn-ea"/>
                          <a:cs typeface="Arial" panose="020B0604020202020204" pitchFamily="34" charset="0"/>
                        </a:rPr>
                        <a:t>and diverse needs of young people and provide quality residential </a:t>
                      </a:r>
                    </a:p>
                    <a:p>
                      <a:r>
                        <a:rPr lang="en-US" sz="1400" kern="1200" dirty="0">
                          <a:solidFill>
                            <a:schemeClr val="tx1"/>
                          </a:solidFill>
                          <a:effectLst/>
                          <a:latin typeface="Arial" panose="020B0604020202020204" pitchFamily="34" charset="0"/>
                          <a:ea typeface="+mn-ea"/>
                          <a:cs typeface="Arial" panose="020B0604020202020204" pitchFamily="34" charset="0"/>
                        </a:rPr>
                        <a:t>care.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contains 10 beds and is for boys between the ages of 11 </a:t>
                      </a:r>
                    </a:p>
                    <a:p>
                      <a:r>
                        <a:rPr lang="en-US" sz="1400" kern="1200" dirty="0">
                          <a:solidFill>
                            <a:schemeClr val="tx1"/>
                          </a:solidFill>
                          <a:effectLst/>
                          <a:latin typeface="Arial" panose="020B0604020202020204" pitchFamily="34" charset="0"/>
                          <a:ea typeface="+mn-ea"/>
                          <a:cs typeface="Arial" panose="020B0604020202020204" pitchFamily="34" charset="0"/>
                        </a:rPr>
                        <a:t>and 18 years. Within the unit is a purpose built intensive care facility.</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multi-disciplinary team work within the Care Programme Approach (CPA). Wherever possible this involves working closely and </a:t>
                      </a:r>
                    </a:p>
                    <a:p>
                      <a:r>
                        <a:rPr lang="en-US" sz="1400" kern="1200" dirty="0">
                          <a:solidFill>
                            <a:schemeClr val="tx1"/>
                          </a:solidFill>
                          <a:effectLst/>
                          <a:latin typeface="Arial" panose="020B0604020202020204" pitchFamily="34" charset="0"/>
                          <a:ea typeface="+mn-ea"/>
                          <a:cs typeface="Arial" panose="020B0604020202020204" pitchFamily="34" charset="0"/>
                        </a:rPr>
                        <a:t>collaboratively with the young person, involved professions, other </a:t>
                      </a:r>
                    </a:p>
                    <a:p>
                      <a:r>
                        <a:rPr lang="en-US" sz="1400" kern="1200" dirty="0">
                          <a:solidFill>
                            <a:schemeClr val="tx1"/>
                          </a:solidFill>
                          <a:effectLst/>
                          <a:latin typeface="Arial" panose="020B0604020202020204" pitchFamily="34" charset="0"/>
                          <a:ea typeface="+mn-ea"/>
                          <a:cs typeface="Arial" panose="020B0604020202020204" pitchFamily="34" charset="0"/>
                        </a:rPr>
                        <a:t>agencies, families and carers.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Adolescent Forensic Mental Health Assessment is multi-disciplinary, comprehensive and holistic; this includes psychiatric, neurological, psychological and educational assessments.  Treatment interventions are cognitive-behavioural in emphasis and also draw upon psychodynamic therapies.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Males aged 11-18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Health Professional referrals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Gardener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0161 772 3425 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Gardener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75</a:t>
            </a:fld>
            <a:endParaRPr lang="en-GB" dirty="0"/>
          </a:p>
        </p:txBody>
      </p:sp>
      <p:cxnSp>
        <p:nvCxnSpPr>
          <p:cNvPr id="6" name="Straight Connector 5">
            <a:extLst>
              <a:ext uri="{FF2B5EF4-FFF2-40B4-BE49-F238E27FC236}">
                <a16:creationId xmlns:a16="http://schemas.microsoft.com/office/drawing/2014/main" id="{01EFE446-7F87-4165-ACC1-487BDCABEBE3}"/>
              </a:ext>
            </a:extLst>
          </p:cNvPr>
          <p:cNvCxnSpPr/>
          <p:nvPr/>
        </p:nvCxnSpPr>
        <p:spPr>
          <a:xfrm>
            <a:off x="6219922" y="1354539"/>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6E5390D-5ABD-489F-89EC-8A56AAD14D83}"/>
              </a:ext>
            </a:extLst>
          </p:cNvPr>
          <p:cNvSpPr/>
          <p:nvPr/>
        </p:nvSpPr>
        <p:spPr>
          <a:xfrm>
            <a:off x="10460925"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043C4C-764B-4A28-AD88-8098AB21F442}"/>
              </a:ext>
            </a:extLst>
          </p:cNvPr>
          <p:cNvSpPr/>
          <p:nvPr/>
        </p:nvSpPr>
        <p:spPr>
          <a:xfrm>
            <a:off x="11143865"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CB1CAED-0494-4BEB-99DC-A4C50640200D}"/>
              </a:ext>
            </a:extLst>
          </p:cNvPr>
          <p:cNvSpPr/>
          <p:nvPr/>
        </p:nvSpPr>
        <p:spPr>
          <a:xfrm>
            <a:off x="9887208"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0752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32036621"/>
              </p:ext>
            </p:extLst>
          </p:nvPr>
        </p:nvGraphicFramePr>
        <p:xfrm>
          <a:off x="330200" y="277270"/>
          <a:ext cx="11739880" cy="6539858"/>
        </p:xfrm>
        <a:graphic>
          <a:graphicData uri="http://schemas.openxmlformats.org/drawingml/2006/table">
            <a:tbl>
              <a:tblPr firstRow="1" bandRow="1">
                <a:tableStyleId>{5940675A-B579-460E-94D1-54222C63F5DA}</a:tableStyleId>
              </a:tblPr>
              <a:tblGrid>
                <a:gridCol w="6437118">
                  <a:extLst>
                    <a:ext uri="{9D8B030D-6E8A-4147-A177-3AD203B41FA5}">
                      <a16:colId xmlns:a16="http://schemas.microsoft.com/office/drawing/2014/main" val="676806377"/>
                    </a:ext>
                  </a:extLst>
                </a:gridCol>
                <a:gridCol w="1790366">
                  <a:extLst>
                    <a:ext uri="{9D8B030D-6E8A-4147-A177-3AD203B41FA5}">
                      <a16:colId xmlns:a16="http://schemas.microsoft.com/office/drawing/2014/main" val="3969586760"/>
                    </a:ext>
                  </a:extLst>
                </a:gridCol>
                <a:gridCol w="3512396">
                  <a:extLst>
                    <a:ext uri="{9D8B030D-6E8A-4147-A177-3AD203B41FA5}">
                      <a16:colId xmlns:a16="http://schemas.microsoft.com/office/drawing/2014/main" val="2348260480"/>
                    </a:ext>
                  </a:extLst>
                </a:gridCol>
              </a:tblGrid>
              <a:tr h="78001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GM &amp; Salford Bereavement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5426">
                <a:tc rowSpan="5">
                  <a:txBody>
                    <a:bodyPr/>
                    <a:lstStyle/>
                    <a:p>
                      <a:pPr algn="l"/>
                      <a:r>
                        <a:rPr lang="en-GB" sz="1400" kern="1200" dirty="0">
                          <a:solidFill>
                            <a:schemeClr val="tx1"/>
                          </a:solidFill>
                          <a:effectLst/>
                          <a:latin typeface="Arial" panose="020B0604020202020204" pitchFamily="34" charset="0"/>
                          <a:ea typeface="+mn-ea"/>
                          <a:cs typeface="Arial" panose="020B0604020202020204" pitchFamily="34" charset="0"/>
                        </a:rPr>
                        <a:t>We are here to listen and help to find support for anyone who resides in any borough in Greater Manchester that has been bereaved or affected by a death; no matter how long ago since the death. No one needs to feel alone as they deal with their grief.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The service also has dedicated suicide bereavement practitioners to ensure that those bereaved or affected by suicide can speak to someone who will have a greater understanding of what they may be going through and help them access appropriate support.</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service also provides support for professionals seeking advice.</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You do not need to feel alone as you deal with your grief.</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website includes:</a:t>
                      </a:r>
                    </a:p>
                    <a:p>
                      <a:endParaRPr lang="en-US" sz="1400" i="0" dirty="0">
                        <a:latin typeface="Arial" panose="020B0604020202020204" pitchFamily="34" charset="0"/>
                        <a:cs typeface="Arial" panose="020B0604020202020204" pitchFamily="34" charset="0"/>
                        <a:hlinkClick r:id="rId2"/>
                      </a:endParaRP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rPr>
                        <a:t>An </a:t>
                      </a:r>
                      <a:r>
                        <a:rPr lang="en-US" sz="1400" i="0" dirty="0">
                          <a:latin typeface="Arial" panose="020B0604020202020204" pitchFamily="34" charset="0"/>
                          <a:cs typeface="Arial" panose="020B0604020202020204" pitchFamily="34" charset="0"/>
                          <a:hlinkClick r:id="rId2"/>
                        </a:rPr>
                        <a:t>interactive map</a:t>
                      </a:r>
                      <a:r>
                        <a:rPr lang="en-US" sz="1400" i="0" dirty="0">
                          <a:latin typeface="Arial" panose="020B0604020202020204" pitchFamily="34" charset="0"/>
                          <a:cs typeface="Arial" panose="020B0604020202020204" pitchFamily="34" charset="0"/>
                        </a:rPr>
                        <a:t> of what bereavement service are available</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locally</a:t>
                      </a: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hlinkClick r:id="rId3"/>
                        </a:rPr>
                        <a:t>Resources</a:t>
                      </a:r>
                      <a:r>
                        <a:rPr lang="en-US" sz="1400" i="0" dirty="0">
                          <a:latin typeface="Arial" panose="020B0604020202020204" pitchFamily="34" charset="0"/>
                          <a:cs typeface="Arial" panose="020B0604020202020204" pitchFamily="34" charset="0"/>
                        </a:rPr>
                        <a:t> for anyone who has been bereaved or affected by a </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death</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endParaRPr lang="en-US" sz="14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u="sng" dirty="0">
                          <a:latin typeface="Arial" panose="020B0604020202020204" pitchFamily="34" charset="0"/>
                          <a:cs typeface="Arial" panose="020B0604020202020204" pitchFamily="34" charset="0"/>
                        </a:rPr>
                        <a:t>Salford Bereavement Service</a:t>
                      </a:r>
                    </a:p>
                    <a:p>
                      <a:r>
                        <a:rPr lang="en-GB" sz="1400" kern="1200" dirty="0">
                          <a:solidFill>
                            <a:schemeClr val="tx1"/>
                          </a:solidFill>
                          <a:effectLst/>
                          <a:latin typeface="Arial" panose="020B0604020202020204" pitchFamily="34" charset="0"/>
                          <a:ea typeface="+mn-ea"/>
                          <a:cs typeface="Arial" panose="020B0604020202020204" pitchFamily="34" charset="0"/>
                        </a:rPr>
                        <a:t>Salford Bereavement Therapy Service offers 1-1 bereavement counselling.</a:t>
                      </a:r>
                    </a:p>
                    <a:p>
                      <a:r>
                        <a:rPr lang="en-GB" sz="1400" kern="1200" dirty="0">
                          <a:solidFill>
                            <a:schemeClr val="tx1"/>
                          </a:solidFill>
                          <a:effectLst/>
                          <a:latin typeface="Arial" panose="020B0604020202020204" pitchFamily="34" charset="0"/>
                          <a:ea typeface="+mn-ea"/>
                          <a:cs typeface="Arial" panose="020B0604020202020204" pitchFamily="34" charset="0"/>
                        </a:rPr>
                        <a:t>We provide 6 to 8 bereavement counselling sessions on a 1-1 basis. The bereavement needs to have occurred over 6 months ago.</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endParaRPr lang="en-GB" sz="1400" i="0" u="sng"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275946">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Open for all who need support.</a:t>
                      </a:r>
                    </a:p>
                    <a:p>
                      <a:r>
                        <a:rPr lang="en-GB" sz="1400" kern="1200" dirty="0">
                          <a:solidFill>
                            <a:schemeClr val="tx1"/>
                          </a:solidFill>
                          <a:effectLst/>
                          <a:latin typeface="Arial" panose="020B0604020202020204" pitchFamily="34" charset="0"/>
                          <a:ea typeface="+mn-ea"/>
                          <a:cs typeface="Arial" panose="020B0604020202020204" pitchFamily="34" charset="0"/>
                        </a:rPr>
                        <a:t>CYP will be directed to more localised support. (GM Bereavement Service)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16 &amp; Over (Salford Therapy Sessions)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9542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971734">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0161 983 0902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Monday to Friday, 9am – 5.00pm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(except bank holidays)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262565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20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hlinkClick r:id="rId4"/>
                        </a:rPr>
                        <a:t>gmicb-sal.gm.bs@nhs.net</a:t>
                      </a:r>
                      <a:r>
                        <a:rPr lang="en-GB" sz="1400" kern="1200" dirty="0">
                          <a:solidFill>
                            <a:schemeClr val="tx1"/>
                          </a:solidFill>
                          <a:effectLst/>
                          <a:latin typeface="Arial" panose="020B0604020202020204" pitchFamily="34" charset="0"/>
                          <a:ea typeface="+mn-ea"/>
                          <a:cs typeface="Arial" panose="020B0604020202020204" pitchFamily="34" charset="0"/>
                        </a:rPr>
                        <a:t> </a:t>
                      </a: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5"/>
                        </a:rPr>
                        <a:t>GM Bereavement Service </a:t>
                      </a: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hlinkClick r:id="rId6"/>
                        </a:rPr>
                        <a:t>www.shiningalightonsuicide.org.uk/bereaved</a:t>
                      </a:r>
                      <a:r>
                        <a:rPr lang="en-GB" sz="1400" kern="1200" dirty="0">
                          <a:solidFill>
                            <a:schemeClr val="tx1"/>
                          </a:solidFill>
                          <a:effectLst/>
                          <a:latin typeface="Arial" panose="020B0604020202020204" pitchFamily="34" charset="0"/>
                          <a:ea typeface="+mn-ea"/>
                          <a:cs typeface="Arial" panose="020B0604020202020204" pitchFamily="34" charset="0"/>
                        </a:rPr>
                        <a:t> </a:t>
                      </a:r>
                    </a:p>
                    <a:p>
                      <a:pPr algn="l">
                        <a:lnSpc>
                          <a:spcPct val="115000"/>
                        </a:lnSpc>
                        <a:spcAft>
                          <a:spcPts val="0"/>
                        </a:spcAft>
                      </a:pPr>
                      <a:endParaRPr lang="en-US" sz="1400" dirty="0">
                        <a:latin typeface="Arial" panose="020B0604020202020204" pitchFamily="34" charset="0"/>
                        <a:cs typeface="Arial" panose="020B0604020202020204" pitchFamily="34" charset="0"/>
                      </a:endParaRPr>
                    </a:p>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8th Floor 2, City Approach, Albert St, Eccles, Manchester M30 0BL</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76</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a:cxnSpLocks/>
          </p:cNvCxnSpPr>
          <p:nvPr/>
        </p:nvCxnSpPr>
        <p:spPr>
          <a:xfrm>
            <a:off x="6731047" y="1032115"/>
            <a:ext cx="0" cy="5825885"/>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0632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93528172"/>
              </p:ext>
            </p:extLst>
          </p:nvPr>
        </p:nvGraphicFramePr>
        <p:xfrm>
          <a:off x="393699" y="136525"/>
          <a:ext cx="11404601" cy="6388610"/>
        </p:xfrm>
        <a:graphic>
          <a:graphicData uri="http://schemas.openxmlformats.org/drawingml/2006/table">
            <a:tbl>
              <a:tblPr firstRow="1" bandRow="1">
                <a:tableStyleId>{5940675A-B579-460E-94D1-54222C63F5DA}</a:tableStyleId>
              </a:tblPr>
              <a:tblGrid>
                <a:gridCol w="6003472">
                  <a:extLst>
                    <a:ext uri="{9D8B030D-6E8A-4147-A177-3AD203B41FA5}">
                      <a16:colId xmlns:a16="http://schemas.microsoft.com/office/drawing/2014/main" val="676806377"/>
                    </a:ext>
                  </a:extLst>
                </a:gridCol>
                <a:gridCol w="1663700">
                  <a:extLst>
                    <a:ext uri="{9D8B030D-6E8A-4147-A177-3AD203B41FA5}">
                      <a16:colId xmlns:a16="http://schemas.microsoft.com/office/drawing/2014/main" val="3969586760"/>
                    </a:ext>
                  </a:extLst>
                </a:gridCol>
                <a:gridCol w="3737429">
                  <a:extLst>
                    <a:ext uri="{9D8B030D-6E8A-4147-A177-3AD203B41FA5}">
                      <a16:colId xmlns:a16="http://schemas.microsoft.com/office/drawing/2014/main" val="2348260480"/>
                    </a:ext>
                  </a:extLst>
                </a:gridCol>
              </a:tblGrid>
              <a:tr h="67106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GPs &amp; Practice Nurses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85675">
                <a:tc rowSpan="4">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and Practice Nurses deal with a whole range of health </a:t>
                      </a:r>
                    </a:p>
                    <a:p>
                      <a:r>
                        <a:rPr lang="en-US" sz="1400" dirty="0">
                          <a:latin typeface="Arial" panose="020B0604020202020204" pitchFamily="34" charset="0"/>
                          <a:cs typeface="Arial" panose="020B0604020202020204" pitchFamily="34" charset="0"/>
                        </a:rPr>
                        <a:t>problems. They provide health education and can offer advice on sensitive health issues that young people may not feel comfortable </a:t>
                      </a:r>
                    </a:p>
                    <a:p>
                      <a:r>
                        <a:rPr lang="en-US" sz="1400" dirty="0">
                          <a:latin typeface="Arial" panose="020B0604020202020204" pitchFamily="34" charset="0"/>
                          <a:cs typeface="Arial" panose="020B0604020202020204" pitchFamily="34" charset="0"/>
                        </a:rPr>
                        <a:t>talking through with parents, peers or other professionals.  This </a:t>
                      </a:r>
                    </a:p>
                    <a:p>
                      <a:r>
                        <a:rPr lang="en-US" sz="1400" dirty="0">
                          <a:latin typeface="Arial" panose="020B0604020202020204" pitchFamily="34" charset="0"/>
                          <a:cs typeface="Arial" panose="020B0604020202020204" pitchFamily="34" charset="0"/>
                        </a:rPr>
                        <a:t>could include advice or referrals around smoking, drugs, alcohol </a:t>
                      </a:r>
                    </a:p>
                    <a:p>
                      <a:r>
                        <a:rPr lang="en-US" sz="1400" dirty="0">
                          <a:latin typeface="Arial" panose="020B0604020202020204" pitchFamily="34" charset="0"/>
                          <a:cs typeface="Arial" panose="020B0604020202020204" pitchFamily="34" charset="0"/>
                        </a:rPr>
                        <a:t>use or sexual health.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They are available to discuss issues around safety and the effect </a:t>
                      </a:r>
                    </a:p>
                    <a:p>
                      <a:r>
                        <a:rPr lang="en-US" sz="1400" dirty="0">
                          <a:latin typeface="Arial" panose="020B0604020202020204" pitchFamily="34" charset="0"/>
                          <a:cs typeface="Arial" panose="020B0604020202020204" pitchFamily="34" charset="0"/>
                        </a:rPr>
                        <a:t>this could be having on health and wellbeing. This works best if </a:t>
                      </a:r>
                    </a:p>
                    <a:p>
                      <a:r>
                        <a:rPr lang="en-US" sz="1400" dirty="0">
                          <a:latin typeface="Arial" panose="020B0604020202020204" pitchFamily="34" charset="0"/>
                          <a:cs typeface="Arial" panose="020B0604020202020204" pitchFamily="34" charset="0"/>
                        </a:rPr>
                        <a:t>advice or support is obtained as early as possible.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usually work in practices as part of a team, which includes </a:t>
                      </a:r>
                    </a:p>
                    <a:p>
                      <a:r>
                        <a:rPr lang="en-US" sz="1400" dirty="0">
                          <a:latin typeface="Arial" panose="020B0604020202020204" pitchFamily="34" charset="0"/>
                          <a:cs typeface="Arial" panose="020B0604020202020204" pitchFamily="34" charset="0"/>
                        </a:rPr>
                        <a:t>nurses, healthcare assistants, practice managers, receptionists, </a:t>
                      </a:r>
                    </a:p>
                    <a:p>
                      <a:r>
                        <a:rPr lang="en-US" sz="1400" dirty="0">
                          <a:latin typeface="Arial" panose="020B0604020202020204" pitchFamily="34" charset="0"/>
                          <a:cs typeface="Arial" panose="020B0604020202020204" pitchFamily="34" charset="0"/>
                        </a:rPr>
                        <a:t>and other staff. Practices also work closely with other health and </a:t>
                      </a:r>
                    </a:p>
                    <a:p>
                      <a:r>
                        <a:rPr lang="en-US" sz="1400" dirty="0">
                          <a:latin typeface="Arial" panose="020B0604020202020204" pitchFamily="34" charset="0"/>
                          <a:cs typeface="Arial" panose="020B0604020202020204" pitchFamily="34" charset="0"/>
                        </a:rPr>
                        <a:t>social care professionals, such as health visitors, midwives, mental </a:t>
                      </a:r>
                    </a:p>
                    <a:p>
                      <a:r>
                        <a:rPr lang="en-US" sz="1400" dirty="0">
                          <a:latin typeface="Arial" panose="020B0604020202020204" pitchFamily="34" charset="0"/>
                          <a:cs typeface="Arial" panose="020B0604020202020204" pitchFamily="34" charset="0"/>
                        </a:rPr>
                        <a:t>health services and social workers.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 surgeries can be found locally across Salford. </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accent1">
                            <a:lumMod val="75000"/>
                          </a:schemeClr>
                        </a:solidFill>
                        <a:latin typeface="Arial" panose="020B0604020202020204" pitchFamily="34" charset="0"/>
                        <a:cs typeface="Arial" panose="020B0604020202020204" pitchFamily="34" charset="0"/>
                      </a:endParaRPr>
                    </a:p>
                    <a:p>
                      <a:r>
                        <a:rPr lang="en-US"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provide care during what are known as core hours from 8.00am to 6.30pm. You can make an appointment with your practice for medical advice, examinations and prescriptions.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also provide an out-of-hours service - just ring your normal GP's number.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3248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60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458787"/>
                  </a:ext>
                </a:extLst>
              </a:tr>
              <a:tr h="54654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To access your local GP you will need to register with the practice</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Everyone is entitled to register.  GP Practices may ask for proof of ID, address, immigration status or an NHS number however this is not a requirement to receive care or see a GP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178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To find local GP practices: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hlinkClick r:id="rId2"/>
                        </a:rPr>
                        <a:t>www.gmintegratedcare.co.uk</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77</a:t>
            </a:fld>
            <a:endParaRPr lang="en-GB" dirty="0"/>
          </a:p>
        </p:txBody>
      </p:sp>
      <p:cxnSp>
        <p:nvCxnSpPr>
          <p:cNvPr id="6" name="Straight Connector 5">
            <a:extLst>
              <a:ext uri="{FF2B5EF4-FFF2-40B4-BE49-F238E27FC236}">
                <a16:creationId xmlns:a16="http://schemas.microsoft.com/office/drawing/2014/main" id="{C4274D67-8C69-457B-9350-8575F857E305}"/>
              </a:ext>
            </a:extLst>
          </p:cNvPr>
          <p:cNvCxnSpPr/>
          <p:nvPr/>
        </p:nvCxnSpPr>
        <p:spPr>
          <a:xfrm>
            <a:off x="5943600" y="1269100"/>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589DCEC1-0581-4A84-85BD-0108B60714AD}"/>
              </a:ext>
            </a:extLst>
          </p:cNvPr>
          <p:cNvSpPr/>
          <p:nvPr/>
        </p:nvSpPr>
        <p:spPr>
          <a:xfrm>
            <a:off x="10446992" y="4390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F447C9D-B810-45F1-8843-094B58011316}"/>
              </a:ext>
            </a:extLst>
          </p:cNvPr>
          <p:cNvSpPr/>
          <p:nvPr/>
        </p:nvSpPr>
        <p:spPr>
          <a:xfrm>
            <a:off x="11133512" y="46448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AFED93-5640-401D-9681-BCAD52DE7FD0}"/>
              </a:ext>
            </a:extLst>
          </p:cNvPr>
          <p:cNvSpPr/>
          <p:nvPr/>
        </p:nvSpPr>
        <p:spPr>
          <a:xfrm>
            <a:off x="9897251" y="45704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76486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277271"/>
          <a:ext cx="11404601" cy="29565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Harbour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1400" i="1" dirty="0">
                        <a:latin typeface="Arial" panose="020B0604020202020204" pitchFamily="34" charset="0"/>
                        <a:cs typeface="Arial" panose="020B0604020202020204" pitchFamily="34" charset="0"/>
                      </a:endParaRPr>
                    </a:p>
                    <a:p>
                      <a:r>
                        <a:rPr lang="en-GB" sz="1400" b="0" i="0" dirty="0">
                          <a:latin typeface="Arial" panose="020B0604020202020204" pitchFamily="34" charset="0"/>
                          <a:cs typeface="Arial" panose="020B0604020202020204" pitchFamily="34" charset="0"/>
                        </a:rPr>
                        <a:t>H</a:t>
                      </a:r>
                      <a:r>
                        <a:rPr lang="en-GB" sz="1400" i="0" dirty="0">
                          <a:latin typeface="Arial" panose="020B0604020202020204" pitchFamily="34" charset="0"/>
                          <a:cs typeface="Arial" panose="020B0604020202020204" pitchFamily="34" charset="0"/>
                        </a:rPr>
                        <a:t>arbour is a domestic abuse service for children and young people </a:t>
                      </a:r>
                    </a:p>
                    <a:p>
                      <a:r>
                        <a:rPr lang="en-GB" sz="1400" i="0" dirty="0">
                          <a:latin typeface="Arial" panose="020B0604020202020204" pitchFamily="34" charset="0"/>
                          <a:cs typeface="Arial" panose="020B0604020202020204" pitchFamily="34" charset="0"/>
                        </a:rPr>
                        <a:t>who live or go to school in Salford. </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support those aged between 5-18 who have experienced domestic</a:t>
                      </a:r>
                    </a:p>
                    <a:p>
                      <a:r>
                        <a:rPr lang="en-GB" sz="1400" i="0" dirty="0">
                          <a:latin typeface="Arial" panose="020B0604020202020204" pitchFamily="34" charset="0"/>
                          <a:cs typeface="Arial" panose="020B0604020202020204" pitchFamily="34" charset="0"/>
                        </a:rPr>
                        <a:t>abuse either in their home or in their own relationships.</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offer a range of support – one to one sessions, counselling via TLC, </a:t>
                      </a:r>
                    </a:p>
                    <a:p>
                      <a:r>
                        <a:rPr lang="en-GB" sz="1400" i="0" dirty="0">
                          <a:latin typeface="Arial" panose="020B0604020202020204" pitchFamily="34" charset="0"/>
                          <a:cs typeface="Arial" panose="020B0604020202020204" pitchFamily="34" charset="0"/>
                        </a:rPr>
                        <a:t>R’Space programme,  workshops, children and family support, and </a:t>
                      </a:r>
                    </a:p>
                    <a:p>
                      <a:r>
                        <a:rPr lang="en-GB" sz="1400" i="0" dirty="0">
                          <a:latin typeface="Arial" panose="020B0604020202020204" pitchFamily="34" charset="0"/>
                          <a:cs typeface="Arial" panose="020B0604020202020204" pitchFamily="34" charset="0"/>
                        </a:rPr>
                        <a:t>young person who harms support.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 – 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07907 793223</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salfordcypteam@tdas.org.uk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78</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46361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7584499"/>
              </p:ext>
            </p:extLst>
          </p:nvPr>
        </p:nvGraphicFramePr>
        <p:xfrm>
          <a:off x="330200" y="385229"/>
          <a:ext cx="11404601" cy="6300902"/>
        </p:xfrm>
        <a:graphic>
          <a:graphicData uri="http://schemas.openxmlformats.org/drawingml/2006/table">
            <a:tbl>
              <a:tblPr firstRow="1" bandRow="1">
                <a:tableStyleId>{5940675A-B579-460E-94D1-54222C63F5DA}</a:tableStyleId>
              </a:tblPr>
              <a:tblGrid>
                <a:gridCol w="1198349">
                  <a:extLst>
                    <a:ext uri="{9D8B030D-6E8A-4147-A177-3AD203B41FA5}">
                      <a16:colId xmlns:a16="http://schemas.microsoft.com/office/drawing/2014/main" val="676806377"/>
                    </a:ext>
                  </a:extLst>
                </a:gridCol>
                <a:gridCol w="5054931">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Health Visiting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7906">
                <a:tc rowSpan="3" gridSpan="2">
                  <a:txBody>
                    <a:bodyPr/>
                    <a:lstStyle/>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Support includes reviewing the children’s health, development and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progress, and supporting families in helping to ensure their children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reach their maximum potential.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the following:  </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Domestic violence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Postpartum 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Post-natal depression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Infant Mental health bonding / attachment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Substance misuse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Smoking / Alcohol</a:t>
                      </a:r>
                    </a:p>
                    <a:p>
                      <a:pPr marL="285750" indent="-285750">
                        <a:buFont typeface="Wingdings" panose="05000000000000000000" pitchFamily="2" charset="2"/>
                        <a:buChar char="§"/>
                      </a:pPr>
                      <a:endParaRPr lang="en-GB" sz="6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16194">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 across the city, for more information please visit the website (link below)</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420409">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Higher Broughton: 0161 212 4582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 &amp; Walkden: 0161 212 5229</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0161 212 5122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Irlam: 0161 212 5421</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 0161 212 5525</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Langworthy: 0161 212 4321</a:t>
                      </a:r>
                      <a:endParaRPr lang="en-GB" sz="1400"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2399462">
                <a:tc>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New baby reviews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antenatal/ postnatal parenting programmes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general access to ‘talking therapies’ and parental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assessment of parental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needs including maternal mental health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Early identification of attachment/bonding concerns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Delivering health promotion, advice and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breast feeding and promoting secure attachment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631917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79</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366226" y="1354539"/>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482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50917999"/>
              </p:ext>
            </p:extLst>
          </p:nvPr>
        </p:nvGraphicFramePr>
        <p:xfrm>
          <a:off x="158310" y="136525"/>
          <a:ext cx="11875380" cy="5566412"/>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Antisocial Behaviour</a:t>
                      </a:r>
                      <a:endParaRPr lang="en-GB" sz="2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Victim Support</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UK </a:t>
                      </a:r>
                      <a:r>
                        <a:rPr lang="en-US" sz="1200" b="0" i="0" kern="1200" dirty="0">
                          <a:solidFill>
                            <a:schemeClr val="tx1"/>
                          </a:solidFill>
                          <a:effectLst/>
                          <a:latin typeface="Arial" panose="020B0604020202020204" pitchFamily="34" charset="0"/>
                          <a:ea typeface="+mn-ea"/>
                          <a:cs typeface="Arial" panose="020B0604020202020204" pitchFamily="34" charset="0"/>
                        </a:rPr>
                        <a:t>charity providing support and practical help to meet the individual needs of victims and their community, which helps tackle ASB at the source and reduce its impact. We support whole families where required – whether they are direct or indirect victims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www.victimsupport.org.uk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Youth Justice Service</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rPr>
                        <a:t>ASB Help</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charity set up to provide advice and support to victims of anti-social behaviour.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www.asbhelp.co.uk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Turnaround Project (formally 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8</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2447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98874331"/>
              </p:ext>
            </p:extLst>
          </p:nvPr>
        </p:nvGraphicFramePr>
        <p:xfrm>
          <a:off x="330200" y="385229"/>
          <a:ext cx="11404601" cy="6052820"/>
        </p:xfrm>
        <a:graphic>
          <a:graphicData uri="http://schemas.openxmlformats.org/drawingml/2006/table">
            <a:tbl>
              <a:tblPr firstRow="1" bandRow="1">
                <a:tableStyleId>{5940675A-B579-460E-94D1-54222C63F5DA}</a:tableStyleId>
              </a:tblPr>
              <a:tblGrid>
                <a:gridCol w="913384">
                  <a:extLst>
                    <a:ext uri="{9D8B030D-6E8A-4147-A177-3AD203B41FA5}">
                      <a16:colId xmlns:a16="http://schemas.microsoft.com/office/drawing/2014/main" val="676806377"/>
                    </a:ext>
                  </a:extLst>
                </a:gridCol>
                <a:gridCol w="5339896">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81403">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Home-Start Trafford, Salford, Wigan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81403">
                <a:tc rowSpan="3" gridSpan="2">
                  <a:txBody>
                    <a:bodyPr/>
                    <a:lstStyle/>
                    <a:p>
                      <a:pPr marL="0" indent="0">
                        <a:buFont typeface="Wingdings" panose="05000000000000000000" pitchFamily="2" charset="2"/>
                        <a:buNone/>
                      </a:pPr>
                      <a:endParaRPr lang="en-US" sz="6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provide support and friendship for families who are struggling to cope with a wide of range of situations such as loneliness, mental ill health, disabilities, multiple children, and increasing poverty and debt, support is provided to help prevent crisis and family breakdown.</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recruit, train and support volunteers who are parents from the local community, to visit families in their own homes for 2-3 hours per week in order to provide practical help and emotional support to families.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79780">
                <a:tc gridSpan="2" vMerge="1">
                  <a:txBody>
                    <a:bodyPr/>
                    <a:lstStyle/>
                    <a:p>
                      <a:endParaRPr lang="en-GB"/>
                    </a:p>
                  </a:txBody>
                  <a:tcPr>
                    <a:lnT w="12700" cap="flat" cmpd="sng" algn="ctr">
                      <a:solidFill>
                        <a:schemeClr val="tx1"/>
                      </a:solidFill>
                      <a:prstDash val="solid"/>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Any family living in Salford who have at least one child under the age of five and who maybe finding it hard to cope</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907023"/>
                  </a:ext>
                </a:extLst>
              </a:tr>
              <a:tr h="489382">
                <a:tc gridSpan="2" vMerge="1">
                  <a:txBody>
                    <a:bodyPr/>
                    <a:lstStyle/>
                    <a:p>
                      <a:endParaRPr lang="en-GB"/>
                    </a:p>
                  </a:txBody>
                  <a:tcPr>
                    <a:lnT w="38100" cap="flat" cmpd="sng" algn="ctr">
                      <a:solidFill>
                        <a:srgbClr val="5CA532"/>
                      </a:solidFill>
                      <a:prstDash val="sysDot"/>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p>
                      <a:endParaRPr lang="en-GB"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locations across the city, for more information please visit the website (link below)</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621555"/>
                  </a:ext>
                </a:extLst>
              </a:tr>
              <a:tr h="595211">
                <a:tc rowSpan="3">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As a parent you might ask for Home-Start’s help for all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sorts of reasons: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feeling isolated in your community, have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no family nearby and be struggling to make friends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finding it hard to cope because of your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own or your child’s illness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have been hit hard by the death of a loved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really struggling with emotional and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physical demands of having twins or triplets – perhaps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born into an already large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Help is at hand. We support any family living in Salford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or Wigan who have at least one child under the age of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five and who maybe finding it hard to cope.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0000"/>
                        </a:lnSpc>
                        <a:spcAft>
                          <a:spcPts val="0"/>
                        </a:spcAft>
                      </a:pPr>
                      <a:r>
                        <a:rPr lang="en-US" sz="1400" dirty="0">
                          <a:latin typeface="Arial" panose="020B0604020202020204" pitchFamily="34" charset="0"/>
                          <a:cs typeface="Arial" panose="020B0604020202020204" pitchFamily="34" charset="0"/>
                        </a:rPr>
                        <a:t>0161 865 4222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366611">
                <a:tc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2"/>
                        </a:rPr>
                        <a:t>admin@hsts.org.uk</a:t>
                      </a:r>
                      <a:endParaRPr lang="en-US" sz="1400" dirty="0">
                        <a:latin typeface="Arial" panose="020B0604020202020204" pitchFamily="34" charset="0"/>
                        <a:cs typeface="Arial" panose="020B0604020202020204" pitchFamily="34" charset="0"/>
                      </a:endParaRPr>
                    </a:p>
                    <a:p>
                      <a:pPr algn="l">
                        <a:lnSpc>
                          <a:spcPct val="100000"/>
                        </a:lnSpc>
                        <a:spcAft>
                          <a:spcPts val="0"/>
                        </a:spcAft>
                      </a:pP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1751121">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3"/>
                        </a:rPr>
                        <a:t>Home-Start Trafford Salford and Wigan</a:t>
                      </a: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78344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80</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500338" y="1247770"/>
            <a:ext cx="0" cy="52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4142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52507430"/>
              </p:ext>
            </p:extLst>
          </p:nvPr>
        </p:nvGraphicFramePr>
        <p:xfrm>
          <a:off x="270326" y="320665"/>
          <a:ext cx="11515273" cy="6160327"/>
        </p:xfrm>
        <a:graphic>
          <a:graphicData uri="http://schemas.openxmlformats.org/drawingml/2006/table">
            <a:tbl>
              <a:tblPr firstRow="1" bandRow="1">
                <a:tableStyleId>{5940675A-B579-460E-94D1-54222C63F5DA}</a:tableStyleId>
              </a:tblPr>
              <a:tblGrid>
                <a:gridCol w="5724074">
                  <a:extLst>
                    <a:ext uri="{9D8B030D-6E8A-4147-A177-3AD203B41FA5}">
                      <a16:colId xmlns:a16="http://schemas.microsoft.com/office/drawing/2014/main" val="676806377"/>
                    </a:ext>
                  </a:extLst>
                </a:gridCol>
                <a:gridCol w="2222498">
                  <a:extLst>
                    <a:ext uri="{9D8B030D-6E8A-4147-A177-3AD203B41FA5}">
                      <a16:colId xmlns:a16="http://schemas.microsoft.com/office/drawing/2014/main" val="3969586760"/>
                    </a:ext>
                  </a:extLst>
                </a:gridCol>
                <a:gridCol w="3568701">
                  <a:extLst>
                    <a:ext uri="{9D8B030D-6E8A-4147-A177-3AD203B41FA5}">
                      <a16:colId xmlns:a16="http://schemas.microsoft.com/office/drawing/2014/main" val="2348260480"/>
                    </a:ext>
                  </a:extLst>
                </a:gridCol>
              </a:tblGrid>
              <a:tr h="807418">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I-Start </a:t>
                      </a:r>
                      <a:r>
                        <a:rPr lang="en-US" sz="1800" b="0" dirty="0">
                          <a:solidFill>
                            <a:schemeClr val="accent1">
                              <a:lumMod val="75000"/>
                            </a:schemeClr>
                          </a:solidFill>
                          <a:latin typeface="Arial" panose="020B0604020202020204" pitchFamily="34" charset="0"/>
                          <a:cs typeface="Arial" panose="020B0604020202020204" pitchFamily="34" charset="0"/>
                        </a:rPr>
                        <a:t>(Stronger and Resilient Together) Pathway for Cared for Children &amp; Young People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513909">
                <a:tc rowSpan="5">
                  <a:txBody>
                    <a:bodyPr/>
                    <a:lstStyle/>
                    <a:p>
                      <a:pPr algn="just"/>
                      <a:endParaRPr lang="en-US"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i-START is an emotional health and wellbeing screening pathway for all Cared for Children and young people in Salford. Utilising clinical data from Strengths and Difficulties Questionnaires (SDQs) and other selected clinical measures, Salford CAMHS for Cared For Children (STARLAC) clinicians screen young people for indicators of emotional distress and mental health concern.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These screening assessments are offered for all children aged five and over, six weeks after they come into Local Authority care, and annually thereafter.</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The screening can help establish if a child is coping with the circumstances of entering Local Authority care, or whether they would benefit from any additional help to feel emotionally healthy within their placement.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The screening identifies areas of strength and resilience as well as vulnerability and can lead on to further signposting, clinical assessment or mental health and risk support as required, to ensure young people receive early and proactive support when this is most needed.</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lumMod val="75000"/>
                          </a:scheme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solidFill>
                          <a:schemeClr val="accent1">
                            <a:lumMod val="75000"/>
                          </a:schemeClr>
                        </a:solidFill>
                        <a:latin typeface="Arial" panose="020B0604020202020204" pitchFamily="34" charset="0"/>
                        <a:cs typeface="Arial" panose="020B0604020202020204" pitchFamily="34" charset="0"/>
                      </a:endParaRPr>
                    </a:p>
                    <a:p>
                      <a:pPr algn="r"/>
                      <a:endParaRPr lang="en-GB" sz="1400" dirty="0">
                        <a:solidFill>
                          <a:schemeClr val="accent1">
                            <a:lumMod val="75000"/>
                          </a:schemeClr>
                        </a:solidFill>
                        <a:latin typeface="Arial" panose="020B0604020202020204" pitchFamily="34" charset="0"/>
                        <a:cs typeface="Arial" panose="020B0604020202020204" pitchFamily="34" charset="0"/>
                      </a:endParaRPr>
                    </a:p>
                    <a:p>
                      <a:pPr algn="r"/>
                      <a:endParaRPr lang="en-GB" sz="1400" dirty="0">
                        <a:solidFill>
                          <a:schemeClr val="accent1">
                            <a:lumMod val="75000"/>
                          </a:schemeClr>
                        </a:solidFill>
                        <a:latin typeface="Arial" panose="020B0604020202020204" pitchFamily="34" charset="0"/>
                        <a:cs typeface="Arial" panose="020B0604020202020204" pitchFamily="34" charset="0"/>
                      </a:endParaRPr>
                    </a:p>
                    <a:p>
                      <a:pPr algn="r"/>
                      <a:endParaRPr lang="en-GB" sz="1400" dirty="0">
                        <a:solidFill>
                          <a:schemeClr val="accent1">
                            <a:lumMod val="75000"/>
                          </a:schemeClr>
                        </a:solidFill>
                        <a:latin typeface="Arial" panose="020B0604020202020204" pitchFamily="34" charset="0"/>
                        <a:cs typeface="Arial" panose="020B0604020202020204" pitchFamily="34" charset="0"/>
                      </a:endParaRPr>
                    </a:p>
                    <a:p>
                      <a:pPr algn="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Routine emotional health and wellbeing screening assessment for young people entering care and annual reviews by mental health professionals from STARLAC </a:t>
                      </a:r>
                    </a:p>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21995">
                <a:tc vMerge="1">
                  <a:txBody>
                    <a:bodyPr/>
                    <a:lstStyle/>
                    <a:p>
                      <a:endParaRPr lang="en-GB"/>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p>
                      <a:pPr algn="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5-18 years</a:t>
                      </a:r>
                    </a:p>
                    <a:p>
                      <a:pPr marL="22860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417258"/>
                  </a:ext>
                </a:extLst>
              </a:tr>
              <a:tr h="1042914">
                <a:tc vMerge="1">
                  <a:txBody>
                    <a:bodyPr/>
                    <a:lstStyle/>
                    <a:p>
                      <a:endParaRPr lang="en-GB" dirty="0"/>
                    </a:p>
                  </a:txBody>
                  <a:tcPr/>
                </a:tc>
                <a:tc>
                  <a:txBody>
                    <a:bodyPr/>
                    <a:lstStyle/>
                    <a:p>
                      <a:pPr algn="r"/>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Internal Social Care and CAMHS pathway accessed when a child becomes Cared For</a:t>
                      </a: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81968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r"/>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Unity House, Chorley Road, Swinton,</a:t>
                      </a: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M27 5DW</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8335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r"/>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Amanda.mcleod@salford.gov.uk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i="0" kern="1200" dirty="0">
                          <a:solidFill>
                            <a:schemeClr val="tx1"/>
                          </a:solidFill>
                          <a:effectLst/>
                          <a:latin typeface="Arial" panose="020B0604020202020204" pitchFamily="34" charset="0"/>
                          <a:ea typeface="+mn-ea"/>
                          <a:cs typeface="Arial" panose="020B0604020202020204" pitchFamily="34" charset="0"/>
                          <a:hlinkClick r:id="rId3"/>
                        </a:rPr>
                        <a:t>Mft.salford-camhs-caredforchildren@nhs.net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81</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217705" y="133348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67043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48554690"/>
              </p:ext>
            </p:extLst>
          </p:nvPr>
        </p:nvGraphicFramePr>
        <p:xfrm>
          <a:off x="270328" y="320666"/>
          <a:ext cx="11616872" cy="6602041"/>
        </p:xfrm>
        <a:graphic>
          <a:graphicData uri="http://schemas.openxmlformats.org/drawingml/2006/table">
            <a:tbl>
              <a:tblPr firstRow="1" bandRow="1">
                <a:tableStyleId>{5940675A-B579-460E-94D1-54222C63F5DA}</a:tableStyleId>
              </a:tblPr>
              <a:tblGrid>
                <a:gridCol w="6369671">
                  <a:extLst>
                    <a:ext uri="{9D8B030D-6E8A-4147-A177-3AD203B41FA5}">
                      <a16:colId xmlns:a16="http://schemas.microsoft.com/office/drawing/2014/main" val="676806377"/>
                    </a:ext>
                  </a:extLst>
                </a:gridCol>
                <a:gridCol w="1771607">
                  <a:extLst>
                    <a:ext uri="{9D8B030D-6E8A-4147-A177-3AD203B41FA5}">
                      <a16:colId xmlns:a16="http://schemas.microsoft.com/office/drawing/2014/main" val="3969586760"/>
                    </a:ext>
                  </a:extLst>
                </a:gridCol>
                <a:gridCol w="3475594">
                  <a:extLst>
                    <a:ext uri="{9D8B030D-6E8A-4147-A177-3AD203B41FA5}">
                      <a16:colId xmlns:a16="http://schemas.microsoft.com/office/drawing/2014/main" val="2348260480"/>
                    </a:ext>
                  </a:extLst>
                </a:gridCol>
              </a:tblGrid>
              <a:tr h="6907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Integrated Community Response (ICR)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89292">
                <a:tc rowSpan="4">
                  <a:txBody>
                    <a:bodyPr/>
                    <a:lstStyle/>
                    <a:p>
                      <a:endParaRPr lang="en-US" sz="800" kern="1200" dirty="0">
                        <a:solidFill>
                          <a:schemeClr val="tx1"/>
                        </a:solidFill>
                        <a:effectLst/>
                        <a:latin typeface="Arial" panose="020B0604020202020204" pitchFamily="34" charset="0"/>
                        <a:ea typeface="+mn-ea"/>
                        <a:cs typeface="Arial" panose="020B0604020202020204" pitchFamily="34" charset="0"/>
                      </a:endParaRPr>
                    </a:p>
                    <a:p>
                      <a:endParaRPr lang="en-US" sz="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ICR is a multi-agency service led by 42nd Street, supported by Mind in </a:t>
                      </a:r>
                    </a:p>
                    <a:p>
                      <a:r>
                        <a:rPr lang="en-US" sz="1400" kern="1200" dirty="0">
                          <a:solidFill>
                            <a:schemeClr val="tx1"/>
                          </a:solidFill>
                          <a:effectLst/>
                          <a:latin typeface="Arial" panose="020B0604020202020204" pitchFamily="34" charset="0"/>
                          <a:ea typeface="+mn-ea"/>
                          <a:cs typeface="Arial" panose="020B0604020202020204" pitchFamily="34" charset="0"/>
                        </a:rPr>
                        <a:t>Salford, Self Help Services and CAMHS and is integrated with Salford’s </a:t>
                      </a:r>
                    </a:p>
                    <a:p>
                      <a:r>
                        <a:rPr lang="en-US" sz="1400" kern="1200" dirty="0">
                          <a:solidFill>
                            <a:schemeClr val="tx1"/>
                          </a:solidFill>
                          <a:effectLst/>
                          <a:latin typeface="Arial" panose="020B0604020202020204" pitchFamily="34" charset="0"/>
                          <a:ea typeface="+mn-ea"/>
                          <a:cs typeface="Arial" panose="020B0604020202020204" pitchFamily="34" charset="0"/>
                        </a:rPr>
                        <a:t>Early Help and Family Hubs.</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provides targeted Early Help support for children and young people (11-18 years) presenting in mental health distress and at risk of crisis presentation via A&amp;E or social care services.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is to identify children and young people on the ‘edge of crisis’ and offer early and brief interventions to prevent the issues from escalating further or, could be offered  as a step down from crisis.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b="1" dirty="0">
                          <a:latin typeface="Arial" panose="020B0604020202020204" pitchFamily="34" charset="0"/>
                          <a:cs typeface="Arial" panose="020B0604020202020204" pitchFamily="34" charset="0"/>
                        </a:rPr>
                        <a:t>ICR 42nd Street</a:t>
                      </a:r>
                      <a:r>
                        <a:rPr lang="en-US" sz="1400" dirty="0">
                          <a:latin typeface="Arial" panose="020B0604020202020204" pitchFamily="34" charset="0"/>
                          <a:cs typeface="Arial" panose="020B0604020202020204" pitchFamily="34" charset="0"/>
                        </a:rPr>
                        <a:t>: supports young people with mental health, emotional wellbeing, risk and psychosocial (situational / environmental) distress. ICR Mental Health Practitioners (MHP) offer consultancy to EHP and wider multi agency with 2 full time MHP based in Salford EH Hub settings.</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Salford MIND</a:t>
                      </a:r>
                      <a:r>
                        <a:rPr lang="en-US" sz="1400" dirty="0">
                          <a:latin typeface="Arial" panose="020B0604020202020204" pitchFamily="34" charset="0"/>
                          <a:cs typeface="Arial" panose="020B0604020202020204" pitchFamily="34" charset="0"/>
                        </a:rPr>
                        <a:t>: works with family or children and young people if someone in the home is 11-18 yrs. Examples of work: Universal credit claims and disputes, debts etc.</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CAMHS</a:t>
                      </a:r>
                      <a:r>
                        <a:rPr lang="en-US" sz="1400" dirty="0">
                          <a:latin typeface="Arial" panose="020B0604020202020204" pitchFamily="34" charset="0"/>
                          <a:cs typeface="Arial" panose="020B0604020202020204" pitchFamily="34" charset="0"/>
                        </a:rPr>
                        <a:t>: give consultation / advice to practitioners on formulation, risk and mental health of children and young people in the service. </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Self Help Services</a:t>
                      </a:r>
                      <a:r>
                        <a:rPr lang="en-US" sz="1400" dirty="0">
                          <a:latin typeface="Arial" panose="020B0604020202020204" pitchFamily="34" charset="0"/>
                          <a:cs typeface="Arial" panose="020B0604020202020204" pitchFamily="34" charset="0"/>
                        </a:rPr>
                        <a:t>: offer online interactive etherapy to help children and young people with how thoughts have an impact on feelings, physical symptoms and behaviours.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11-18 (up to 19</a:t>
                      </a:r>
                      <a:r>
                        <a:rPr lang="en-GB" sz="1400" kern="1200" baseline="30000" dirty="0">
                          <a:solidFill>
                            <a:schemeClr val="tx1"/>
                          </a:solidFill>
                          <a:effectLst/>
                          <a:latin typeface="Arial" panose="020B0604020202020204" pitchFamily="34" charset="0"/>
                          <a:ea typeface="+mn-ea"/>
                          <a:cs typeface="Arial" panose="020B0604020202020204" pitchFamily="34" charset="0"/>
                        </a:rPr>
                        <a:t>th</a:t>
                      </a:r>
                      <a:r>
                        <a:rPr lang="en-GB" sz="1400" kern="1200" dirty="0">
                          <a:solidFill>
                            <a:schemeClr val="tx1"/>
                          </a:solidFill>
                          <a:effectLst/>
                          <a:latin typeface="Arial" panose="020B0604020202020204" pitchFamily="34" charset="0"/>
                          <a:ea typeface="+mn-ea"/>
                          <a:cs typeface="Arial" panose="020B0604020202020204" pitchFamily="34" charset="0"/>
                        </a:rPr>
                        <a:t> birthday)</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52298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pathways as follows: </a:t>
                      </a:r>
                    </a:p>
                    <a:p>
                      <a:pPr algn="l">
                        <a:lnSpc>
                          <a:spcPct val="115000"/>
                        </a:lnSpc>
                        <a:spcAft>
                          <a:spcPts val="0"/>
                        </a:spcAft>
                      </a:pPr>
                      <a:endParaRPr lang="en-US"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PRU’s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Early Help Central &amp; South</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Child in Need </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Youth Service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84940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ICR - Central Early Help: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sian.fawcett@42ndstreet.org.uk</a:t>
                      </a:r>
                      <a:r>
                        <a:rPr lang="en-GB" sz="1400" u="none" kern="1200" dirty="0">
                          <a:solidFill>
                            <a:schemeClr val="tx1"/>
                          </a:solidFill>
                          <a:effectLst/>
                          <a:latin typeface="Arial" panose="020B0604020202020204" pitchFamily="34" charset="0"/>
                          <a:ea typeface="+mn-ea"/>
                          <a:cs typeface="Arial" panose="020B0604020202020204" pitchFamily="34" charset="0"/>
                        </a:rPr>
                        <a:t> / </a:t>
                      </a:r>
                      <a:r>
                        <a:rPr lang="en-GB" sz="1400" kern="1200" dirty="0">
                          <a:solidFill>
                            <a:schemeClr val="tx1"/>
                          </a:solidFill>
                          <a:effectLst/>
                          <a:latin typeface="Arial" panose="020B0604020202020204" pitchFamily="34" charset="0"/>
                          <a:ea typeface="+mn-ea"/>
                          <a:cs typeface="Arial" panose="020B0604020202020204" pitchFamily="34" charset="0"/>
                        </a:rPr>
                        <a:t>07511044504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ICR: Salford Early Help South: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tamzin.broderick@42ndstreet.org.uk/</a:t>
                      </a:r>
                      <a:r>
                        <a:rPr lang="en-GB" sz="1400" u="sng"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07511044489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Self Help:</a:t>
                      </a:r>
                      <a:r>
                        <a:rPr lang="en-GB" sz="1400" kern="1200" dirty="0">
                          <a:solidFill>
                            <a:schemeClr val="tx1"/>
                          </a:solidFill>
                          <a:effectLst/>
                          <a:latin typeface="Arial" panose="020B0604020202020204" pitchFamily="34" charset="0"/>
                          <a:ea typeface="+mn-ea"/>
                          <a:cs typeface="Arial" panose="020B0604020202020204" pitchFamily="34" charset="0"/>
                        </a:rPr>
                        <a:t> Meg Woods: 07946887160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meg.woods@thebiglifegroup.com</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MIND:</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neil@mindinsalford.org.uk</a:t>
                      </a:r>
                      <a:r>
                        <a:rPr lang="en-GB" sz="1400" kern="1200" dirty="0">
                          <a:solidFill>
                            <a:schemeClr val="tx1"/>
                          </a:solidFill>
                          <a:effectLst/>
                          <a:latin typeface="Arial" panose="020B0604020202020204" pitchFamily="34" charset="0"/>
                          <a:ea typeface="+mn-ea"/>
                          <a:cs typeface="Arial" panose="020B0604020202020204" pitchFamily="34" charset="0"/>
                        </a:rPr>
                        <a:t> 07913130152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CAMHS:</a:t>
                      </a:r>
                      <a:r>
                        <a:rPr lang="en-GB" sz="1400" kern="1200" dirty="0">
                          <a:solidFill>
                            <a:schemeClr val="tx1"/>
                          </a:solidFill>
                          <a:effectLst/>
                          <a:latin typeface="Arial" panose="020B0604020202020204" pitchFamily="34" charset="0"/>
                          <a:ea typeface="+mn-ea"/>
                          <a:cs typeface="Arial" panose="020B0604020202020204" pitchFamily="34" charset="0"/>
                        </a:rPr>
                        <a:t> Speak to your </a:t>
                      </a:r>
                      <a:r>
                        <a:rPr lang="en-GB" sz="1400" u="none" kern="1200" dirty="0">
                          <a:solidFill>
                            <a:schemeClr val="tx1"/>
                          </a:solidFill>
                          <a:effectLst/>
                          <a:latin typeface="Arial" panose="020B0604020202020204" pitchFamily="34" charset="0"/>
                          <a:ea typeface="+mn-ea"/>
                          <a:cs typeface="Arial" panose="020B0604020202020204" pitchFamily="34" charset="0"/>
                        </a:rPr>
                        <a:t>Mental Health Practitioner (MHP)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2200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82</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603208" y="1244350"/>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1779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153693244"/>
              </p:ext>
            </p:extLst>
          </p:nvPr>
        </p:nvGraphicFramePr>
        <p:xfrm>
          <a:off x="270328" y="320666"/>
          <a:ext cx="11616872" cy="6299084"/>
        </p:xfrm>
        <a:graphic>
          <a:graphicData uri="http://schemas.openxmlformats.org/drawingml/2006/table">
            <a:tbl>
              <a:tblPr firstRow="1" bandRow="1">
                <a:tableStyleId>{5940675A-B579-460E-94D1-54222C63F5DA}</a:tableStyleId>
              </a:tblPr>
              <a:tblGrid>
                <a:gridCol w="6369671">
                  <a:extLst>
                    <a:ext uri="{9D8B030D-6E8A-4147-A177-3AD203B41FA5}">
                      <a16:colId xmlns:a16="http://schemas.microsoft.com/office/drawing/2014/main" val="676806377"/>
                    </a:ext>
                  </a:extLst>
                </a:gridCol>
                <a:gridCol w="1771607">
                  <a:extLst>
                    <a:ext uri="{9D8B030D-6E8A-4147-A177-3AD203B41FA5}">
                      <a16:colId xmlns:a16="http://schemas.microsoft.com/office/drawing/2014/main" val="3969586760"/>
                    </a:ext>
                  </a:extLst>
                </a:gridCol>
                <a:gridCol w="3475594">
                  <a:extLst>
                    <a:ext uri="{9D8B030D-6E8A-4147-A177-3AD203B41FA5}">
                      <a16:colId xmlns:a16="http://schemas.microsoft.com/office/drawing/2014/main" val="2348260480"/>
                    </a:ext>
                  </a:extLst>
                </a:gridCol>
              </a:tblGrid>
              <a:tr h="6907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Integrated Sexual Health Service</a:t>
                      </a: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89292">
                <a:tc rowSpan="6">
                  <a:txBody>
                    <a:bodyPr/>
                    <a:lstStyle/>
                    <a:p>
                      <a:endParaRPr lang="en-US" sz="800" kern="1200" dirty="0">
                        <a:solidFill>
                          <a:schemeClr val="tx1"/>
                        </a:solidFill>
                        <a:effectLst/>
                        <a:latin typeface="Arial" panose="020B0604020202020204" pitchFamily="34" charset="0"/>
                        <a:ea typeface="+mn-ea"/>
                        <a:cs typeface="Arial" panose="020B0604020202020204" pitchFamily="34" charset="0"/>
                      </a:endParaRPr>
                    </a:p>
                    <a:p>
                      <a:endParaRPr lang="en-US" sz="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Integrated Sexual Health Service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Salford’s Sexual Health service is now part of The Northern Sexual Health, managed by Manchester University NHS Foundation Trust. The Northern Contraception, Sexual Health Service provides free and confidential care across Salford, with plans to create 5 additional clinics across Salford - locations to be confirmed soon.</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service’s hub is still based at the Lance Burn Medical Centre in Pendleton, and you can book an appointment online by creating a Personal Health Record, calling 0161 388 4982, or sending an email to </a:t>
                      </a:r>
                      <a:r>
                        <a:rPr lang="en-US" sz="1400" kern="1200" dirty="0">
                          <a:solidFill>
                            <a:schemeClr val="tx1"/>
                          </a:solidFill>
                          <a:effectLst/>
                          <a:latin typeface="Arial" panose="020B0604020202020204" pitchFamily="34" charset="0"/>
                          <a:ea typeface="+mn-ea"/>
                          <a:cs typeface="Arial" panose="020B0604020202020204" pitchFamily="34" charset="0"/>
                          <a:hlinkClick r:id="rId2"/>
                        </a:rPr>
                        <a:t>salford.sexualhealth@mft.nhs.uk</a:t>
                      </a:r>
                      <a:r>
                        <a:rPr lang="en-US" sz="1400" kern="1200" dirty="0">
                          <a:solidFill>
                            <a:schemeClr val="tx1"/>
                          </a:solidFill>
                          <a:effectLst/>
                          <a:latin typeface="Arial" panose="020B0604020202020204" pitchFamily="34" charset="0"/>
                          <a:ea typeface="+mn-ea"/>
                          <a:cs typeface="Arial" panose="020B0604020202020204" pitchFamily="34" charset="0"/>
                        </a:rPr>
                        <a:t>.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Detecting sexually transmitted infections (STIs) quickly is important to avoid spreading them and improve treatment. You can get free and convenient STI home testing kits by visiting thenorthernsexualhealth.co.uk/home-testing-kits, even if you do not have any symptoms. The kits use discreet packaging and can be sent back in a pre-paid envelope. Results are usually returned in less than 2 weeks.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Free condoms can be picked up from the Beacon Centre (London Street, Salford M6 6QT). Emergency hormonal contraception, also known as the ‘morning after pill’, can be accessed for free at participating pharmacies in Salford. For contraception – including coils, implants, and the pill – contact your GP in the first instance.</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13+</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68469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Self-referral- appointments available by booking online via </a:t>
                      </a:r>
                      <a:r>
                        <a:rPr lang="en-US" sz="1400" dirty="0">
                          <a:effectLst/>
                          <a:latin typeface="Arial" panose="020B0604020202020204" pitchFamily="34" charset="0"/>
                          <a:ea typeface="Calibri" panose="020F0502020204030204" pitchFamily="34" charset="0"/>
                          <a:cs typeface="Arial" panose="020B0604020202020204" pitchFamily="34" charset="0"/>
                          <a:hlinkClick r:id="rId3"/>
                        </a:rPr>
                        <a:t>patient health record</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57256">
                <a:tc vMerge="1">
                  <a:txBody>
                    <a:bodyPr/>
                    <a:lstStyle/>
                    <a:p>
                      <a:endParaRPr lang="en-GB"/>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Lance Burn Medical Centre, </a:t>
                      </a:r>
                    </a:p>
                    <a:p>
                      <a:r>
                        <a:rPr lang="en-US" sz="1400" dirty="0">
                          <a:effectLst/>
                          <a:latin typeface="Arial" panose="020B0604020202020204" pitchFamily="34" charset="0"/>
                          <a:ea typeface="Calibri" panose="020F0502020204030204" pitchFamily="34" charset="0"/>
                          <a:cs typeface="Arial" panose="020B0604020202020204" pitchFamily="34" charset="0"/>
                        </a:rPr>
                        <a:t>Churchill Way, </a:t>
                      </a:r>
                    </a:p>
                    <a:p>
                      <a:r>
                        <a:rPr lang="en-US" sz="1400" dirty="0">
                          <a:effectLst/>
                          <a:latin typeface="Arial" panose="020B0604020202020204" pitchFamily="34" charset="0"/>
                          <a:ea typeface="Calibri" panose="020F0502020204030204" pitchFamily="34" charset="0"/>
                          <a:cs typeface="Arial" panose="020B0604020202020204" pitchFamily="34" charset="0"/>
                        </a:rPr>
                        <a:t>Salford </a:t>
                      </a:r>
                    </a:p>
                    <a:p>
                      <a:r>
                        <a:rPr lang="en-US" sz="1400" dirty="0">
                          <a:effectLst/>
                          <a:latin typeface="Arial" panose="020B0604020202020204" pitchFamily="34" charset="0"/>
                          <a:ea typeface="Calibri" panose="020F0502020204030204" pitchFamily="34" charset="0"/>
                          <a:cs typeface="Arial" panose="020B0604020202020204" pitchFamily="34" charset="0"/>
                        </a:rPr>
                        <a:t>M6 5QX</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867832"/>
                  </a:ext>
                </a:extLst>
              </a:tr>
              <a:tr h="91897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0161 388 4982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9448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Email</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Salford.SexualHealth@mft.nhs.uk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558589">
                <a:tc vMerge="1">
                  <a:txBody>
                    <a:bodyPr/>
                    <a:lstStyle/>
                    <a:p>
                      <a:endParaRPr lang="en-GB"/>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Website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https://thenorthernsexualhealth.co.uk/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377476"/>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83</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603208" y="1244350"/>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1961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2281224"/>
              </p:ext>
            </p:extLst>
          </p:nvPr>
        </p:nvGraphicFramePr>
        <p:xfrm>
          <a:off x="393699" y="199201"/>
          <a:ext cx="11404601" cy="5824056"/>
        </p:xfrm>
        <a:graphic>
          <a:graphicData uri="http://schemas.openxmlformats.org/drawingml/2006/table">
            <a:tbl>
              <a:tblPr firstRow="1" bandRow="1">
                <a:tableStyleId>{5940675A-B579-460E-94D1-54222C63F5DA}</a:tableStyleId>
              </a:tblPr>
              <a:tblGrid>
                <a:gridCol w="1607782">
                  <a:extLst>
                    <a:ext uri="{9D8B030D-6E8A-4147-A177-3AD203B41FA5}">
                      <a16:colId xmlns:a16="http://schemas.microsoft.com/office/drawing/2014/main" val="676806377"/>
                    </a:ext>
                  </a:extLst>
                </a:gridCol>
                <a:gridCol w="4645498">
                  <a:extLst>
                    <a:ext uri="{9D8B030D-6E8A-4147-A177-3AD203B41FA5}">
                      <a16:colId xmlns:a16="http://schemas.microsoft.com/office/drawing/2014/main" val="321080459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35568">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Junction 17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19897">
                <a:tc rowSpan="3" gridSpan="2">
                  <a:txBody>
                    <a:bodyPr/>
                    <a:lstStyle/>
                    <a:p>
                      <a:pPr marL="0" indent="0">
                        <a:buClr>
                          <a:srgbClr val="5CA532"/>
                        </a:buClr>
                        <a:buFont typeface="Wingdings" panose="05000000000000000000" pitchFamily="2" charset="2"/>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Junction 17 is a Specialist Adolescent Mental Health Service for young people aged 13-17 who require assessment and treatment for a range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of complex mental health difficulties.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support to those young people with the most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complex of needs and who require admission into a specialist unit or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require enhanced community services.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This includes young people with serious mental illness including:</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Bipolar affective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diagnosis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Young people with emerging personality difficulties</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13-17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852382">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Young people are only admitted to Junction 17 if they are in crisis or cannot be safely cared for by community services or other alternatives.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Patients are referred through a number of routes including:</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Community Child and Adolescent Mental Health Services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Accident &amp; Emergency Departments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Paediatric Inpatient Wards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4628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Junction 17,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56512"/>
                  </a:ext>
                </a:extLst>
              </a:tr>
              <a:tr h="986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r>
                        <a:rPr lang="en-US" sz="1400" dirty="0">
                          <a:latin typeface="Arial" panose="020B0604020202020204" pitchFamily="34" charset="0"/>
                          <a:cs typeface="Arial" panose="020B0604020202020204" pitchFamily="34" charset="0"/>
                        </a:rPr>
                        <a:t>Junction 17 provides a wide range of services both </a:t>
                      </a:r>
                    </a:p>
                    <a:p>
                      <a:r>
                        <a:rPr lang="en-US" sz="1400" dirty="0">
                          <a:latin typeface="Arial" panose="020B0604020202020204" pitchFamily="34" charset="0"/>
                          <a:cs typeface="Arial" panose="020B0604020202020204" pitchFamily="34" charset="0"/>
                        </a:rPr>
                        <a:t>in the community and within a state-of-the-art </a:t>
                      </a:r>
                    </a:p>
                    <a:p>
                      <a:r>
                        <a:rPr lang="en-US" sz="1400" dirty="0">
                          <a:latin typeface="Arial" panose="020B0604020202020204" pitchFamily="34" charset="0"/>
                          <a:cs typeface="Arial" panose="020B0604020202020204" pitchFamily="34" charset="0"/>
                        </a:rPr>
                        <a:t>inpatient unit 24/7.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81433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0161 773 9121 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Junction 17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84</a:t>
            </a:fld>
            <a:endParaRPr lang="en-GB" dirty="0"/>
          </a:p>
        </p:txBody>
      </p:sp>
      <p:cxnSp>
        <p:nvCxnSpPr>
          <p:cNvPr id="6" name="Straight Connector 5">
            <a:extLst>
              <a:ext uri="{FF2B5EF4-FFF2-40B4-BE49-F238E27FC236}">
                <a16:creationId xmlns:a16="http://schemas.microsoft.com/office/drawing/2014/main" id="{A828CE70-47B3-49AF-9421-485A7074D5C9}"/>
              </a:ext>
            </a:extLst>
          </p:cNvPr>
          <p:cNvCxnSpPr/>
          <p:nvPr/>
        </p:nvCxnSpPr>
        <p:spPr>
          <a:xfrm>
            <a:off x="6427186" y="1202274"/>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183C7ED-DC3C-4B30-99AF-40B13E1D86DE}"/>
              </a:ext>
            </a:extLst>
          </p:cNvPr>
          <p:cNvSpPr/>
          <p:nvPr/>
        </p:nvSpPr>
        <p:spPr>
          <a:xfrm>
            <a:off x="10618585" y="3125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85BB58-C4AB-4FC9-8C8D-2E205EC17D4F}"/>
              </a:ext>
            </a:extLst>
          </p:cNvPr>
          <p:cNvSpPr/>
          <p:nvPr/>
        </p:nvSpPr>
        <p:spPr>
          <a:xfrm>
            <a:off x="11301525" y="3534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8BDDBD1-4E7D-46DC-9A7C-D9B8173A4A90}"/>
              </a:ext>
            </a:extLst>
          </p:cNvPr>
          <p:cNvSpPr/>
          <p:nvPr/>
        </p:nvSpPr>
        <p:spPr>
          <a:xfrm>
            <a:off x="10044868" y="3506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9001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198570184"/>
              </p:ext>
            </p:extLst>
          </p:nvPr>
        </p:nvGraphicFramePr>
        <p:xfrm>
          <a:off x="548603"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667747">
                  <a:extLst>
                    <a:ext uri="{9D8B030D-6E8A-4147-A177-3AD203B41FA5}">
                      <a16:colId xmlns:a16="http://schemas.microsoft.com/office/drawing/2014/main" val="3969586760"/>
                    </a:ext>
                  </a:extLst>
                </a:gridCol>
                <a:gridCol w="3483574">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Kooth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 free online counselling for children and young people launched in </a:t>
                      </a: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Greater Manchester. </a:t>
                      </a:r>
                      <a:r>
                        <a:rPr lang="en-GB" sz="1400" dirty="0">
                          <a:latin typeface="Arial" panose="020B0604020202020204" pitchFamily="34" charset="0"/>
                          <a:cs typeface="Arial" panose="020B0604020202020204" pitchFamily="34" charset="0"/>
                        </a:rPr>
                        <a:t>Available seven days a week, every day, all year round.</a:t>
                      </a: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online counselling and emotional wellbeing platform is available to any young person who may be struggling with their mental health and offers a variety of resources, including: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live chat function that allows young people to contact a qualified counsellor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Chat forums with other young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Crisis information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Self help resources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Kooth provides information and support along with treatment for children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young people with a range of mental health problems.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Scheduled and drop-in counselling sessions are available 365 days a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 and include slots at evenings and weekends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Information, support and online counselling</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10- 25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endParaRPr lang="en-GB" sz="6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5816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Professionals queries: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kel@kooth.com</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Parent queries: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parents@kooth.com</a:t>
                      </a:r>
                      <a:r>
                        <a:rPr lang="en-GB" sz="1400" dirty="0">
                          <a:effectLst/>
                          <a:latin typeface="Arial" panose="020B0604020202020204" pitchFamily="34" charset="0"/>
                          <a:ea typeface="Calibri" panose="020F0502020204030204" pitchFamily="34" charset="0"/>
                          <a:cs typeface="Arial" panose="020B0604020202020204" pitchFamily="34" charset="0"/>
                        </a:rPr>
                        <a:t> or </a:t>
                      </a: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https://explore.kooth.com/families/</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hlinkClick r:id="rId5"/>
                        </a:rPr>
                        <a:t>Kooth</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85</a:t>
            </a:fld>
            <a:endParaRPr lang="en-GB" dirty="0"/>
          </a:p>
        </p:txBody>
      </p:sp>
      <p:cxnSp>
        <p:nvCxnSpPr>
          <p:cNvPr id="6" name="Straight Connector 5">
            <a:extLst>
              <a:ext uri="{FF2B5EF4-FFF2-40B4-BE49-F238E27FC236}">
                <a16:creationId xmlns:a16="http://schemas.microsoft.com/office/drawing/2014/main" id="{437B8677-2AF6-4754-919B-8C5DC16B9DE1}"/>
              </a:ext>
            </a:extLst>
          </p:cNvPr>
          <p:cNvCxnSpPr/>
          <p:nvPr/>
        </p:nvCxnSpPr>
        <p:spPr>
          <a:xfrm>
            <a:off x="6682456" y="1512500"/>
            <a:ext cx="0" cy="40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7841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76343078"/>
              </p:ext>
            </p:extLst>
          </p:nvPr>
        </p:nvGraphicFramePr>
        <p:xfrm>
          <a:off x="270328" y="547116"/>
          <a:ext cx="11404601" cy="562699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Liberty House  </a:t>
                      </a:r>
                      <a:endParaRPr lang="en-GB" sz="1800" b="0" dirty="0">
                        <a:solidFill>
                          <a:schemeClr val="accent1">
                            <a:lumMod val="75000"/>
                          </a:schemeClr>
                        </a:solidFill>
                        <a:latin typeface="Arial" panose="020B0604020202020204" pitchFamily="34" charset="0"/>
                        <a:cs typeface="Arial" panose="020B0604020202020204" pitchFamily="34" charset="0"/>
                      </a:endParaRPr>
                    </a:p>
                    <a:p>
                      <a:r>
                        <a:rPr lang="en-GB" sz="1800" b="0" dirty="0">
                          <a:solidFill>
                            <a:schemeClr val="accent1">
                              <a:lumMod val="75000"/>
                            </a:schemeClr>
                          </a:solidFill>
                          <a:latin typeface="Arial" panose="020B0604020202020204" pitchFamily="34" charset="0"/>
                          <a:cs typeface="Arial" panose="020B0604020202020204" pitchFamily="34" charset="0"/>
                        </a:rPr>
                        <a:t> </a:t>
                      </a:r>
                      <a:endParaRPr lang="en-GB" sz="28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is a 16 bed accommodation with support for homeless</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young people aged between 16 and 24.  Priority is given to 16/17 year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olds and applicants must have a Salford connection.  </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Successful applicants will be expected to work towards education / employment or training and all young people are supported with</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independent living skills such as: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Budgeting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Cooking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Managing their accommodation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Moving on positively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have excellent links with health and wellbeing providers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community.  All young people are supported to register with a local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GP, dentist and optician.  Referrals will be made to relevant agencies for specialist health or emotional wellbeing needs.  The service also offers a weekly session with a professional counsellor if individuals wish to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engage with this.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counselling / therapy; information; signposting; support.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members can be involved in elements of support with consent from the young person and if deemed appropriate.</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16-24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100 George Street South, Salford, M7 4PQ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0161 4920191 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liberty@adullam.org.uk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Adullam Homes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86</a:t>
            </a:fld>
            <a:endParaRPr lang="en-GB" dirty="0"/>
          </a:p>
        </p:txBody>
      </p:sp>
      <p:cxnSp>
        <p:nvCxnSpPr>
          <p:cNvPr id="6" name="Straight Connector 5">
            <a:extLst>
              <a:ext uri="{FF2B5EF4-FFF2-40B4-BE49-F238E27FC236}">
                <a16:creationId xmlns:a16="http://schemas.microsoft.com/office/drawing/2014/main" id="{3D83FC2A-949D-4791-9C54-B2D698E8963F}"/>
              </a:ext>
            </a:extLst>
          </p:cNvPr>
          <p:cNvCxnSpPr/>
          <p:nvPr/>
        </p:nvCxnSpPr>
        <p:spPr>
          <a:xfrm>
            <a:off x="6305266" y="15558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A7D459B3-DAB3-4353-8946-AB2B650680D0}"/>
              </a:ext>
            </a:extLst>
          </p:cNvPr>
          <p:cNvSpPr/>
          <p:nvPr/>
        </p:nvSpPr>
        <p:spPr>
          <a:xfrm>
            <a:off x="1049245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2E741F8-A55A-49AD-AD6E-6049CE25A0BB}"/>
              </a:ext>
            </a:extLst>
          </p:cNvPr>
          <p:cNvSpPr/>
          <p:nvPr/>
        </p:nvSpPr>
        <p:spPr>
          <a:xfrm>
            <a:off x="1117539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87108E0-6630-4251-AC55-0190A558DDCF}"/>
              </a:ext>
            </a:extLst>
          </p:cNvPr>
          <p:cNvSpPr/>
          <p:nvPr/>
        </p:nvSpPr>
        <p:spPr>
          <a:xfrm>
            <a:off x="991874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99241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65510107"/>
              </p:ext>
            </p:extLst>
          </p:nvPr>
        </p:nvGraphicFramePr>
        <p:xfrm>
          <a:off x="270328" y="547116"/>
          <a:ext cx="11404601" cy="53035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Maternity Services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Saint Mary’s Hospital provides maternity services for women living in </a:t>
                      </a:r>
                    </a:p>
                    <a:p>
                      <a:r>
                        <a:rPr lang="en-US" sz="1400" dirty="0">
                          <a:latin typeface="Arial" panose="020B0604020202020204" pitchFamily="34" charset="0"/>
                          <a:cs typeface="Arial" panose="020B0604020202020204" pitchFamily="34" charset="0"/>
                        </a:rPr>
                        <a:t>central Manchester, Trafford and Salford with primary, secondary and </a:t>
                      </a:r>
                    </a:p>
                    <a:p>
                      <a:r>
                        <a:rPr lang="en-US" sz="1400" dirty="0">
                          <a:latin typeface="Arial" panose="020B0604020202020204" pitchFamily="34" charset="0"/>
                          <a:cs typeface="Arial" panose="020B0604020202020204" pitchFamily="34" charset="0"/>
                        </a:rPr>
                        <a:t>tertiary obstetric care.  The hospital is renowned both regionally and nationally for its clinical, research, fetal and maternal medicines services.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models of care provided to women are both consultant and midwifery </a:t>
                      </a:r>
                    </a:p>
                    <a:p>
                      <a:r>
                        <a:rPr lang="en-US" sz="1400" dirty="0">
                          <a:latin typeface="Arial" panose="020B0604020202020204" pitchFamily="34" charset="0"/>
                          <a:cs typeface="Arial" panose="020B0604020202020204" pitchFamily="34" charset="0"/>
                        </a:rPr>
                        <a:t>led with an established midwifery led team delivering care to low risk </a:t>
                      </a:r>
                    </a:p>
                    <a:p>
                      <a:r>
                        <a:rPr lang="en-US" sz="1400" dirty="0">
                          <a:latin typeface="Arial" panose="020B0604020202020204" pitchFamily="34" charset="0"/>
                          <a:cs typeface="Arial" panose="020B0604020202020204" pitchFamily="34" charset="0"/>
                        </a:rPr>
                        <a:t>women and a multidisciplinary team comprising of obstetricians, midwives, anaesthetists, neonatologists and physicians providing care to women </a:t>
                      </a:r>
                    </a:p>
                    <a:p>
                      <a:r>
                        <a:rPr lang="en-US" sz="1400" dirty="0">
                          <a:latin typeface="Arial" panose="020B0604020202020204" pitchFamily="34" charset="0"/>
                          <a:cs typeface="Arial" panose="020B0604020202020204" pitchFamily="34" charset="0"/>
                        </a:rPr>
                        <a:t>with specialist fetal and maternal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can support, and where appropriate, make referrals with the following:</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Stress in pregnancy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Low birth weight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Parental mental illness (including post-natal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the emotional and social wellbeing of the infant.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Teenage pregnancy </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Antenatal assessment units at Saint Mary’s Hospital and Salford Royal.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maternity services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via GP/community midwife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Saint Mary's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0161 276 6429  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Saint Mary's Hospital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37B8677-2AF6-4754-919B-8C5DC16B9DE1}"/>
              </a:ext>
            </a:extLst>
          </p:cNvPr>
          <p:cNvCxnSpPr/>
          <p:nvPr/>
        </p:nvCxnSpPr>
        <p:spPr>
          <a:xfrm>
            <a:off x="6305266" y="1537420"/>
            <a:ext cx="0" cy="41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1529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01387632"/>
              </p:ext>
            </p:extLst>
          </p:nvPr>
        </p:nvGraphicFramePr>
        <p:xfrm>
          <a:off x="330200" y="352044"/>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Midwifery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44472">
                <a:tc rowSpan="7">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Maternity services for the women and families of Salford are offered by</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following NHS Trusts:  </a:t>
                      </a:r>
                    </a:p>
                    <a:p>
                      <a:pPr marL="285750" indent="-285750">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Central Manchester University Hospitals NHS Foundation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Bolton Royal NHS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North Manchester General Hospital</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Warrington General Hospital</a:t>
                      </a:r>
                    </a:p>
                    <a:p>
                      <a:pPr marL="285750" indent="-285750">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case of health visitors/midwives, identifying and referring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appropriately in cases of stress in pregnancy, low birth weight, parental mental illness (including post-natal depression), supports the emotional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and social wellbeing of the infant.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Universal maternity care is provided to all pregnant women, in addition</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the following services are available:</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Young Parents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Asylum Seekers and Refugees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Mental Health/Drugs and Alcohol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HIV and Screening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Neonatal Outreach Team</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Support can be provided in the home, community settings and clinics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the Midwifery service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Referral from GP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5611">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Stott Lane, Salford, M6 8HD (this would be dependent on Hospital of choice)</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5" name="Straight Connector 4">
            <a:extLst>
              <a:ext uri="{FF2B5EF4-FFF2-40B4-BE49-F238E27FC236}">
                <a16:creationId xmlns:a16="http://schemas.microsoft.com/office/drawing/2014/main" id="{B8BFE78A-22E5-4AB6-8A94-F8532412BE95}"/>
              </a:ext>
            </a:extLst>
          </p:cNvPr>
          <p:cNvCxnSpPr/>
          <p:nvPr/>
        </p:nvCxnSpPr>
        <p:spPr>
          <a:xfrm>
            <a:off x="6293074" y="1354539"/>
            <a:ext cx="0" cy="45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2" action="ppaction://hlinksldjump" highlightClick="1"/>
            <a:extLst>
              <a:ext uri="{FF2B5EF4-FFF2-40B4-BE49-F238E27FC236}">
                <a16:creationId xmlns:a16="http://schemas.microsoft.com/office/drawing/2014/main" id="{220461CE-6284-4A40-95B4-8A4C5DF0A08B}"/>
              </a:ext>
            </a:extLst>
          </p:cNvPr>
          <p:cNvSpPr/>
          <p:nvPr/>
        </p:nvSpPr>
        <p:spPr>
          <a:xfrm>
            <a:off x="10555521" y="45440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41DAB689-CF51-4632-BBF7-A0BF8B3C39ED}"/>
              </a:ext>
            </a:extLst>
          </p:cNvPr>
          <p:cNvSpPr/>
          <p:nvPr/>
        </p:nvSpPr>
        <p:spPr>
          <a:xfrm>
            <a:off x="11238461" y="49535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26D3008-860F-48A2-A92E-EE6121697C0C}"/>
              </a:ext>
            </a:extLst>
          </p:cNvPr>
          <p:cNvSpPr/>
          <p:nvPr/>
        </p:nvSpPr>
        <p:spPr>
          <a:xfrm>
            <a:off x="9981804" y="49250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E73589F3-96EB-442E-A087-180FF72E9423}"/>
              </a:ext>
            </a:extLst>
          </p:cNvPr>
          <p:cNvSpPr>
            <a:spLocks noGrp="1"/>
          </p:cNvSpPr>
          <p:nvPr>
            <p:ph type="sldNum" sz="quarter" idx="12"/>
          </p:nvPr>
        </p:nvSpPr>
        <p:spPr/>
        <p:txBody>
          <a:bodyPr/>
          <a:lstStyle/>
          <a:p>
            <a:fld id="{5D3D0DFE-D947-4B90-A61E-3CEF8DFD50AE}" type="slidenum">
              <a:rPr lang="en-GB" smtClean="0"/>
              <a:t>88</a:t>
            </a:fld>
            <a:endParaRPr lang="en-GB" dirty="0"/>
          </a:p>
        </p:txBody>
      </p:sp>
    </p:spTree>
    <p:extLst>
      <p:ext uri="{BB962C8B-B14F-4D97-AF65-F5344CB8AC3E}">
        <p14:creationId xmlns:p14="http://schemas.microsoft.com/office/powerpoint/2010/main" val="25418615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8285423"/>
              </p:ext>
            </p:extLst>
          </p:nvPr>
        </p:nvGraphicFramePr>
        <p:xfrm>
          <a:off x="270328" y="547116"/>
          <a:ext cx="11404601" cy="506666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614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MIND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in Salford is an independent, user focused charity providing </a:t>
                      </a:r>
                    </a:p>
                    <a:p>
                      <a:r>
                        <a:rPr lang="en-US" sz="1400" kern="1200" dirty="0">
                          <a:solidFill>
                            <a:schemeClr val="tx1"/>
                          </a:solidFill>
                          <a:effectLst/>
                          <a:latin typeface="Arial" panose="020B0604020202020204" pitchFamily="34" charset="0"/>
                          <a:ea typeface="+mn-ea"/>
                          <a:cs typeface="Arial" panose="020B0604020202020204" pitchFamily="34" charset="0"/>
                        </a:rPr>
                        <a:t>quality services to make a positive difference to the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of the people of Salford.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campaigns for the improvement of statutory services and fights </a:t>
                      </a:r>
                    </a:p>
                    <a:p>
                      <a:r>
                        <a:rPr lang="en-US" sz="1400" kern="1200" dirty="0">
                          <a:solidFill>
                            <a:schemeClr val="tx1"/>
                          </a:solidFill>
                          <a:effectLst/>
                          <a:latin typeface="Arial" panose="020B0604020202020204" pitchFamily="34" charset="0"/>
                          <a:ea typeface="+mn-ea"/>
                          <a:cs typeface="Arial" panose="020B0604020202020204" pitchFamily="34" charset="0"/>
                        </a:rPr>
                        <a:t>the stigma and discrimination that many people with experience of </a:t>
                      </a:r>
                    </a:p>
                    <a:p>
                      <a:r>
                        <a:rPr lang="en-US" sz="1400" kern="1200" dirty="0">
                          <a:solidFill>
                            <a:schemeClr val="tx1"/>
                          </a:solidFill>
                          <a:effectLst/>
                          <a:latin typeface="Arial" panose="020B0604020202020204" pitchFamily="34" charset="0"/>
                          <a:ea typeface="+mn-ea"/>
                          <a:cs typeface="Arial" panose="020B0604020202020204" pitchFamily="34" charset="0"/>
                        </a:rPr>
                        <a:t>mental or emotional distress still face.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try to involve our volunteers and users of our services in our work, valuing diversity, focusing on quality and following principles of social inclusion and recovery.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l">
                        <a:lnSpc>
                          <a:spcPct val="115000"/>
                        </a:lnSpc>
                        <a:spcAft>
                          <a:spcPts val="0"/>
                        </a:spcAft>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Advocacy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Welfare Rights &amp; Debt Advice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Mindfulness</a:t>
                      </a:r>
                    </a:p>
                    <a:p>
                      <a:pPr marL="0" lvl="0" indent="0" algn="l">
                        <a:lnSpc>
                          <a:spcPct val="115000"/>
                        </a:lnSpc>
                        <a:spcAft>
                          <a:spcPts val="0"/>
                        </a:spcAft>
                        <a:buClr>
                          <a:srgbClr val="5CA532"/>
                        </a:buClr>
                        <a:buFont typeface="Wingdings" panose="05000000000000000000" pitchFamily="2" charset="2"/>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Mind in Salford, The Angel Centre, 1 St Philips Place, Salford, M3 6FA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0161 212 4880 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info@mindinsalford.org.uk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Mind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89</a:t>
            </a:fld>
            <a:endParaRPr lang="en-GB" dirty="0"/>
          </a:p>
        </p:txBody>
      </p:sp>
      <p:cxnSp>
        <p:nvCxnSpPr>
          <p:cNvPr id="6" name="Straight Connector 5">
            <a:extLst>
              <a:ext uri="{FF2B5EF4-FFF2-40B4-BE49-F238E27FC236}">
                <a16:creationId xmlns:a16="http://schemas.microsoft.com/office/drawing/2014/main" id="{60B45713-DAEE-438A-BA48-C513B307997B}"/>
              </a:ext>
            </a:extLst>
          </p:cNvPr>
          <p:cNvCxnSpPr/>
          <p:nvPr/>
        </p:nvCxnSpPr>
        <p:spPr>
          <a:xfrm>
            <a:off x="6268690" y="146486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2D687E9-A704-490D-B91A-25203081CA7A}"/>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971A25B-6167-4BF8-9D0C-55BD5B963166}"/>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F6235FF-A11B-4D4E-A67A-8B20CD28D2B4}"/>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656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20120136"/>
              </p:ext>
            </p:extLst>
          </p:nvPr>
        </p:nvGraphicFramePr>
        <p:xfrm>
          <a:off x="125406" y="-27708"/>
          <a:ext cx="11996603" cy="6922900"/>
        </p:xfrm>
        <a:graphic>
          <a:graphicData uri="http://schemas.openxmlformats.org/drawingml/2006/table">
            <a:tbl>
              <a:tblPr firstRow="1" bandRow="1">
                <a:tableStyleId>{5940675A-B579-460E-94D1-54222C63F5DA}</a:tableStyleId>
              </a:tblPr>
              <a:tblGrid>
                <a:gridCol w="2914130">
                  <a:extLst>
                    <a:ext uri="{9D8B030D-6E8A-4147-A177-3AD203B41FA5}">
                      <a16:colId xmlns:a16="http://schemas.microsoft.com/office/drawing/2014/main" val="3297575626"/>
                    </a:ext>
                  </a:extLst>
                </a:gridCol>
                <a:gridCol w="2685553">
                  <a:extLst>
                    <a:ext uri="{9D8B030D-6E8A-4147-A177-3AD203B41FA5}">
                      <a16:colId xmlns:a16="http://schemas.microsoft.com/office/drawing/2014/main" val="295642168"/>
                    </a:ext>
                  </a:extLst>
                </a:gridCol>
                <a:gridCol w="228579">
                  <a:extLst>
                    <a:ext uri="{9D8B030D-6E8A-4147-A177-3AD203B41FA5}">
                      <a16:colId xmlns:a16="http://schemas.microsoft.com/office/drawing/2014/main" val="1300173571"/>
                    </a:ext>
                  </a:extLst>
                </a:gridCol>
                <a:gridCol w="3337416">
                  <a:extLst>
                    <a:ext uri="{9D8B030D-6E8A-4147-A177-3AD203B41FA5}">
                      <a16:colId xmlns:a16="http://schemas.microsoft.com/office/drawing/2014/main" val="3612944406"/>
                    </a:ext>
                  </a:extLst>
                </a:gridCol>
                <a:gridCol w="2830925">
                  <a:extLst>
                    <a:ext uri="{9D8B030D-6E8A-4147-A177-3AD203B41FA5}">
                      <a16:colId xmlns:a16="http://schemas.microsoft.com/office/drawing/2014/main" val="2100933954"/>
                    </a:ext>
                  </a:extLst>
                </a:gridCol>
              </a:tblGrid>
              <a:tr h="597060">
                <a:tc gridSpan="5">
                  <a:txBody>
                    <a:bodyPr/>
                    <a:lstStyle/>
                    <a:p>
                      <a:r>
                        <a:rPr lang="en-GB" sz="2400" b="0" dirty="0">
                          <a:solidFill>
                            <a:schemeClr val="bg1"/>
                          </a:solidFill>
                        </a:rPr>
                        <a:t>Anxiety</a:t>
                      </a:r>
                    </a:p>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251263">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9281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No Panic:</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and information for people suffering from panic attacks, phobias, OCD, related anxiety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 Helpline: 0330 606 1174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www.nopanic.org.uk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 Single Point of Contact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 / emotional health /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218438">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Anxiety UK</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user-led organisation, with resources, text service and info line.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 line: 03444 775 774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www.anxietyuk.org.uk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Educational Psychology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setting SENCo / Inclusion Lead.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686619">
                <a:tc rowSpan="2"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53038977"/>
                  </a:ext>
                </a:extLst>
              </a:tr>
              <a:tr h="30021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0956365"/>
                  </a:ext>
                </a:extLst>
              </a:tr>
              <a:tr h="921152">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Headmeds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young people with accessible information about mental health medication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talking therapy for people (aged 16+) who are struggling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for children and young people; self-referral for 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94087755"/>
                  </a:ext>
                </a:extLst>
              </a:tr>
              <a:tr h="1012452">
                <a:tc gridSpan="2">
                  <a:txBody>
                    <a:bodyPr/>
                    <a:lstStyle/>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anxiety and related disorders.</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www.gmintegratedcare.org.uk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marL="84138" indent="0">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  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  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0" marR="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p>
                      <a:endParaRPr lang="en-GB" dirty="0"/>
                    </a:p>
                    <a:p>
                      <a:endParaRPr lang="en-GB" dirty="0"/>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176999"/>
                  </a:ext>
                </a:extLst>
              </a:tr>
              <a:tr h="550255">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1" action="ppaction://hlinksldjump"/>
                        </a:rPr>
                        <a:t>Kooth: </a:t>
                      </a:r>
                      <a:r>
                        <a:rPr lang="en-GB" sz="1200" dirty="0">
                          <a:effectLst/>
                          <a:latin typeface="Arial" panose="020B0604020202020204" pitchFamily="34" charset="0"/>
                          <a:ea typeface="Calibri" panose="020F0502020204030204" pitchFamily="34" charset="0"/>
                          <a:cs typeface="Arial" panose="020B0604020202020204" pitchFamily="34" charset="0"/>
                        </a:rPr>
                        <a:t>Kooth provides information and support along with treatment for children and young people with a range of mental health problems. Scheduled and drop-in counselling sessions are available 365 days a year and include slots at evenings and weekends.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22"/>
                        </a:rPr>
                        <a:t>www.Kooth.com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marL="84138" indent="0">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0" marR="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745330072"/>
                  </a:ext>
                </a:extLst>
              </a:tr>
            </a:tbl>
          </a:graphicData>
        </a:graphic>
      </p:graphicFrame>
      <p:sp>
        <p:nvSpPr>
          <p:cNvPr id="8" name="Action Button: Go Home 7">
            <a:hlinkClick r:id="rId23" action="ppaction://hlinksldjump" highlightClick="1"/>
            <a:extLst>
              <a:ext uri="{FF2B5EF4-FFF2-40B4-BE49-F238E27FC236}">
                <a16:creationId xmlns:a16="http://schemas.microsoft.com/office/drawing/2014/main" id="{73CB99D1-8827-4D19-8B56-09650C7E0E87}"/>
              </a:ext>
            </a:extLst>
          </p:cNvPr>
          <p:cNvSpPr/>
          <p:nvPr/>
        </p:nvSpPr>
        <p:spPr>
          <a:xfrm>
            <a:off x="10782300" y="81933"/>
            <a:ext cx="571500" cy="50292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B18A78C-9A61-42AD-A8A3-610B5217924E}"/>
              </a:ext>
            </a:extLst>
          </p:cNvPr>
          <p:cNvSpPr/>
          <p:nvPr/>
        </p:nvSpPr>
        <p:spPr>
          <a:xfrm>
            <a:off x="11465240" y="127737"/>
            <a:ext cx="468000" cy="396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4936CE2-83E6-4D93-AC1D-09E8FB87B2D8}"/>
              </a:ext>
            </a:extLst>
          </p:cNvPr>
          <p:cNvSpPr/>
          <p:nvPr/>
        </p:nvSpPr>
        <p:spPr>
          <a:xfrm>
            <a:off x="10208583" y="124891"/>
            <a:ext cx="468000" cy="396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61795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7E1C7-9831-4A07-A976-D26FA8B25F66}"/>
              </a:ext>
            </a:extLst>
          </p:cNvPr>
          <p:cNvSpPr>
            <a:spLocks noGrp="1"/>
          </p:cNvSpPr>
          <p:nvPr>
            <p:ph type="sldNum" sz="quarter" idx="12"/>
          </p:nvPr>
        </p:nvSpPr>
        <p:spPr/>
        <p:txBody>
          <a:bodyPr/>
          <a:lstStyle/>
          <a:p>
            <a:fld id="{5D3D0DFE-D947-4B90-A61E-3CEF8DFD50AE}" type="slidenum">
              <a:rPr lang="en-GB" smtClean="0"/>
              <a:t>90</a:t>
            </a:fld>
            <a:endParaRPr lang="en-GB" dirty="0"/>
          </a:p>
        </p:txBody>
      </p:sp>
      <p:graphicFrame>
        <p:nvGraphicFramePr>
          <p:cNvPr id="3" name="Table 2">
            <a:extLst>
              <a:ext uri="{FF2B5EF4-FFF2-40B4-BE49-F238E27FC236}">
                <a16:creationId xmlns:a16="http://schemas.microsoft.com/office/drawing/2014/main" id="{24216EBF-3E31-4C70-B48A-3E1486EBE4EA}"/>
              </a:ext>
            </a:extLst>
          </p:cNvPr>
          <p:cNvGraphicFramePr>
            <a:graphicFrameLocks noGrp="1"/>
          </p:cNvGraphicFramePr>
          <p:nvPr>
            <p:extLst>
              <p:ext uri="{D42A27DB-BD31-4B8C-83A1-F6EECF244321}">
                <p14:modId xmlns:p14="http://schemas.microsoft.com/office/powerpoint/2010/main" val="2739196934"/>
              </p:ext>
            </p:extLst>
          </p:nvPr>
        </p:nvGraphicFramePr>
        <p:xfrm>
          <a:off x="369450" y="265654"/>
          <a:ext cx="11453099" cy="6515563"/>
        </p:xfrm>
        <a:graphic>
          <a:graphicData uri="http://schemas.openxmlformats.org/drawingml/2006/table">
            <a:tbl>
              <a:tblPr firstRow="1" bandRow="1">
                <a:tableStyleId>{5940675A-B579-460E-94D1-54222C63F5DA}</a:tableStyleId>
              </a:tblPr>
              <a:tblGrid>
                <a:gridCol w="6981609">
                  <a:extLst>
                    <a:ext uri="{9D8B030D-6E8A-4147-A177-3AD203B41FA5}">
                      <a16:colId xmlns:a16="http://schemas.microsoft.com/office/drawing/2014/main" val="676806377"/>
                    </a:ext>
                  </a:extLst>
                </a:gridCol>
                <a:gridCol w="1010906">
                  <a:extLst>
                    <a:ext uri="{9D8B030D-6E8A-4147-A177-3AD203B41FA5}">
                      <a16:colId xmlns:a16="http://schemas.microsoft.com/office/drawing/2014/main" val="3969586760"/>
                    </a:ext>
                  </a:extLst>
                </a:gridCol>
                <a:gridCol w="3460584">
                  <a:extLst>
                    <a:ext uri="{9D8B030D-6E8A-4147-A177-3AD203B41FA5}">
                      <a16:colId xmlns:a16="http://schemas.microsoft.com/office/drawing/2014/main" val="2348260480"/>
                    </a:ext>
                  </a:extLst>
                </a:gridCol>
              </a:tblGrid>
              <a:tr h="876763">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Odd Arts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890082">
                <a:tc rowSpan="4">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Odd Arts uses theatre to overcome inequalities &amp; increase opportunities for people facing the greatest level of discrimination &amp; disadvantage.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All our theatre is:</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Restorative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Trauma informed</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Anti-racist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have many  varied theatre and creative offers for people within the community, education, health &amp; criminal justice settings.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type of projects we offer include: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Interactive theatre workshops aimed at preventing risk &amp; increasing wellbeing, themes include:  Mental health; Racism &amp; discrimination; Exploitation; Sexual assault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Therapeutic theatre projects</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Community led social action projects using theatre, film &amp; the arts as a form of protest or campaign, to address community grievances, causes &amp; inequalities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deliver mental health related theatre workshops in most Salford high schools as well as youth justice &amp; health settings.</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Creative free 9-12 week mental health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referrals to </a:t>
                      </a:r>
                      <a:r>
                        <a:rPr lang="en-US" sz="1400" dirty="0">
                          <a:latin typeface="Arial" panose="020B0604020202020204" pitchFamily="34" charset="0"/>
                          <a:cs typeface="Arial" panose="020B0604020202020204" pitchFamily="34" charset="0"/>
                          <a:hlinkClick r:id="rId2"/>
                        </a:rPr>
                        <a:t>info@oddarts.co.uk</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workshops and offers free at the point of use</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years</a:t>
                      </a:r>
                    </a:p>
                    <a:p>
                      <a:pPr marL="22860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9008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spcAft>
                          <a:spcPts val="0"/>
                        </a:spcAft>
                      </a:pPr>
                      <a:r>
                        <a:rPr lang="en-GB" sz="1400" u="none" strike="noStrike" kern="1200" dirty="0">
                          <a:solidFill>
                            <a:schemeClr val="tx1"/>
                          </a:solidFill>
                          <a:effectLst/>
                          <a:latin typeface="Arial" panose="020B0604020202020204" pitchFamily="34" charset="0"/>
                          <a:ea typeface="+mn-ea"/>
                          <a:cs typeface="Arial" panose="020B0604020202020204" pitchFamily="34" charset="0"/>
                        </a:rPr>
                        <a:t>Self referral or professional 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500816">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Aquarius Centre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21 Eden Close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Hulme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Manchester</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M15 6AX</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229807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info@oddarts.co.uk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Tree>
    <p:extLst>
      <p:ext uri="{BB962C8B-B14F-4D97-AF65-F5344CB8AC3E}">
        <p14:creationId xmlns:p14="http://schemas.microsoft.com/office/powerpoint/2010/main" val="2938931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F81A4-5B52-8F8E-8417-56EE0BF37F7B}"/>
              </a:ext>
            </a:extLst>
          </p:cNvPr>
          <p:cNvSpPr>
            <a:spLocks noGrp="1"/>
          </p:cNvSpPr>
          <p:nvPr>
            <p:ph type="sldNum" sz="quarter" idx="12"/>
          </p:nvPr>
        </p:nvSpPr>
        <p:spPr/>
        <p:txBody>
          <a:bodyPr/>
          <a:lstStyle/>
          <a:p>
            <a:fld id="{5D3D0DFE-D947-4B90-A61E-3CEF8DFD50AE}" type="slidenum">
              <a:rPr lang="en-GB" smtClean="0"/>
              <a:t>91</a:t>
            </a:fld>
            <a:endParaRPr lang="en-GB" dirty="0"/>
          </a:p>
        </p:txBody>
      </p:sp>
      <p:graphicFrame>
        <p:nvGraphicFramePr>
          <p:cNvPr id="3" name="Table 2">
            <a:extLst>
              <a:ext uri="{FF2B5EF4-FFF2-40B4-BE49-F238E27FC236}">
                <a16:creationId xmlns:a16="http://schemas.microsoft.com/office/drawing/2014/main" id="{E8DEC524-6A2F-45AD-C68C-2AE81AD6E337}"/>
              </a:ext>
            </a:extLst>
          </p:cNvPr>
          <p:cNvGraphicFramePr>
            <a:graphicFrameLocks noGrp="1"/>
          </p:cNvGraphicFramePr>
          <p:nvPr>
            <p:extLst>
              <p:ext uri="{D42A27DB-BD31-4B8C-83A1-F6EECF244321}">
                <p14:modId xmlns:p14="http://schemas.microsoft.com/office/powerpoint/2010/main" val="1768472241"/>
              </p:ext>
            </p:extLst>
          </p:nvPr>
        </p:nvGraphicFramePr>
        <p:xfrm>
          <a:off x="270328" y="547116"/>
          <a:ext cx="11404601" cy="372497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and Infant Relationship Service (PAIRS)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pPr algn="just"/>
                      <a:r>
                        <a:rPr lang="en-GB" sz="14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to build a positive and satisfying relationship with their baby.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carers and their babies to feel safe and secure, to manage the emotional demands of new parenthood, and to build positive relationships that they can both enjoy.</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will offer both individual and group support and we will think together with the parent about what might be best for them and their baby.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 Form:  </a:t>
                      </a:r>
                      <a:r>
                        <a:rPr lang="en-GB" sz="1800" u="sng" kern="1200" dirty="0">
                          <a:solidFill>
                            <a:schemeClr val="tx1"/>
                          </a:solidFill>
                          <a:effectLst/>
                          <a:latin typeface="+mn-lt"/>
                          <a:ea typeface="+mn-ea"/>
                          <a:cs typeface="+mn-cs"/>
                          <a:hlinkClick r:id="rId2"/>
                        </a:rPr>
                        <a:t>Request for Service form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Little Hulton Family Hub, </a:t>
                      </a:r>
                      <a:r>
                        <a:rPr lang="en-GB" sz="1400" kern="1200" dirty="0" err="1">
                          <a:solidFill>
                            <a:schemeClr val="tx1"/>
                          </a:solidFill>
                          <a:effectLst/>
                          <a:latin typeface="Arial" panose="020B0604020202020204" pitchFamily="34" charset="0"/>
                          <a:ea typeface="+mn-ea"/>
                          <a:cs typeface="Arial" panose="020B0604020202020204" pitchFamily="34" charset="0"/>
                        </a:rPr>
                        <a:t>Longshaw</a:t>
                      </a:r>
                      <a:r>
                        <a:rPr lang="en-GB" sz="1400" kern="1200" dirty="0">
                          <a:solidFill>
                            <a:schemeClr val="tx1"/>
                          </a:solidFill>
                          <a:effectLst/>
                          <a:latin typeface="Arial" panose="020B0604020202020204" pitchFamily="34" charset="0"/>
                          <a:ea typeface="+mn-ea"/>
                          <a:cs typeface="Arial" panose="020B0604020202020204" pitchFamily="34" charset="0"/>
                        </a:rPr>
                        <a:t> Drive, Little Hulton, M28 0BD -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E</a:t>
                      </a:r>
                      <a:r>
                        <a:rPr lang="en-GB" sz="1400" dirty="0">
                          <a:solidFill>
                            <a:schemeClr val="accent1">
                              <a:lumMod val="75000"/>
                            </a:schemeClr>
                          </a:solidFill>
                          <a:latin typeface="Arial" panose="020B0604020202020204" pitchFamily="34" charset="0"/>
                          <a:cs typeface="Arial" panose="020B0604020202020204" pitchFamily="34" charset="0"/>
                        </a:rPr>
                        <a:t>mail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salford.pairs@mft.nhs.uk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F21712C6-83FE-778D-92A4-8643C85106ED}"/>
              </a:ext>
            </a:extLst>
          </p:cNvPr>
          <p:cNvCxnSpPr/>
          <p:nvPr/>
        </p:nvCxnSpPr>
        <p:spPr>
          <a:xfrm>
            <a:off x="6532225" y="1291409"/>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83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99888878"/>
              </p:ext>
            </p:extLst>
          </p:nvPr>
        </p:nvGraphicFramePr>
        <p:xfrm>
          <a:off x="270328"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PANDA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PANDA Unit (Paediatric Assessment and Decision Area) provides dedicated emergency and short stay care for children less than 16 </a:t>
                      </a:r>
                    </a:p>
                    <a:p>
                      <a:r>
                        <a:rPr lang="en-US" sz="1400" kern="1200" dirty="0">
                          <a:solidFill>
                            <a:schemeClr val="tx1"/>
                          </a:solidFill>
                          <a:effectLst/>
                          <a:latin typeface="Arial" panose="020B0604020202020204" pitchFamily="34" charset="0"/>
                          <a:ea typeface="+mn-ea"/>
                          <a:cs typeface="Arial" panose="020B0604020202020204" pitchFamily="34" charset="0"/>
                        </a:rPr>
                        <a:t>years of age.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This is a consultant-led service within which children can be assessed, investigated, observed and treated within 24 hours and without </a:t>
                      </a:r>
                    </a:p>
                    <a:p>
                      <a:r>
                        <a:rPr lang="en-US" sz="1400" kern="1200" dirty="0">
                          <a:solidFill>
                            <a:schemeClr val="tx1"/>
                          </a:solidFill>
                          <a:effectLst/>
                          <a:latin typeface="Arial" panose="020B0604020202020204" pitchFamily="34" charset="0"/>
                          <a:ea typeface="+mn-ea"/>
                          <a:cs typeface="Arial" panose="020B0604020202020204" pitchFamily="34" charset="0"/>
                        </a:rPr>
                        <a:t>recourse to inpatient areas.  The unit also provides a Tier 2 Paediatric </a:t>
                      </a:r>
                    </a:p>
                    <a:p>
                      <a:r>
                        <a:rPr lang="en-US" sz="1400" kern="1200" dirty="0">
                          <a:solidFill>
                            <a:schemeClr val="tx1"/>
                          </a:solidFill>
                          <a:effectLst/>
                          <a:latin typeface="Arial" panose="020B0604020202020204" pitchFamily="34" charset="0"/>
                          <a:ea typeface="+mn-ea"/>
                          <a:cs typeface="Arial" panose="020B0604020202020204" pitchFamily="34" charset="0"/>
                        </a:rPr>
                        <a:t>referral service for residents of Salford, or those patients with a Salford </a:t>
                      </a:r>
                    </a:p>
                    <a:p>
                      <a:r>
                        <a:rPr lang="en-US" sz="1400" kern="1200" dirty="0">
                          <a:solidFill>
                            <a:schemeClr val="tx1"/>
                          </a:solidFill>
                          <a:effectLst/>
                          <a:latin typeface="Arial" panose="020B0604020202020204" pitchFamily="34" charset="0"/>
                          <a:ea typeface="+mn-ea"/>
                          <a:cs typeface="Arial" panose="020B0604020202020204" pitchFamily="34" charset="0"/>
                        </a:rPr>
                        <a:t>GP.</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Gate-keeping by Paediatric and Emergency Medicine Consultants </a:t>
                      </a:r>
                    </a:p>
                    <a:p>
                      <a:r>
                        <a:rPr lang="en-US" sz="1400" kern="1200" dirty="0">
                          <a:solidFill>
                            <a:schemeClr val="tx1"/>
                          </a:solidFill>
                          <a:effectLst/>
                          <a:latin typeface="Arial" panose="020B0604020202020204" pitchFamily="34" charset="0"/>
                          <a:ea typeface="+mn-ea"/>
                          <a:cs typeface="Arial" panose="020B0604020202020204" pitchFamily="34" charset="0"/>
                        </a:rPr>
                        <a:t>ensures that over 96% of attendees are currently discharged home </a:t>
                      </a:r>
                    </a:p>
                    <a:p>
                      <a:r>
                        <a:rPr lang="en-US" sz="1400" kern="1200" dirty="0">
                          <a:solidFill>
                            <a:schemeClr val="tx1"/>
                          </a:solidFill>
                          <a:effectLst/>
                          <a:latin typeface="Arial" panose="020B0604020202020204" pitchFamily="34" charset="0"/>
                          <a:ea typeface="+mn-ea"/>
                          <a:cs typeface="Arial" panose="020B0604020202020204" pitchFamily="34" charset="0"/>
                        </a:rPr>
                        <a:t>direct from the Panda Unit.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discharge is supported by a dedicated team of children’s </a:t>
                      </a:r>
                    </a:p>
                    <a:p>
                      <a:r>
                        <a:rPr lang="en-US" sz="1400" kern="1200" dirty="0">
                          <a:solidFill>
                            <a:schemeClr val="tx1"/>
                          </a:solidFill>
                          <a:effectLst/>
                          <a:latin typeface="Arial" panose="020B0604020202020204" pitchFamily="34" charset="0"/>
                          <a:ea typeface="+mn-ea"/>
                          <a:cs typeface="Arial" panose="020B0604020202020204" pitchFamily="34" charset="0"/>
                        </a:rPr>
                        <a:t>community nursing staff that support integrated care between Panda </a:t>
                      </a:r>
                    </a:p>
                    <a:p>
                      <a:r>
                        <a:rPr lang="en-US" sz="1400" kern="1200" dirty="0">
                          <a:solidFill>
                            <a:schemeClr val="tx1"/>
                          </a:solidFill>
                          <a:effectLst/>
                          <a:latin typeface="Arial" panose="020B0604020202020204" pitchFamily="34" charset="0"/>
                          <a:ea typeface="+mn-ea"/>
                          <a:cs typeface="Arial" panose="020B0604020202020204" pitchFamily="34" charset="0"/>
                        </a:rPr>
                        <a:t>and primary care services.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Accessed via Accident &amp; Emergency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Foundation Trust, Stott Lane, Salford,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8HD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(main switchboard)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PANDA Unit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92</a:t>
            </a:fld>
            <a:endParaRPr lang="en-GB" dirty="0"/>
          </a:p>
        </p:txBody>
      </p:sp>
      <p:cxnSp>
        <p:nvCxnSpPr>
          <p:cNvPr id="6" name="Straight Connector 5">
            <a:extLst>
              <a:ext uri="{FF2B5EF4-FFF2-40B4-BE49-F238E27FC236}">
                <a16:creationId xmlns:a16="http://schemas.microsoft.com/office/drawing/2014/main" id="{68621361-6DED-4C52-ACD1-EFD4BCADDC54}"/>
              </a:ext>
            </a:extLst>
          </p:cNvPr>
          <p:cNvCxnSpPr/>
          <p:nvPr/>
        </p:nvCxnSpPr>
        <p:spPr>
          <a:xfrm>
            <a:off x="6293074" y="1488357"/>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7C4A4D8-4912-4F9B-AE1A-4889A531F1F9}"/>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6C51133-C42B-42B1-A01B-57FFE0678669}"/>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5092C06-CAE0-4BA9-B9EE-0E5A0B31DD1F}"/>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1799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35956785"/>
              </p:ext>
            </p:extLst>
          </p:nvPr>
        </p:nvGraphicFramePr>
        <p:xfrm>
          <a:off x="671209" y="134890"/>
          <a:ext cx="11127091" cy="6489418"/>
        </p:xfrm>
        <a:graphic>
          <a:graphicData uri="http://schemas.openxmlformats.org/drawingml/2006/table">
            <a:tbl>
              <a:tblPr firstRow="1" bandRow="1">
                <a:tableStyleId>{5940675A-B579-460E-94D1-54222C63F5DA}</a:tableStyleId>
              </a:tblPr>
              <a:tblGrid>
                <a:gridCol w="597577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81116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Portage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11478">
                <a:tc rowSpan="5">
                  <a: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are part of Salford Early Help Service, Salford Portage  is a home visiting educational and support offer.</a:t>
                      </a:r>
                    </a:p>
                    <a:p>
                      <a:r>
                        <a:rPr lang="en-US" sz="1200" b="0" i="0" kern="1200" dirty="0">
                          <a:solidFill>
                            <a:schemeClr val="tx1"/>
                          </a:solidFill>
                          <a:effectLst/>
                          <a:latin typeface="Arial" panose="020B0604020202020204" pitchFamily="34" charset="0"/>
                          <a:ea typeface="+mn-ea"/>
                          <a:cs typeface="Arial" panose="020B0604020202020204" pitchFamily="34" charset="0"/>
                        </a:rPr>
                        <a:t>It is available for families who reside in Salford and have a child with developmental delay aged from birth and up until they take up their three and four-year-old funding offer or </a:t>
                      </a:r>
                    </a:p>
                    <a:p>
                      <a:r>
                        <a:rPr lang="en-US" sz="1200" b="0" i="0" kern="1200" dirty="0">
                          <a:solidFill>
                            <a:schemeClr val="tx1"/>
                          </a:solidFill>
                          <a:effectLst/>
                          <a:latin typeface="Arial" panose="020B0604020202020204" pitchFamily="34" charset="0"/>
                          <a:ea typeface="+mn-ea"/>
                          <a:cs typeface="Arial" panose="020B0604020202020204" pitchFamily="34" charset="0"/>
                        </a:rPr>
                        <a:t>2 year old funding. Offer, usually the term after their second or third birthday</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Salford Portage aims to:</a:t>
                      </a:r>
                    </a:p>
                    <a:p>
                      <a:endParaRPr lang="en-US" sz="1200" b="1"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Provide support, advice, and guidance</a:t>
                      </a:r>
                    </a:p>
                    <a:p>
                      <a:r>
                        <a:rPr lang="en-US" sz="1200" b="0" i="0" kern="1200" dirty="0">
                          <a:solidFill>
                            <a:schemeClr val="tx1"/>
                          </a:solidFill>
                          <a:effectLst/>
                          <a:latin typeface="Arial" panose="020B0604020202020204" pitchFamily="34" charset="0"/>
                          <a:ea typeface="+mn-ea"/>
                          <a:cs typeface="Arial" panose="020B0604020202020204" pitchFamily="34" charset="0"/>
                        </a:rPr>
                        <a:t>Supports parents to acquire the skills necessary to promote their child's development</a:t>
                      </a:r>
                    </a:p>
                    <a:p>
                      <a:r>
                        <a:rPr lang="en-US" sz="1200" b="0" i="0" kern="1200" dirty="0">
                          <a:solidFill>
                            <a:schemeClr val="tx1"/>
                          </a:solidFill>
                          <a:effectLst/>
                          <a:latin typeface="Arial" panose="020B0604020202020204" pitchFamily="34" charset="0"/>
                          <a:ea typeface="+mn-ea"/>
                          <a:cs typeface="Arial" panose="020B0604020202020204" pitchFamily="34" charset="0"/>
                        </a:rPr>
                        <a:t>Celebrate the child's achievements</a:t>
                      </a:r>
                    </a:p>
                    <a:p>
                      <a:r>
                        <a:rPr lang="en-US" sz="1200" b="0" i="0" kern="1200" dirty="0">
                          <a:solidFill>
                            <a:schemeClr val="tx1"/>
                          </a:solidFill>
                          <a:effectLst/>
                          <a:latin typeface="Arial" panose="020B0604020202020204" pitchFamily="34" charset="0"/>
                          <a:ea typeface="+mn-ea"/>
                          <a:cs typeface="Arial" panose="020B0604020202020204" pitchFamily="34" charset="0"/>
                        </a:rPr>
                        <a:t>Develop strong partnerships with parents and other professionals</a:t>
                      </a:r>
                    </a:p>
                    <a:p>
                      <a:r>
                        <a:rPr lang="en-US" sz="1200" b="0" i="0" kern="1200" dirty="0">
                          <a:solidFill>
                            <a:schemeClr val="tx1"/>
                          </a:solidFill>
                          <a:effectLst/>
                          <a:latin typeface="Arial" panose="020B0604020202020204" pitchFamily="34" charset="0"/>
                          <a:ea typeface="+mn-ea"/>
                          <a:cs typeface="Arial" panose="020B0604020202020204" pitchFamily="34" charset="0"/>
                        </a:rPr>
                        <a:t>Signpost families to relevant services and support groups</a:t>
                      </a:r>
                    </a:p>
                    <a:p>
                      <a:r>
                        <a:rPr lang="en-US" sz="1200" b="0" i="0" kern="1200" dirty="0">
                          <a:solidFill>
                            <a:schemeClr val="tx1"/>
                          </a:solidFill>
                          <a:effectLst/>
                          <a:latin typeface="Arial" panose="020B0604020202020204" pitchFamily="34" charset="0"/>
                          <a:ea typeface="+mn-ea"/>
                          <a:cs typeface="Arial" panose="020B0604020202020204" pitchFamily="34" charset="0"/>
                        </a:rPr>
                        <a:t>Support the inclusion of children with additional needs into early years provision and school</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What do Portage Home Visitors do?</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focus on the development of play, communication, relationships, and learning. They visit children and their families at home, working in partnership with parents or </a:t>
                      </a:r>
                      <a:r>
                        <a:rPr lang="en-US" sz="1200" b="0" i="0" kern="1200" dirty="0" err="1">
                          <a:solidFill>
                            <a:schemeClr val="tx1"/>
                          </a:solidFill>
                          <a:effectLst/>
                          <a:latin typeface="Arial" panose="020B0604020202020204" pitchFamily="34" charset="0"/>
                          <a:ea typeface="+mn-ea"/>
                          <a:cs typeface="Arial" panose="020B0604020202020204" pitchFamily="34" charset="0"/>
                        </a:rPr>
                        <a:t>carers</a:t>
                      </a:r>
                      <a:r>
                        <a:rPr lang="en-US" sz="1200" b="0" i="0" kern="1200" dirty="0">
                          <a:solidFill>
                            <a:schemeClr val="tx1"/>
                          </a:solidFill>
                          <a:effectLst/>
                          <a:latin typeface="Arial" panose="020B0604020202020204" pitchFamily="34" charset="0"/>
                          <a:ea typeface="+mn-ea"/>
                          <a:cs typeface="Arial" panose="020B0604020202020204" pitchFamily="34" charset="0"/>
                        </a:rPr>
                        <a:t> to develop play-based activities that support all areas of development. Portage Home Visitors will use information from parents, observations, and appropriate assessment tools to identify goals for future learning. Portage Home Visitors work closely with other practitioners/professionals to ensure a holistic approach to meeting the child's needs. The Portage Home Visitor can also take on the role of lead professional or non-designated key worker when appropriate.</a:t>
                      </a:r>
                    </a:p>
                    <a:p>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7878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 referral preferred but self accepted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958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0161 778 0384 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958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Make a referral via Childrens Portal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428819">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Parents and childcare</a:t>
                      </a: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4"/>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cxnSp>
        <p:nvCxnSpPr>
          <p:cNvPr id="5" name="Straight Connector 4">
            <a:extLst>
              <a:ext uri="{FF2B5EF4-FFF2-40B4-BE49-F238E27FC236}">
                <a16:creationId xmlns:a16="http://schemas.microsoft.com/office/drawing/2014/main" id="{3891BD19-3187-4E24-9503-3A17D18BB249}"/>
              </a:ext>
            </a:extLst>
          </p:cNvPr>
          <p:cNvCxnSpPr/>
          <p:nvPr/>
        </p:nvCxnSpPr>
        <p:spPr>
          <a:xfrm>
            <a:off x="6531596" y="1107332"/>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5" action="ppaction://hlinksldjump" highlightClick="1"/>
            <a:extLst>
              <a:ext uri="{FF2B5EF4-FFF2-40B4-BE49-F238E27FC236}">
                <a16:creationId xmlns:a16="http://schemas.microsoft.com/office/drawing/2014/main" id="{D2FBBCBC-861E-45DF-9CF1-D2B60AE1EBB7}"/>
              </a:ext>
            </a:extLst>
          </p:cNvPr>
          <p:cNvSpPr/>
          <p:nvPr/>
        </p:nvSpPr>
        <p:spPr>
          <a:xfrm>
            <a:off x="10618585" y="23369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F9418C0D-A45E-4F7B-AFA3-5A4D1829117F}"/>
              </a:ext>
            </a:extLst>
          </p:cNvPr>
          <p:cNvSpPr/>
          <p:nvPr/>
        </p:nvSpPr>
        <p:spPr>
          <a:xfrm>
            <a:off x="11301525" y="27463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4597C79-ACDB-44F7-B9AB-72A4D8544D31}"/>
              </a:ext>
            </a:extLst>
          </p:cNvPr>
          <p:cNvSpPr/>
          <p:nvPr/>
        </p:nvSpPr>
        <p:spPr>
          <a:xfrm>
            <a:off x="10044868" y="27179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C21F2C1-5C24-4742-B91C-73DE093F99B0}"/>
              </a:ext>
            </a:extLst>
          </p:cNvPr>
          <p:cNvSpPr>
            <a:spLocks noGrp="1"/>
          </p:cNvSpPr>
          <p:nvPr>
            <p:ph type="sldNum" sz="quarter" idx="12"/>
          </p:nvPr>
        </p:nvSpPr>
        <p:spPr/>
        <p:txBody>
          <a:bodyPr/>
          <a:lstStyle/>
          <a:p>
            <a:fld id="{5D3D0DFE-D947-4B90-A61E-3CEF8DFD50AE}" type="slidenum">
              <a:rPr lang="en-GB" smtClean="0"/>
              <a:t>93</a:t>
            </a:fld>
            <a:endParaRPr lang="en-GB" dirty="0"/>
          </a:p>
        </p:txBody>
      </p:sp>
    </p:spTree>
    <p:extLst>
      <p:ext uri="{BB962C8B-B14F-4D97-AF65-F5344CB8AC3E}">
        <p14:creationId xmlns:p14="http://schemas.microsoft.com/office/powerpoint/2010/main" val="17350678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3056632"/>
              </p:ext>
            </p:extLst>
          </p:nvPr>
        </p:nvGraphicFramePr>
        <p:xfrm>
          <a:off x="270328" y="547116"/>
          <a:ext cx="11404601" cy="5561332"/>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Primary Inclusion Team (SEMH)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are a team of teachers and Learning Support Assistants (LSAs) </a:t>
                      </a:r>
                    </a:p>
                    <a:p>
                      <a:r>
                        <a:rPr lang="en-US" sz="1400" kern="1200" dirty="0">
                          <a:solidFill>
                            <a:schemeClr val="tx1"/>
                          </a:solidFill>
                          <a:effectLst/>
                          <a:latin typeface="Arial" panose="020B0604020202020204" pitchFamily="34" charset="0"/>
                          <a:ea typeface="+mn-ea"/>
                          <a:cs typeface="Arial" panose="020B0604020202020204" pitchFamily="34" charset="0"/>
                        </a:rPr>
                        <a:t>who are all currently working with children who present with </a:t>
                      </a:r>
                    </a:p>
                    <a:p>
                      <a:r>
                        <a:rPr lang="en-US" sz="1400" kern="1200" dirty="0">
                          <a:solidFill>
                            <a:schemeClr val="tx1"/>
                          </a:solidFill>
                          <a:effectLst/>
                          <a:latin typeface="Arial" panose="020B0604020202020204" pitchFamily="34" charset="0"/>
                          <a:ea typeface="+mn-ea"/>
                          <a:cs typeface="Arial" panose="020B0604020202020204" pitchFamily="34" charset="0"/>
                        </a:rPr>
                        <a:t>challenging behaviour in Salford schools.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Core offer: Our team will work closely with primary schools across </a:t>
                      </a:r>
                    </a:p>
                    <a:p>
                      <a:r>
                        <a:rPr lang="en-US" sz="1400" kern="1200" dirty="0">
                          <a:solidFill>
                            <a:schemeClr val="tx1"/>
                          </a:solidFill>
                          <a:effectLst/>
                          <a:latin typeface="Arial" panose="020B0604020202020204" pitchFamily="34" charset="0"/>
                          <a:ea typeface="+mn-ea"/>
                          <a:cs typeface="Arial" panose="020B0604020202020204" pitchFamily="34" charset="0"/>
                        </a:rPr>
                        <a:t>Salford to offer support using a holistic approach, with an emphasis on </a:t>
                      </a:r>
                    </a:p>
                    <a:p>
                      <a:r>
                        <a:rPr lang="en-US" sz="1400" kern="1200" dirty="0">
                          <a:solidFill>
                            <a:schemeClr val="tx1"/>
                          </a:solidFill>
                          <a:effectLst/>
                          <a:latin typeface="Arial" panose="020B0604020202020204" pitchFamily="34" charset="0"/>
                          <a:ea typeface="+mn-ea"/>
                          <a:cs typeface="Arial" panose="020B0604020202020204" pitchFamily="34" charset="0"/>
                        </a:rPr>
                        <a:t>early intervention.  We have a SEMH resources lending library based at Lewis Street Primary School filled with books, interventions and resources </a:t>
                      </a:r>
                    </a:p>
                    <a:p>
                      <a:r>
                        <a:rPr lang="en-US" sz="1400" kern="1200" dirty="0">
                          <a:solidFill>
                            <a:schemeClr val="tx1"/>
                          </a:solidFill>
                          <a:effectLst/>
                          <a:latin typeface="Arial" panose="020B0604020202020204" pitchFamily="34" charset="0"/>
                          <a:ea typeface="+mn-ea"/>
                          <a:cs typeface="Arial" panose="020B0604020202020204" pitchFamily="34" charset="0"/>
                        </a:rPr>
                        <a:t>for schools to borrow for free for half a term.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Package of CPD: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Strategies to support SEMH needs within the classroom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Introduction to Attachment Theory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Using nurturing interventions to support emotional development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Assessing SEMH needs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Ready for school: promoting positive behaviour in EYFS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Key speaker events; bespoke INSET and staff meetings, training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teachers, support and welfare staff.</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Pupil Interventions: </a:t>
                      </a:r>
                      <a:r>
                        <a:rPr lang="en-US" sz="1400" dirty="0">
                          <a:effectLst/>
                          <a:latin typeface="Arial" panose="020B0604020202020204" pitchFamily="34" charset="0"/>
                          <a:ea typeface="Calibri" panose="020F0502020204030204" pitchFamily="34" charset="0"/>
                          <a:cs typeface="Arial" panose="020B0604020202020204" pitchFamily="34" charset="0"/>
                        </a:rPr>
                        <a:t>We cover self-esteem, anxiety, social skills, managing anger and early play. We will support you in completing relevant assessments to show impact and leave staff with a follow-up cycle of lesson plan ideas. All of our interventions can be tailored for EYFS, KS1 and KS2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0328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3-10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only accept referrals from primary schools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Alder Brook PPC and Lewis Street Primary School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9212653 / 0161 9211830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pitreferrals@salford.gov.uk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www.pitreferrals.org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94</a:t>
            </a:fld>
            <a:endParaRPr lang="en-GB" dirty="0"/>
          </a:p>
        </p:txBody>
      </p:sp>
      <p:cxnSp>
        <p:nvCxnSpPr>
          <p:cNvPr id="6" name="Straight Connector 5">
            <a:extLst>
              <a:ext uri="{FF2B5EF4-FFF2-40B4-BE49-F238E27FC236}">
                <a16:creationId xmlns:a16="http://schemas.microsoft.com/office/drawing/2014/main" id="{7DF61E28-8F8F-4E7B-AFAC-F0539A9C2797}"/>
              </a:ext>
            </a:extLst>
          </p:cNvPr>
          <p:cNvCxnSpPr/>
          <p:nvPr/>
        </p:nvCxnSpPr>
        <p:spPr>
          <a:xfrm>
            <a:off x="6305266" y="1555842"/>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55D196C3-0768-420D-96DC-271F42379263}"/>
              </a:ext>
            </a:extLst>
          </p:cNvPr>
          <p:cNvSpPr/>
          <p:nvPr/>
        </p:nvSpPr>
        <p:spPr>
          <a:xfrm>
            <a:off x="10492457"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249254B-A349-4ABD-9731-73359762E0BE}"/>
              </a:ext>
            </a:extLst>
          </p:cNvPr>
          <p:cNvSpPr/>
          <p:nvPr/>
        </p:nvSpPr>
        <p:spPr>
          <a:xfrm>
            <a:off x="11175397"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160A32-CE54-4DC6-A6B1-D7FFB20355D4}"/>
              </a:ext>
            </a:extLst>
          </p:cNvPr>
          <p:cNvSpPr/>
          <p:nvPr/>
        </p:nvSpPr>
        <p:spPr>
          <a:xfrm>
            <a:off x="9918740"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0517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34070151"/>
              </p:ext>
            </p:extLst>
          </p:nvPr>
        </p:nvGraphicFramePr>
        <p:xfrm>
          <a:off x="270328" y="547116"/>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Prince’s Trust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24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Prince’s Trust helps 13 to 30 year-olds who are unemployed or struggling at school to transform their lives.  More than three in four </a:t>
                      </a:r>
                    </a:p>
                    <a:p>
                      <a:r>
                        <a:rPr lang="en-US" sz="1400" kern="1200" dirty="0">
                          <a:solidFill>
                            <a:schemeClr val="tx1"/>
                          </a:solidFill>
                          <a:effectLst/>
                          <a:latin typeface="Arial" panose="020B0604020202020204" pitchFamily="34" charset="0"/>
                          <a:ea typeface="+mn-ea"/>
                          <a:cs typeface="Arial" panose="020B0604020202020204" pitchFamily="34" charset="0"/>
                        </a:rPr>
                        <a:t>will achieve a positive outcome, moving into jobs, education and </a:t>
                      </a:r>
                    </a:p>
                    <a:p>
                      <a:r>
                        <a:rPr lang="en-US" sz="1400" kern="1200" dirty="0">
                          <a:solidFill>
                            <a:schemeClr val="tx1"/>
                          </a:solidFill>
                          <a:effectLst/>
                          <a:latin typeface="Arial" panose="020B0604020202020204" pitchFamily="34" charset="0"/>
                          <a:ea typeface="+mn-ea"/>
                          <a:cs typeface="Arial" panose="020B0604020202020204" pitchFamily="34" charset="0"/>
                        </a:rPr>
                        <a:t>training.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Many of the young people we help are in, or leaving care, facing </a:t>
                      </a:r>
                    </a:p>
                    <a:p>
                      <a:r>
                        <a:rPr lang="en-US" sz="1400" dirty="0">
                          <a:latin typeface="Arial" panose="020B0604020202020204" pitchFamily="34" charset="0"/>
                          <a:cs typeface="Arial" panose="020B0604020202020204" pitchFamily="34" charset="0"/>
                        </a:rPr>
                        <a:t>issues such as homelessness or mental health problems, or have </a:t>
                      </a:r>
                    </a:p>
                    <a:p>
                      <a:r>
                        <a:rPr lang="en-US" sz="1400" dirty="0">
                          <a:latin typeface="Arial" panose="020B0604020202020204" pitchFamily="34" charset="0"/>
                          <a:cs typeface="Arial" panose="020B0604020202020204" pitchFamily="34" charset="0"/>
                        </a:rPr>
                        <a:t>been in trouble with the law.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free programmes give young people the practical and financial </a:t>
                      </a:r>
                    </a:p>
                    <a:p>
                      <a:r>
                        <a:rPr lang="en-US" sz="1400" dirty="0">
                          <a:latin typeface="Arial" panose="020B0604020202020204" pitchFamily="34" charset="0"/>
                          <a:cs typeface="Arial" panose="020B0604020202020204" pitchFamily="34" charset="0"/>
                        </a:rPr>
                        <a:t>support they need to stabilise their lives.  We help them develop key </a:t>
                      </a:r>
                    </a:p>
                    <a:p>
                      <a:r>
                        <a:rPr lang="en-US" sz="1400" dirty="0">
                          <a:latin typeface="Arial" panose="020B0604020202020204" pitchFamily="34" charset="0"/>
                          <a:cs typeface="Arial" panose="020B0604020202020204" pitchFamily="34" charset="0"/>
                        </a:rPr>
                        <a:t>skills while boosting their confidence and motivation.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programmes support personal and social development through </a:t>
                      </a:r>
                    </a:p>
                    <a:p>
                      <a:r>
                        <a:rPr lang="en-US" sz="1400" dirty="0">
                          <a:latin typeface="Arial" panose="020B0604020202020204" pitchFamily="34" charset="0"/>
                          <a:cs typeface="Arial" panose="020B0604020202020204" pitchFamily="34" charset="0"/>
                        </a:rPr>
                        <a:t>a range of activities which helps young people to build confidence, </a:t>
                      </a:r>
                    </a:p>
                    <a:p>
                      <a:r>
                        <a:rPr lang="en-US" sz="1400" dirty="0">
                          <a:latin typeface="Arial" panose="020B0604020202020204" pitchFamily="34" charset="0"/>
                          <a:cs typeface="Arial" panose="020B0604020202020204" pitchFamily="34" charset="0"/>
                        </a:rPr>
                        <a:t>aspirations and resilience to enable progression into positive outcomes around education / training / employment.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Prince’s Trust, while not a specialist mental health service, does </a:t>
                      </a:r>
                    </a:p>
                    <a:p>
                      <a:r>
                        <a:rPr lang="en-US" sz="1400" dirty="0">
                          <a:latin typeface="Arial" panose="020B0604020202020204" pitchFamily="34" charset="0"/>
                          <a:cs typeface="Arial" panose="020B0604020202020204" pitchFamily="34" charset="0"/>
                        </a:rPr>
                        <a:t>deliver programmes that support emotional health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Our programmes support personal and social development through a range of activities which helps young people to build confidence, aspirations and resilience to enable progression into positive outcomes around education / training / employment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13-30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Princes Trust Centre, Maple House, Cemetery Road, Salford, M5 5WG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0800 842 842  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Text ‘call me’ to 07983 385418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www.princes-trust.org.uk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95</a:t>
            </a:fld>
            <a:endParaRPr lang="en-GB" dirty="0"/>
          </a:p>
        </p:txBody>
      </p:sp>
      <p:cxnSp>
        <p:nvCxnSpPr>
          <p:cNvPr id="6" name="Straight Connector 5">
            <a:extLst>
              <a:ext uri="{FF2B5EF4-FFF2-40B4-BE49-F238E27FC236}">
                <a16:creationId xmlns:a16="http://schemas.microsoft.com/office/drawing/2014/main" id="{B10E5084-CB60-42B7-9D9B-53ADD3C570BB}"/>
              </a:ext>
            </a:extLst>
          </p:cNvPr>
          <p:cNvCxnSpPr/>
          <p:nvPr/>
        </p:nvCxnSpPr>
        <p:spPr>
          <a:xfrm>
            <a:off x="6305266" y="1555842"/>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EB9782-6C60-47EB-9C39-8828424E9084}"/>
              </a:ext>
            </a:extLst>
          </p:cNvPr>
          <p:cNvSpPr/>
          <p:nvPr/>
        </p:nvSpPr>
        <p:spPr>
          <a:xfrm>
            <a:off x="10476691"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E2C80CF-F181-46EB-977B-20E4154C8897}"/>
              </a:ext>
            </a:extLst>
          </p:cNvPr>
          <p:cNvSpPr/>
          <p:nvPr/>
        </p:nvSpPr>
        <p:spPr>
          <a:xfrm>
            <a:off x="11159631"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43A7C2F-47EC-4833-9453-2AD1BEC915E3}"/>
              </a:ext>
            </a:extLst>
          </p:cNvPr>
          <p:cNvSpPr/>
          <p:nvPr/>
        </p:nvSpPr>
        <p:spPr>
          <a:xfrm>
            <a:off x="9902974"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82611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40625631"/>
              </p:ext>
            </p:extLst>
          </p:nvPr>
        </p:nvGraphicFramePr>
        <p:xfrm>
          <a:off x="330200" y="570401"/>
          <a:ext cx="11404601" cy="58216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Project Gulf (GMP)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is GMP Salford's Organised Crime Gang team, working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under the 4 P strategies - Prepare, Prevent, Protect, Pursue.</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As part of the PREPARE strategy we map Urban Street Gangs.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GULF also contains the School Engagement Project and Operation Sycamore - tackling knife crime in 10-24 year olds.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can offer support to:</a:t>
                      </a:r>
                    </a:p>
                    <a:p>
                      <a:pPr marL="285750" indent="-285750">
                        <a:buClr>
                          <a:srgbClr val="5CA532"/>
                        </a:buClr>
                        <a:buFont typeface="Wingdings" panose="05000000000000000000" pitchFamily="2" charset="2"/>
                        <a:buChar char="§"/>
                      </a:pPr>
                      <a:endParaRPr lang="en-US"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Parents of youths involved in gangs, including CSE and CCE </a:t>
                      </a:r>
                    </a:p>
                    <a:p>
                      <a:pPr marL="263525"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concerns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concerned in relation to specific cases of Cuckooing, Modern Slavery or Vulnerable Adults due to gang related activity.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Persons suffering due to Gang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in gangs who wish to have support to leave.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Schools where they feel they may need police support with Gang Cultures in schools.</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will take any intelligence reports to ensure we are dealing with intelligence safely with regards to gang activity, child criminal exploitation, child sexual exploitation, cuckooing, modern Slavery etc.</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Depending on the incident: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Referrals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Direct support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All ages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rPr>
                        <a:t>GMP - Contact us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please complete the online form and mark FAO Salford GULF</a:t>
                      </a:r>
                    </a:p>
                    <a:p>
                      <a:pPr algn="l">
                        <a:lnSpc>
                          <a:spcPct val="115000"/>
                        </a:lnSpc>
                        <a:spcAft>
                          <a:spcPts val="0"/>
                        </a:spcAft>
                      </a:pP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Please note: </a:t>
                      </a:r>
                      <a:r>
                        <a:rPr lang="en-US" sz="1400" kern="1200" dirty="0">
                          <a:solidFill>
                            <a:schemeClr val="tx1"/>
                          </a:solidFill>
                          <a:effectLst/>
                          <a:latin typeface="Arial" panose="020B0604020202020204" pitchFamily="34" charset="0"/>
                          <a:ea typeface="+mn-ea"/>
                          <a:cs typeface="Arial" panose="020B0604020202020204" pitchFamily="34" charset="0"/>
                        </a:rPr>
                        <a:t>Emails are not monitored 24/7 and emergencies should be reported via 999 or 101, depending on the incident.</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Project Gulf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67896" y="146816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25252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570401"/>
          <a:ext cx="11404601" cy="54753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Proud Connections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a confidential one-to-one instant messaging </a:t>
                      </a:r>
                    </a:p>
                    <a:p>
                      <a:r>
                        <a:rPr lang="en-GB" sz="1400" kern="1200" dirty="0">
                          <a:solidFill>
                            <a:schemeClr val="tx1"/>
                          </a:solidFill>
                          <a:effectLst/>
                          <a:latin typeface="Arial" panose="020B0604020202020204" pitchFamily="34" charset="0"/>
                          <a:ea typeface="+mn-ea"/>
                          <a:cs typeface="Arial" panose="020B0604020202020204" pitchFamily="34" charset="0"/>
                        </a:rPr>
                        <a:t>service for LGBT+ young people and the adults who support them </a:t>
                      </a:r>
                    </a:p>
                    <a:p>
                      <a:r>
                        <a:rPr lang="en-GB" sz="1400" kern="1200" dirty="0">
                          <a:solidFill>
                            <a:schemeClr val="tx1"/>
                          </a:solidFill>
                          <a:effectLst/>
                          <a:latin typeface="Arial" panose="020B0604020202020204" pitchFamily="34" charset="0"/>
                          <a:ea typeface="+mn-ea"/>
                          <a:cs typeface="Arial" panose="020B0604020202020204" pitchFamily="34" charset="0"/>
                        </a:rPr>
                        <a:t>delivered by The Proud Trust.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operated by experienced youth workers from </a:t>
                      </a:r>
                    </a:p>
                    <a:p>
                      <a:r>
                        <a:rPr lang="en-GB" sz="1400" kern="1200" dirty="0">
                          <a:solidFill>
                            <a:schemeClr val="tx1"/>
                          </a:solidFill>
                          <a:effectLst/>
                          <a:latin typeface="Arial" panose="020B0604020202020204" pitchFamily="34" charset="0"/>
                          <a:ea typeface="+mn-ea"/>
                          <a:cs typeface="Arial" panose="020B0604020202020204" pitchFamily="34" charset="0"/>
                        </a:rPr>
                        <a:t>The Proud Trust who have a wealth of experience working with and supporting LGBT+ young people.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Chat Operators are LGBT+ themselves, and can listen and offer </a:t>
                      </a:r>
                    </a:p>
                    <a:p>
                      <a:r>
                        <a:rPr lang="en-GB" sz="1400" kern="1200" dirty="0">
                          <a:solidFill>
                            <a:schemeClr val="tx1"/>
                          </a:solidFill>
                          <a:effectLst/>
                          <a:latin typeface="Arial" panose="020B0604020202020204" pitchFamily="34" charset="0"/>
                          <a:ea typeface="+mn-ea"/>
                          <a:cs typeface="Arial" panose="020B0604020202020204" pitchFamily="34" charset="0"/>
                        </a:rPr>
                        <a:t>support and signposting or referral on to other services for ongoing</a:t>
                      </a:r>
                    </a:p>
                    <a:p>
                      <a:r>
                        <a:rPr lang="en-GB" sz="1400" kern="1200" dirty="0">
                          <a:solidFill>
                            <a:schemeClr val="tx1"/>
                          </a:solidFill>
                          <a:effectLst/>
                          <a:latin typeface="Arial" panose="020B0604020202020204" pitchFamily="34" charset="0"/>
                          <a:ea typeface="+mn-ea"/>
                          <a:cs typeface="Arial" panose="020B0604020202020204" pitchFamily="34" charset="0"/>
                        </a:rPr>
                        <a:t>support.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Listening, Support, Signposting &amp; onward referrals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Young people aged 13+</a:t>
                      </a:r>
                    </a:p>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Adults who support LGBT+ young people aged 8+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open access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The Proud Trust, 49-51 Sidney St, Manchester, M1 7HB</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3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4"/>
                        </a:rPr>
                        <a:t>Proud Connections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24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4894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619235529"/>
              </p:ext>
            </p:extLst>
          </p:nvPr>
        </p:nvGraphicFramePr>
        <p:xfrm>
          <a:off x="548603" y="547116"/>
          <a:ext cx="11259574" cy="5809234"/>
        </p:xfrm>
        <a:graphic>
          <a:graphicData uri="http://schemas.openxmlformats.org/drawingml/2006/table">
            <a:tbl>
              <a:tblPr firstRow="1" bandRow="1">
                <a:tableStyleId>{5940675A-B579-460E-94D1-54222C63F5DA}</a:tableStyleId>
              </a:tblPr>
              <a:tblGrid>
                <a:gridCol w="6084000">
                  <a:extLst>
                    <a:ext uri="{9D8B030D-6E8A-4147-A177-3AD203B41FA5}">
                      <a16:colId xmlns:a16="http://schemas.microsoft.com/office/drawing/2014/main" val="676806377"/>
                    </a:ext>
                  </a:extLst>
                </a:gridCol>
                <a:gridCol w="1692000">
                  <a:extLst>
                    <a:ext uri="{9D8B030D-6E8A-4147-A177-3AD203B41FA5}">
                      <a16:colId xmlns:a16="http://schemas.microsoft.com/office/drawing/2014/main" val="3969586760"/>
                    </a:ext>
                  </a:extLst>
                </a:gridCol>
                <a:gridCol w="3483574">
                  <a:extLst>
                    <a:ext uri="{9D8B030D-6E8A-4147-A177-3AD203B41FA5}">
                      <a16:colId xmlns:a16="http://schemas.microsoft.com/office/drawing/2014/main" val="2348260480"/>
                    </a:ext>
                  </a:extLst>
                </a:gridCol>
              </a:tblGrid>
              <a:tr h="87138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Qwell</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100351">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Qwell.io is a free, anonymous online counselling service for adults over the age of 18 in Greater Manchester. Seven days a week, all year round.</a:t>
                      </a:r>
                    </a:p>
                    <a:p>
                      <a:pPr marL="0" indent="0" algn="just">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online counselling and emotional wellbeing platform is available to any adult who may be struggling with their mental health and offers a variety of resources, including: </a:t>
                      </a:r>
                    </a:p>
                    <a:p>
                      <a:pPr marL="0" indent="0" algn="just">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lgn="just">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live chat function that allows adults to contact a qualified counsellor</a:t>
                      </a:r>
                    </a:p>
                    <a:p>
                      <a:pPr marL="285750" indent="-285750" algn="just">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Chat forums with other adults</a:t>
                      </a:r>
                    </a:p>
                    <a:p>
                      <a:pPr marL="285750" indent="-285750" algn="just">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Crisis information </a:t>
                      </a:r>
                    </a:p>
                    <a:p>
                      <a:pPr marL="285750" indent="-285750" algn="just">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Self help resources</a:t>
                      </a:r>
                    </a:p>
                    <a:p>
                      <a:pPr marL="285750" indent="-285750" algn="just">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Qwell provides information and support along with treatment for adults with a range of mental health problems. </a:t>
                      </a:r>
                    </a:p>
                    <a:p>
                      <a:pPr marL="0" indent="0" algn="just">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Scheduled and drop-in counselling sessions are available 365 days a </a:t>
                      </a:r>
                    </a:p>
                    <a:p>
                      <a:pPr marL="0" indent="0" algn="just">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 and include slots at evenings and weekends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Information, support and online counselling</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15797">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44174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endParaRPr lang="en-GB" sz="6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086131">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Professionals queries: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kel@kooth.com</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79382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hlinkClick r:id="rId3"/>
                        </a:rPr>
                        <a:t>Home - Qwell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98</a:t>
            </a:fld>
            <a:endParaRPr lang="en-GB" dirty="0"/>
          </a:p>
        </p:txBody>
      </p:sp>
      <p:cxnSp>
        <p:nvCxnSpPr>
          <p:cNvPr id="6" name="Straight Connector 5">
            <a:extLst>
              <a:ext uri="{FF2B5EF4-FFF2-40B4-BE49-F238E27FC236}">
                <a16:creationId xmlns:a16="http://schemas.microsoft.com/office/drawing/2014/main" id="{437B8677-2AF6-4754-919B-8C5DC16B9DE1}"/>
              </a:ext>
            </a:extLst>
          </p:cNvPr>
          <p:cNvCxnSpPr/>
          <p:nvPr/>
        </p:nvCxnSpPr>
        <p:spPr>
          <a:xfrm>
            <a:off x="6654748" y="1512500"/>
            <a:ext cx="0" cy="40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85102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65204765"/>
              </p:ext>
            </p:extLst>
          </p:nvPr>
        </p:nvGraphicFramePr>
        <p:xfrm>
          <a:off x="330200" y="570401"/>
          <a:ext cx="11404601" cy="539655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Recovery, Health &amp; Wellbeing Academy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Greater Manchester West Mental Health NHS Foundation Trust’s </a:t>
                      </a:r>
                    </a:p>
                    <a:p>
                      <a:r>
                        <a:rPr lang="en-US" sz="1400" dirty="0">
                          <a:latin typeface="Arial" panose="020B0604020202020204" pitchFamily="34" charset="0"/>
                          <a:cs typeface="Arial" panose="020B0604020202020204" pitchFamily="34" charset="0"/>
                        </a:rPr>
                        <a:t>Recovery Academy provides a range of free educational courses </a:t>
                      </a:r>
                    </a:p>
                    <a:p>
                      <a:r>
                        <a:rPr lang="en-US" sz="1400" dirty="0">
                          <a:latin typeface="Arial" panose="020B0604020202020204" pitchFamily="34" charset="0"/>
                          <a:cs typeface="Arial" panose="020B0604020202020204" pitchFamily="34" charset="0"/>
                        </a:rPr>
                        <a:t>and resources for people with mental health and substance misuse problems, their families and carers as well as health care </a:t>
                      </a:r>
                    </a:p>
                    <a:p>
                      <a:r>
                        <a:rPr lang="en-US" sz="1400" dirty="0">
                          <a:latin typeface="Arial" panose="020B0604020202020204" pitchFamily="34" charset="0"/>
                          <a:cs typeface="Arial" panose="020B0604020202020204" pitchFamily="34" charset="0"/>
                        </a:rPr>
                        <a:t>professionals.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Recovery Academy offers courses to:</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Anyone who is experiencing mental health or substance misuse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Problems their supporters (family, friends and loved ones) GMW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staff, volunteers and students on placement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Health Care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Educational courses and resources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Recovery, Health &amp; Wellbeing Academy, Bury New Road, Prestwich, M25 3BL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0161 772 3782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recoveryacademy@gmw.nhs.uk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Recovery Academy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99</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0732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8c00060-d80e-40a5-b83f-3b8a5bc570b5}" enabled="0" method="" siteId="{68c00060-d80e-40a5-b83f-3b8a5bc570b5}" removed="1"/>
</clbl:labelList>
</file>

<file path=docProps/app.xml><?xml version="1.0" encoding="utf-8"?>
<Properties xmlns="http://schemas.openxmlformats.org/officeDocument/2006/extended-properties" xmlns:vt="http://schemas.openxmlformats.org/officeDocument/2006/docPropsVTypes">
  <TotalTime>0</TotalTime>
  <Words>39898</Words>
  <Application>Microsoft Office PowerPoint</Application>
  <PresentationFormat>Widescreen</PresentationFormat>
  <Paragraphs>5472</Paragraphs>
  <Slides>159</Slides>
  <Notes>63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159</vt:i4>
      </vt:variant>
    </vt:vector>
  </HeadingPairs>
  <TitlesOfParts>
    <vt:vector size="168" baseType="lpstr">
      <vt:lpstr>Arial</vt:lpstr>
      <vt:lpstr>Calibri</vt:lpstr>
      <vt:lpstr>Calibri Light</vt:lpstr>
      <vt:lpstr>Times New Roman</vt:lpstr>
      <vt:lpstr>Trebuchet MS</vt:lpstr>
      <vt:lpstr>Wingdings</vt:lpstr>
      <vt:lpstr>Office Theme</vt:lpstr>
      <vt:lpstr>1_Office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Jane</dc:creator>
  <cp:lastModifiedBy>Lima, Catarina</cp:lastModifiedBy>
  <cp:revision>665</cp:revision>
  <dcterms:created xsi:type="dcterms:W3CDTF">2020-04-06T14:15:18Z</dcterms:created>
  <dcterms:modified xsi:type="dcterms:W3CDTF">2025-04-25T10:52:05Z</dcterms:modified>
</cp:coreProperties>
</file>